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7CBD-8A9A-E839-8EDB-B88FE8D1E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67D8A-DD4C-BFB6-238D-B75BE7175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5B67D-0277-7500-AC90-E0043A7D7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EA72-B995-4C6A-8360-149B8C48BD6C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A05BE-26DB-709A-51EC-EC5A6C13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2728B-486C-1435-5077-ADCCEB22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C3BF-908E-4FB6-86D8-56D03A623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30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EC77-7459-3396-3C1E-07BD0FF6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9CA93-6A29-C7E9-9F75-EB8BF1378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B19B6-A04A-E9FA-9C19-73A69291F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EA72-B995-4C6A-8360-149B8C48BD6C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D3FDD-BA75-604E-CE0C-50EE51D37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C0255-97B2-D292-11E3-C242DD9E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C3BF-908E-4FB6-86D8-56D03A623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0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C75318-C868-2A8D-8179-2F3AF29EC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5072D-9DF4-C38F-0F8D-2730D1CF3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B16F-681E-C2AD-C255-774BD44D3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EA72-B995-4C6A-8360-149B8C48BD6C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803B4-20EF-D71E-969A-23130A2C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0BA58-930F-F61E-F2AD-CA814D4C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C3BF-908E-4FB6-86D8-56D03A623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52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40E0-C604-1DB3-C148-D692BDD5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DA02E-7FB6-8292-B366-F461AA86A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64547-A8F0-C1BE-4617-EC796D5D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EA72-B995-4C6A-8360-149B8C48BD6C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4D9BC-7745-6431-E579-940720FE0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E97FD-FA84-78D9-90F1-BA6A3027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C3BF-908E-4FB6-86D8-56D03A623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48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FB371-03A4-5D96-D382-793F24E8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0E256-9022-5AE3-B0BC-314C3BEAA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4BE4E-5847-6021-C7B3-DF4E610C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EA72-B995-4C6A-8360-149B8C48BD6C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C9703-8237-73B8-0EBC-C1A17CAD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D07B9-5F21-EA5B-4DAC-B4F3755A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C3BF-908E-4FB6-86D8-56D03A623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81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DC25-FBE6-4396-B4B5-71189377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C843C-E402-6B67-AF9F-4E93B1F46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A045E-92D2-F243-453C-C5DB3951D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8557D-888D-0387-166D-7603251D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EA72-B995-4C6A-8360-149B8C48BD6C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71D1D-D0BC-C536-0971-58151451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83345-D6FB-91C8-DBBA-B1D41BA0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C3BF-908E-4FB6-86D8-56D03A623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60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B0A7-59EC-36BF-4254-12AADDD8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640DF-1BF1-833E-7668-CC5927D31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5CE30-88A8-A5D7-7A13-BB6FF3F1C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2A399-C520-872B-D696-A2E19FC2A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31FEB-B1B2-C50C-63D7-101126C34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A47B6-ED7D-7E77-558B-13F92597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EA72-B995-4C6A-8360-149B8C48BD6C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61495C-C640-54BD-E751-6F12A196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A6E96E-0B1C-8D0B-84C5-A3AE06B1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C3BF-908E-4FB6-86D8-56D03A623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69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1A60-0F41-9B24-3406-DF1A8C02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D69DC-5CF5-4AB6-519A-E2598925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EA72-B995-4C6A-8360-149B8C48BD6C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C9903-327D-A15D-D1C0-D4E9FE33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BB6A5-AAD0-BCAF-48D7-AE3E95FE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C3BF-908E-4FB6-86D8-56D03A623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5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CA0B64-6F17-6F2B-0612-0CDF4167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EA72-B995-4C6A-8360-149B8C48BD6C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E0DEA-8713-07E3-C0E9-2F848B7B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ECE8D-AA24-472E-E3AC-C667AC89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C3BF-908E-4FB6-86D8-56D03A623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60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E0AD-338F-3A4F-9D3C-36C7AC09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940CC-78F6-9BC6-B09C-BD09201C7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1BD7E-1443-1C39-113B-28C043D8B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781E4-C3E6-8FE3-AF0C-ABDE912B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EA72-B995-4C6A-8360-149B8C48BD6C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41C19-6EE9-3774-7F71-77723657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9B6CE-2BB9-C835-F8EE-DA019E94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C3BF-908E-4FB6-86D8-56D03A623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1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2BCE-6B48-10DB-F69C-A5CCDDCFB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9246E-C110-47C3-3B21-C0F45B5AF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FE928-C3EE-752B-8846-C2130BB27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72E2C-A35D-4EC9-59A2-C36F7444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EA72-B995-4C6A-8360-149B8C48BD6C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8B418-6252-9F80-D860-2A264E7C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9BA94-A9B9-EB77-491F-3B5435D9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C3BF-908E-4FB6-86D8-56D03A623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41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22D77-F99D-73CE-AD61-77BF06A3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F2952-A594-66FC-3A7C-91246499F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F42A8-C903-2443-B6FA-C41CD9C0E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9EA72-B995-4C6A-8360-149B8C48BD6C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F93D-D0A4-BDF1-73AA-9D64FE6A4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5C9D9-9B08-EB1E-8CBB-552DE0028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BC3BF-908E-4FB6-86D8-56D03A623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75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6419-C113-18D5-E6A3-DFA6340EDE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Sustainability Reports Evaluation using LLM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3932C-FCE0-2435-F009-0799EE75AA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By: Rahul Yadav</a:t>
            </a:r>
          </a:p>
          <a:p>
            <a:r>
              <a:rPr lang="en-IN" dirty="0"/>
              <a:t>   (Emp ID: 1443621)</a:t>
            </a:r>
          </a:p>
        </p:txBody>
      </p:sp>
    </p:spTree>
    <p:extLst>
      <p:ext uri="{BB962C8B-B14F-4D97-AF65-F5344CB8AC3E}">
        <p14:creationId xmlns:p14="http://schemas.microsoft.com/office/powerpoint/2010/main" val="134896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393C-FC97-8255-E8FB-F70CC9820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IN" sz="6000" b="1"/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303BC-0E7D-45C2-F76F-905AE519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200"/>
              <a:t>Sustainability reporting is the practice of disclosing an organization's environmental, social, and governance (ESG) performance.</a:t>
            </a:r>
          </a:p>
          <a:p>
            <a:r>
              <a:rPr lang="en-US" sz="2200" b="1"/>
              <a:t>Challenges in Sustainability Reporting Evaluation:</a:t>
            </a:r>
          </a:p>
          <a:p>
            <a:pPr lvl="1"/>
            <a:r>
              <a:rPr lang="en-US" sz="2200" b="1"/>
              <a:t>Voluminous Data: </a:t>
            </a:r>
            <a:r>
              <a:rPr lang="en-US" sz="2200"/>
              <a:t>Large volumes of reports to evaluate.</a:t>
            </a:r>
          </a:p>
          <a:p>
            <a:pPr lvl="1"/>
            <a:r>
              <a:rPr lang="en-US" sz="2200" b="1"/>
              <a:t>Multiple Criteria: </a:t>
            </a:r>
            <a:r>
              <a:rPr lang="en-US" sz="2200"/>
              <a:t>Assessing sustainability based on diverse criteria.</a:t>
            </a:r>
          </a:p>
          <a:p>
            <a:pPr lvl="1"/>
            <a:r>
              <a:rPr lang="en-US" sz="2200" b="1"/>
              <a:t>Time-Consuming: </a:t>
            </a:r>
            <a:r>
              <a:rPr lang="en-US" sz="2200"/>
              <a:t>Manual evaluation is time-intensive.</a:t>
            </a:r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383619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ABA48-5BA7-7989-4C15-77B9797D9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IN" sz="6000" b="1"/>
              <a:t>Leveraging LLM (Llama 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6493C-AFDD-E1CF-3017-9ADFCFD4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200"/>
              <a:t>LLM (Llama 2): A state-of-the-art language model for text analysis.</a:t>
            </a:r>
          </a:p>
          <a:p>
            <a:r>
              <a:rPr lang="en-US" sz="2200"/>
              <a:t>How it Helps:</a:t>
            </a:r>
          </a:p>
          <a:p>
            <a:pPr lvl="1"/>
            <a:r>
              <a:rPr lang="en-US" sz="2200"/>
              <a:t>Natural Language Processing (NLP): Extracting insights from textual data.</a:t>
            </a:r>
          </a:p>
          <a:p>
            <a:pPr lvl="1"/>
            <a:r>
              <a:rPr lang="en-US" sz="2200"/>
              <a:t>Sentiment Analysis: Assessing the tone of the reports.</a:t>
            </a:r>
          </a:p>
          <a:p>
            <a:pPr lvl="1"/>
            <a:r>
              <a:rPr lang="en-US" sz="2200"/>
              <a:t>Topic Modeling: Identifying key sustainability themes.</a:t>
            </a:r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45128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D7DE-D62F-5027-2EE4-2580F422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Architecture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C262993-280F-82E5-4BDB-8074B7AE2404}"/>
              </a:ext>
            </a:extLst>
          </p:cNvPr>
          <p:cNvGrpSpPr/>
          <p:nvPr/>
        </p:nvGrpSpPr>
        <p:grpSpPr>
          <a:xfrm>
            <a:off x="467074" y="1382307"/>
            <a:ext cx="11151918" cy="5110568"/>
            <a:chOff x="467074" y="1382307"/>
            <a:chExt cx="11151918" cy="5110568"/>
          </a:xfrm>
        </p:grpSpPr>
        <p:pic>
          <p:nvPicPr>
            <p:cNvPr id="8" name="Picture 7" descr="A cartoon of a llama wearing sunglasses&#10;&#10;Description automatically generated">
              <a:extLst>
                <a:ext uri="{FF2B5EF4-FFF2-40B4-BE49-F238E27FC236}">
                  <a16:creationId xmlns:a16="http://schemas.microsoft.com/office/drawing/2014/main" id="{D1BB313D-0983-440A-BCAB-9DBF1484F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8078" y="1727220"/>
              <a:ext cx="522568" cy="789577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ADE3898-5582-FCED-17A1-922D9A9B49D4}"/>
                </a:ext>
              </a:extLst>
            </p:cNvPr>
            <p:cNvGrpSpPr/>
            <p:nvPr/>
          </p:nvGrpSpPr>
          <p:grpSpPr>
            <a:xfrm>
              <a:off x="467074" y="2546939"/>
              <a:ext cx="9678689" cy="3945936"/>
              <a:chOff x="553338" y="1889184"/>
              <a:chExt cx="9678689" cy="3945936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7B25F41-B641-0CD7-76D2-E08230392AC0}"/>
                  </a:ext>
                </a:extLst>
              </p:cNvPr>
              <p:cNvSpPr/>
              <p:nvPr/>
            </p:nvSpPr>
            <p:spPr>
              <a:xfrm>
                <a:off x="838200" y="1889184"/>
                <a:ext cx="1475117" cy="862642"/>
              </a:xfrm>
              <a:prstGeom prst="round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Pre-Defined Evaluation Criteria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C8EE1DB3-E043-6A22-187B-02C2D95E3492}"/>
                  </a:ext>
                </a:extLst>
              </p:cNvPr>
              <p:cNvSpPr/>
              <p:nvPr/>
            </p:nvSpPr>
            <p:spPr>
              <a:xfrm>
                <a:off x="3288311" y="1889184"/>
                <a:ext cx="1475117" cy="862642"/>
              </a:xfrm>
              <a:prstGeom prst="round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Single Criteria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C708A61A-6C3E-17FC-B99D-994BA256D3DD}"/>
                  </a:ext>
                </a:extLst>
              </p:cNvPr>
              <p:cNvCxnSpPr>
                <a:stCxn id="4" idx="3"/>
                <a:endCxn id="11" idx="1"/>
              </p:cNvCxnSpPr>
              <p:nvPr/>
            </p:nvCxnSpPr>
            <p:spPr>
              <a:xfrm>
                <a:off x="2313317" y="2320505"/>
                <a:ext cx="974994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Graphic 14" descr="Contract with solid fill">
                <a:extLst>
                  <a:ext uri="{FF2B5EF4-FFF2-40B4-BE49-F238E27FC236}">
                    <a16:creationId xmlns:a16="http://schemas.microsoft.com/office/drawing/2014/main" id="{12DB58AF-7019-A926-D804-47ACE43907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200" y="427438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8F529A-22F8-DA63-F4F6-87EAB2F8B8E3}"/>
                  </a:ext>
                </a:extLst>
              </p:cNvPr>
              <p:cNvSpPr txBox="1"/>
              <p:nvPr/>
            </p:nvSpPr>
            <p:spPr>
              <a:xfrm>
                <a:off x="553338" y="5188789"/>
                <a:ext cx="14841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Sustainability </a:t>
                </a:r>
              </a:p>
              <a:p>
                <a:pPr algn="ctr"/>
                <a:r>
                  <a:rPr lang="en-IN" dirty="0"/>
                  <a:t>Report</a:t>
                </a:r>
              </a:p>
            </p:txBody>
          </p:sp>
          <p:sp>
            <p:nvSpPr>
              <p:cNvPr id="17" name="Flowchart: Multidocument 16">
                <a:extLst>
                  <a:ext uri="{FF2B5EF4-FFF2-40B4-BE49-F238E27FC236}">
                    <a16:creationId xmlns:a16="http://schemas.microsoft.com/office/drawing/2014/main" id="{9CDE3EF0-3E50-5020-EDE3-94D123430B27}"/>
                  </a:ext>
                </a:extLst>
              </p:cNvPr>
              <p:cNvSpPr/>
              <p:nvPr/>
            </p:nvSpPr>
            <p:spPr>
              <a:xfrm>
                <a:off x="3952545" y="4369366"/>
                <a:ext cx="1060704" cy="758952"/>
              </a:xfrm>
              <a:prstGeom prst="flowChartMultidocumen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0D31BC6C-DFFE-F761-D34C-62F12C12F876}"/>
                  </a:ext>
                </a:extLst>
              </p:cNvPr>
              <p:cNvCxnSpPr>
                <a:cxnSpLocks/>
                <a:endCxn id="17" idx="1"/>
              </p:cNvCxnSpPr>
              <p:nvPr/>
            </p:nvCxnSpPr>
            <p:spPr>
              <a:xfrm>
                <a:off x="1552755" y="4748842"/>
                <a:ext cx="239979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C9FA8B-DE39-5A6B-BDDE-B5BE61961619}"/>
                  </a:ext>
                </a:extLst>
              </p:cNvPr>
              <p:cNvSpPr txBox="1"/>
              <p:nvPr/>
            </p:nvSpPr>
            <p:spPr>
              <a:xfrm>
                <a:off x="2270059" y="4379510"/>
                <a:ext cx="1061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Chunking</a:t>
                </a:r>
              </a:p>
            </p:txBody>
          </p:sp>
          <p:sp>
            <p:nvSpPr>
              <p:cNvPr id="22" name="Cylinder 21">
                <a:extLst>
                  <a:ext uri="{FF2B5EF4-FFF2-40B4-BE49-F238E27FC236}">
                    <a16:creationId xmlns:a16="http://schemas.microsoft.com/office/drawing/2014/main" id="{8399F8B1-B5CA-66F6-6D66-87E890FE18C1}"/>
                  </a:ext>
                </a:extLst>
              </p:cNvPr>
              <p:cNvSpPr/>
              <p:nvPr/>
            </p:nvSpPr>
            <p:spPr>
              <a:xfrm>
                <a:off x="6499663" y="2945920"/>
                <a:ext cx="1508392" cy="1160253"/>
              </a:xfrm>
              <a:prstGeom prst="can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FAISS</a:t>
                </a:r>
              </a:p>
              <a:p>
                <a:pPr algn="ctr"/>
                <a:r>
                  <a:rPr lang="en-IN" dirty="0"/>
                  <a:t>(Vector Store)</a:t>
                </a:r>
              </a:p>
            </p:txBody>
          </p: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837FC735-37E2-234C-8FDF-4F9E7EB3AF26}"/>
                  </a:ext>
                </a:extLst>
              </p:cNvPr>
              <p:cNvCxnSpPr>
                <a:cxnSpLocks/>
                <a:stCxn id="17" idx="3"/>
                <a:endCxn id="22" idx="3"/>
              </p:cNvCxnSpPr>
              <p:nvPr/>
            </p:nvCxnSpPr>
            <p:spPr>
              <a:xfrm flipV="1">
                <a:off x="5013249" y="4106173"/>
                <a:ext cx="2240610" cy="642669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65C8A9-0731-0624-4445-1764B285707F}"/>
                  </a:ext>
                </a:extLst>
              </p:cNvPr>
              <p:cNvSpPr txBox="1"/>
              <p:nvPr/>
            </p:nvSpPr>
            <p:spPr>
              <a:xfrm>
                <a:off x="5195946" y="4379510"/>
                <a:ext cx="1913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Create Embedding</a:t>
                </a:r>
              </a:p>
            </p:txBody>
          </p:sp>
          <p:cxnSp>
            <p:nvCxnSpPr>
              <p:cNvPr id="29" name="Connector: Elbow 28">
                <a:extLst>
                  <a:ext uri="{FF2B5EF4-FFF2-40B4-BE49-F238E27FC236}">
                    <a16:creationId xmlns:a16="http://schemas.microsoft.com/office/drawing/2014/main" id="{FD43CA3E-03A1-ED28-57AC-FE7FDE0825E9}"/>
                  </a:ext>
                </a:extLst>
              </p:cNvPr>
              <p:cNvCxnSpPr>
                <a:stCxn id="11" idx="2"/>
                <a:endCxn id="22" idx="2"/>
              </p:cNvCxnSpPr>
              <p:nvPr/>
            </p:nvCxnSpPr>
            <p:spPr>
              <a:xfrm rot="16200000" flipH="1">
                <a:off x="4875656" y="1902039"/>
                <a:ext cx="774221" cy="2473793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FFF26D9-2F1D-EF16-AC64-18C171F3A58D}"/>
                  </a:ext>
                </a:extLst>
              </p:cNvPr>
              <p:cNvSpPr txBox="1"/>
              <p:nvPr/>
            </p:nvSpPr>
            <p:spPr>
              <a:xfrm>
                <a:off x="4326252" y="3196336"/>
                <a:ext cx="173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Similarity Search</a:t>
                </a: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59A860F6-2975-FEC1-5DC5-28E4ADF151A9}"/>
                  </a:ext>
                </a:extLst>
              </p:cNvPr>
              <p:cNvSpPr/>
              <p:nvPr/>
            </p:nvSpPr>
            <p:spPr>
              <a:xfrm>
                <a:off x="8756910" y="3094725"/>
                <a:ext cx="1475117" cy="862642"/>
              </a:xfrm>
              <a:prstGeom prst="round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Generated Context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7997C3B-ADBB-F731-4ACB-9D91F506078F}"/>
                  </a:ext>
                </a:extLst>
              </p:cNvPr>
              <p:cNvCxnSpPr>
                <a:stCxn id="22" idx="4"/>
                <a:endCxn id="35" idx="1"/>
              </p:cNvCxnSpPr>
              <p:nvPr/>
            </p:nvCxnSpPr>
            <p:spPr>
              <a:xfrm flipV="1">
                <a:off x="8008055" y="3526046"/>
                <a:ext cx="748855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DA8AAA07-5B18-AFBF-9EC7-623C45B6673E}"/>
                </a:ext>
              </a:extLst>
            </p:cNvPr>
            <p:cNvCxnSpPr>
              <a:stCxn id="11" idx="3"/>
              <a:endCxn id="8" idx="1"/>
            </p:cNvCxnSpPr>
            <p:nvPr/>
          </p:nvCxnSpPr>
          <p:spPr>
            <a:xfrm flipV="1">
              <a:off x="4677164" y="2122009"/>
              <a:ext cx="3470914" cy="856251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5DB2C6C4-CBF5-A436-F956-0D1C685D3545}"/>
                </a:ext>
              </a:extLst>
            </p:cNvPr>
            <p:cNvCxnSpPr>
              <a:stCxn id="35" idx="0"/>
              <a:endCxn id="8" idx="2"/>
            </p:cNvCxnSpPr>
            <p:nvPr/>
          </p:nvCxnSpPr>
          <p:spPr>
            <a:xfrm rot="16200000" flipV="1">
              <a:off x="8290943" y="2635217"/>
              <a:ext cx="1235683" cy="998843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9D881A3-8F4D-78EB-A253-7B16400BF1B9}"/>
                </a:ext>
              </a:extLst>
            </p:cNvPr>
            <p:cNvSpPr txBox="1"/>
            <p:nvPr/>
          </p:nvSpPr>
          <p:spPr>
            <a:xfrm>
              <a:off x="8080557" y="1382307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Llama 2</a:t>
              </a:r>
            </a:p>
          </p:txBody>
        </p:sp>
        <p:pic>
          <p:nvPicPr>
            <p:cNvPr id="45" name="Graphic 44" descr="Document with solid fill">
              <a:extLst>
                <a:ext uri="{FF2B5EF4-FFF2-40B4-BE49-F238E27FC236}">
                  <a16:creationId xmlns:a16="http://schemas.microsoft.com/office/drawing/2014/main" id="{71F5D695-010F-CF4D-623F-65CCC5E5A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463842" y="1602397"/>
              <a:ext cx="914400" cy="914400"/>
            </a:xfrm>
            <a:prstGeom prst="rect">
              <a:avLst/>
            </a:prstGeom>
          </p:spPr>
        </p:pic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A52CE4B-2AE6-BF79-1FF1-A16A1BC383B4}"/>
                </a:ext>
              </a:extLst>
            </p:cNvPr>
            <p:cNvCxnSpPr>
              <a:stCxn id="8" idx="3"/>
            </p:cNvCxnSpPr>
            <p:nvPr/>
          </p:nvCxnSpPr>
          <p:spPr>
            <a:xfrm flipV="1">
              <a:off x="8670646" y="2122008"/>
              <a:ext cx="195709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637E04A-C325-BC3D-AF27-736D37300EF8}"/>
                </a:ext>
              </a:extLst>
            </p:cNvPr>
            <p:cNvSpPr txBox="1"/>
            <p:nvPr/>
          </p:nvSpPr>
          <p:spPr>
            <a:xfrm>
              <a:off x="10406481" y="2488307"/>
              <a:ext cx="12125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Evaluation </a:t>
              </a:r>
            </a:p>
            <a:p>
              <a:pPr algn="ctr"/>
              <a:r>
                <a:rPr lang="en-IN" dirty="0"/>
                <a:t>Report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61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28D61-3645-39BC-C6AC-EF47D25F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IN" sz="6000" b="1"/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9D80E-BC4C-3052-38FE-45ECAEB6C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IN" sz="2200"/>
              <a:t>Input Data: Sustainability reports from various sources.</a:t>
            </a:r>
          </a:p>
          <a:p>
            <a:r>
              <a:rPr lang="en-IN" sz="2200"/>
              <a:t>Text Preprocessing: Cleaning and standardizing text data.</a:t>
            </a:r>
          </a:p>
          <a:p>
            <a:r>
              <a:rPr lang="en-IN" sz="2200"/>
              <a:t>Evaluation Criteria: Define sustainability criteria for assessment.</a:t>
            </a:r>
          </a:p>
          <a:p>
            <a:r>
              <a:rPr lang="en-IN" sz="2200"/>
              <a:t>Vectorization: Convert text data from report into vectors using FAISS.</a:t>
            </a:r>
          </a:p>
          <a:p>
            <a:r>
              <a:rPr lang="en-IN" sz="2200"/>
              <a:t>Similarity Search: Generate context from reports basis the evaluation criteria.</a:t>
            </a:r>
          </a:p>
          <a:p>
            <a:r>
              <a:rPr lang="en-IN" sz="2200"/>
              <a:t>LLM Analysis: Apply Llama 2 for answering the questions raises from different evaluation criteria by consuming context and criteria.</a:t>
            </a:r>
          </a:p>
        </p:txBody>
      </p:sp>
    </p:spTree>
    <p:extLst>
      <p:ext uri="{BB962C8B-B14F-4D97-AF65-F5344CB8AC3E}">
        <p14:creationId xmlns:p14="http://schemas.microsoft.com/office/powerpoint/2010/main" val="221961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452AF-4A6B-569F-3A1C-2FAD0D0E4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IN" sz="6000" b="1"/>
              <a:t>Input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6D775-0E88-CDBB-AC9D-38E672F75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200"/>
              <a:t>Following Criteria can be defined w.r.t different country:</a:t>
            </a:r>
          </a:p>
          <a:p>
            <a:pPr lvl="1"/>
            <a:r>
              <a:rPr lang="en-US" sz="2200"/>
              <a:t>How </a:t>
            </a:r>
            <a:r>
              <a:rPr lang="en-US" sz="2200" b="1"/>
              <a:t>Environmental Impact </a:t>
            </a:r>
            <a:r>
              <a:rPr lang="en-US" sz="2200"/>
              <a:t>is managed?</a:t>
            </a:r>
          </a:p>
          <a:p>
            <a:pPr lvl="1"/>
            <a:r>
              <a:rPr lang="en-US" sz="2200"/>
              <a:t>What different </a:t>
            </a:r>
            <a:r>
              <a:rPr lang="en-US" sz="2200" b="1"/>
              <a:t>Social Responsibilities </a:t>
            </a:r>
            <a:r>
              <a:rPr lang="en-US" sz="2200"/>
              <a:t>are addressed? </a:t>
            </a:r>
          </a:p>
          <a:p>
            <a:pPr lvl="1"/>
            <a:r>
              <a:rPr lang="en-US" sz="2200"/>
              <a:t>How many </a:t>
            </a:r>
            <a:r>
              <a:rPr lang="en-US" sz="2200" b="1"/>
              <a:t>Governance Practices </a:t>
            </a:r>
            <a:r>
              <a:rPr lang="en-US" sz="2200"/>
              <a:t>are followed?</a:t>
            </a:r>
          </a:p>
          <a:p>
            <a:pPr lvl="1"/>
            <a:r>
              <a:rPr lang="en-US" sz="2200"/>
              <a:t>What are the methods deployed for increasing </a:t>
            </a:r>
            <a:r>
              <a:rPr lang="en-US" sz="2200" b="1"/>
              <a:t>Resource Efficiency</a:t>
            </a:r>
            <a:r>
              <a:rPr lang="en-US" sz="2200"/>
              <a:t>?</a:t>
            </a:r>
          </a:p>
          <a:p>
            <a:pPr lvl="1"/>
            <a:r>
              <a:rPr lang="en-US" sz="2200"/>
              <a:t>What steps are done to improve </a:t>
            </a:r>
            <a:r>
              <a:rPr lang="en-US" sz="2200" b="1"/>
              <a:t>Diversity and Inclusion</a:t>
            </a:r>
            <a:r>
              <a:rPr lang="en-US" sz="2200"/>
              <a:t>?</a:t>
            </a:r>
          </a:p>
          <a:p>
            <a:r>
              <a:rPr lang="en-US" sz="2200"/>
              <a:t>Second input needed is the Sustainability Report PDF.</a:t>
            </a:r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233680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6F939-DF46-D295-315B-9ABC01236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IN" sz="6000" b="1"/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D9F7-B1B3-797A-0B1C-83CDF1A25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endParaRPr lang="en-US" sz="2200"/>
          </a:p>
          <a:p>
            <a:r>
              <a:rPr lang="en-US" sz="2200"/>
              <a:t>The output consists of insights derived from a company's Sustainability Report. </a:t>
            </a:r>
          </a:p>
          <a:p>
            <a:endParaRPr lang="en-US" sz="2200"/>
          </a:p>
          <a:p>
            <a:r>
              <a:rPr lang="en-US" sz="2200"/>
              <a:t>These insights include answers pertaining to the predefined evaluation criteria.</a:t>
            </a:r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275409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58079-10B9-CBFA-9BE9-1D5A8A7C3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152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309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Sustainability Reports Evaluation using LLM</vt:lpstr>
      <vt:lpstr>Introduction</vt:lpstr>
      <vt:lpstr>Leveraging LLM (Llama 2)</vt:lpstr>
      <vt:lpstr>Architecture</vt:lpstr>
      <vt:lpstr>Methodology</vt:lpstr>
      <vt:lpstr>Input</vt:lpstr>
      <vt:lpstr>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Sustainability Reports Evaluation using LLM</dc:title>
  <dc:creator>Tripathi, Shashi</dc:creator>
  <cp:lastModifiedBy>Tripathi, Shashi</cp:lastModifiedBy>
  <cp:revision>1</cp:revision>
  <dcterms:created xsi:type="dcterms:W3CDTF">2023-11-02T03:03:08Z</dcterms:created>
  <dcterms:modified xsi:type="dcterms:W3CDTF">2023-11-02T11:52:19Z</dcterms:modified>
</cp:coreProperties>
</file>