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62" r:id="rId5"/>
    <p:sldId id="261" r:id="rId6"/>
    <p:sldId id="260" r:id="rId7"/>
    <p:sldId id="263" r:id="rId8"/>
    <p:sldId id="264" r:id="rId9"/>
    <p:sldId id="265" r:id="rId10"/>
    <p:sldId id="259" r:id="rId11"/>
    <p:sldId id="266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87144F6-6334-4114-8502-C32BF1975095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7B85E74-4402-4147-9250-841D98DDD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29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44F6-6334-4114-8502-C32BF1975095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5E74-4402-4147-9250-841D98DDD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3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87144F6-6334-4114-8502-C32BF1975095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7B85E74-4402-4147-9250-841D98DDD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86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44F6-6334-4114-8502-C32BF1975095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5E74-4402-4147-9250-841D98DDD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82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87144F6-6334-4114-8502-C32BF1975095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7B85E74-4402-4147-9250-841D98DDD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8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87144F6-6334-4114-8502-C32BF1975095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7B85E74-4402-4147-9250-841D98DDD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81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87144F6-6334-4114-8502-C32BF1975095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7B85E74-4402-4147-9250-841D98DDD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52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44F6-6334-4114-8502-C32BF1975095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5E74-4402-4147-9250-841D98DDD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49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87144F6-6334-4114-8502-C32BF1975095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7B85E74-4402-4147-9250-841D98DDD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14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44F6-6334-4114-8502-C32BF1975095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5E74-4402-4147-9250-841D98DDD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94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87144F6-6334-4114-8502-C32BF1975095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97B85E74-4402-4147-9250-841D98DDD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70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144F6-6334-4114-8502-C32BF1975095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5E74-4402-4147-9250-841D98DDD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21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Analytics Employee Attrition &amp; Performance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766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Catagorical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used </a:t>
            </a:r>
            <a:r>
              <a:rPr lang="en-US" dirty="0" err="1"/>
              <a:t>get_dummies</a:t>
            </a:r>
            <a:r>
              <a:rPr lang="en-US" dirty="0"/>
              <a:t>() </a:t>
            </a:r>
            <a:r>
              <a:rPr lang="en-US" dirty="0" smtClean="0"/>
              <a:t>function, which </a:t>
            </a:r>
            <a:r>
              <a:rPr lang="en-US" dirty="0"/>
              <a:t>is used to convert categorical variable into dummy/indicator variables.</a:t>
            </a:r>
          </a:p>
          <a:p>
            <a:r>
              <a:rPr lang="en-US" dirty="0" err="1"/>
              <a:t>Replaceing</a:t>
            </a:r>
            <a:r>
              <a:rPr lang="en-US" dirty="0"/>
              <a:t> </a:t>
            </a:r>
            <a:r>
              <a:rPr lang="en-US" dirty="0" err="1"/>
              <a:t>Catagorical</a:t>
            </a:r>
            <a:r>
              <a:rPr lang="en-US" dirty="0"/>
              <a:t> columns in a data frame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794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88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Machine Learning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4567" y="438956"/>
            <a:ext cx="6265088" cy="6858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Logistic Regression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963970"/>
            <a:ext cx="6264350" cy="1050029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Arial Unicode MS"/>
              </a:rPr>
              <a:t>Accuracy with </a:t>
            </a:r>
            <a:r>
              <a:rPr lang="en-US" altLang="en-US" dirty="0" smtClean="0">
                <a:latin typeface="Arial Unicode MS"/>
              </a:rPr>
              <a:t>Logistic Regression: </a:t>
            </a:r>
            <a:r>
              <a:rPr lang="en-US" altLang="en-US" dirty="0">
                <a:latin typeface="Arial Unicode MS"/>
              </a:rPr>
              <a:t>83.67 </a:t>
            </a:r>
            <a:endParaRPr lang="en-US" altLang="en-US" dirty="0">
              <a:latin typeface="var(--colab-code-font-family)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3329" y="2161646"/>
            <a:ext cx="6264414" cy="6858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Decision Tree Classification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3393" y="2847446"/>
            <a:ext cx="6265588" cy="131056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Accuracy with </a:t>
            </a:r>
            <a:r>
              <a:rPr lang="en-IN" dirty="0" err="1"/>
              <a:t>DecisionTreeClassifier</a:t>
            </a:r>
            <a:r>
              <a:rPr lang="en-IN" dirty="0"/>
              <a:t> : 76.33</a:t>
            </a:r>
            <a:endParaRPr lang="en-IN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123393" y="4197404"/>
            <a:ext cx="626508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Random Forest Classification</a:t>
            </a:r>
            <a:endParaRPr lang="en-IN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52400" y="625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5123393" y="4913409"/>
            <a:ext cx="6264350" cy="1050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Arial Unicode MS"/>
              </a:rPr>
              <a:t>Accuracy with Random Forest Classifier : 83.67 </a:t>
            </a:r>
            <a:endParaRPr lang="en-US" altLang="en-US" dirty="0" smtClean="0">
              <a:latin typeface="var(--colab-code-font-family)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lang="en-US" altLang="en-US" sz="4000" dirty="0" smtClean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1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Learning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1. Ada Boost Classifier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6"/>
            <a:ext cx="6264350" cy="874930"/>
          </a:xfrm>
        </p:spPr>
        <p:txBody>
          <a:bodyPr/>
          <a:lstStyle/>
          <a:p>
            <a:r>
              <a:rPr lang="en-US" dirty="0" smtClean="0"/>
              <a:t>Accuracy Score with Ada Boos </a:t>
            </a:r>
            <a:r>
              <a:rPr lang="en-US" dirty="0" err="1" smtClean="0"/>
              <a:t>tClassifier</a:t>
            </a:r>
            <a:r>
              <a:rPr lang="en-US" dirty="0" smtClean="0"/>
              <a:t> : 85.5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5474" y="2519671"/>
            <a:ext cx="6264414" cy="685800"/>
          </a:xfrm>
        </p:spPr>
        <p:txBody>
          <a:bodyPr/>
          <a:lstStyle/>
          <a:p>
            <a:r>
              <a:rPr lang="en-IN" b="1" dirty="0"/>
              <a:t>2. Gradient Boosting Classifier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4067" y="3120352"/>
            <a:ext cx="6532314" cy="847966"/>
          </a:xfrm>
        </p:spPr>
        <p:txBody>
          <a:bodyPr/>
          <a:lstStyle/>
          <a:p>
            <a:r>
              <a:rPr lang="en-US" dirty="0"/>
              <a:t>Accuracy Score with </a:t>
            </a:r>
            <a:r>
              <a:rPr lang="en-US" dirty="0" smtClean="0"/>
              <a:t>Gradient Boosting Classifier </a:t>
            </a:r>
            <a:r>
              <a:rPr lang="en-US" dirty="0"/>
              <a:t>: 83.27</a:t>
            </a:r>
            <a:endParaRPr lang="en-IN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5124067" y="4038954"/>
            <a:ext cx="626441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3</a:t>
            </a:r>
            <a:r>
              <a:rPr lang="en-IN" b="1" dirty="0" smtClean="0"/>
              <a:t>. </a:t>
            </a:r>
            <a:r>
              <a:rPr lang="en-IN" b="1" dirty="0"/>
              <a:t> XG Boost Classifier</a:t>
            </a:r>
            <a:endParaRPr lang="en-IN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124131" y="4724754"/>
            <a:ext cx="6264350" cy="87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Accuracy Score with </a:t>
            </a:r>
            <a:r>
              <a:rPr lang="en-US" dirty="0" smtClean="0"/>
              <a:t>XG Boost Classifier </a:t>
            </a:r>
            <a:r>
              <a:rPr lang="en-US" dirty="0"/>
              <a:t>: 84.49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369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Ada Boost Classifier performed well on this problem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4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Company Wants To Know Why Employees Are Leaving The Company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is basically the turnover rate of employees inside an organization. In the realm of human resources, attrition is defined as both the voluntary and involuntary reduction of a company’s workforce through deaths, employee retirements, transfers, resignations and terminations.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happen for many reasons: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looking for better opportunities.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negative working environment.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 management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Sickness of an employee (or even death)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Excessive working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04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118447" y="1958220"/>
            <a:ext cx="6823617" cy="23345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1470 observations and 35 	variables.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missing values.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type: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Numeric variables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Categorical variables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08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4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Attrition Rate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12" y="0"/>
            <a:ext cx="5238869" cy="5248275"/>
          </a:xfrm>
        </p:spPr>
      </p:pic>
      <p:sp>
        <p:nvSpPr>
          <p:cNvPr id="5" name="TextBox 4"/>
          <p:cNvSpPr txBox="1"/>
          <p:nvPr/>
        </p:nvSpPr>
        <p:spPr>
          <a:xfrm>
            <a:off x="5246703" y="5248275"/>
            <a:ext cx="6773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Looks like about 84% of employees stayed and 16% of employees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That is 237 out of 1470 employees churned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78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13" y="64009"/>
            <a:ext cx="7789025" cy="6629399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7754112" y="64008"/>
            <a:ext cx="4361688" cy="653796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Observations:-</a:t>
            </a:r>
            <a:endParaRPr lang="en-US" dirty="0" smtClean="0"/>
          </a:p>
          <a:p>
            <a:r>
              <a:rPr lang="en-US" dirty="0" smtClean="0"/>
              <a:t>1 Men tends to leave company sooner than women</a:t>
            </a:r>
          </a:p>
          <a:p>
            <a:r>
              <a:rPr lang="en-US" dirty="0" smtClean="0"/>
              <a:t>2 Who have least </a:t>
            </a:r>
            <a:r>
              <a:rPr lang="en-US" dirty="0" err="1" smtClean="0"/>
              <a:t>worklife</a:t>
            </a:r>
            <a:r>
              <a:rPr lang="en-US" dirty="0" smtClean="0"/>
              <a:t> balance tends to resign faster than other</a:t>
            </a:r>
          </a:p>
          <a:p>
            <a:r>
              <a:rPr lang="en-US" dirty="0" smtClean="0"/>
              <a:t>3 Who </a:t>
            </a:r>
            <a:r>
              <a:rPr lang="en-US" dirty="0" err="1" smtClean="0"/>
              <a:t>leastly</a:t>
            </a:r>
            <a:r>
              <a:rPr lang="en-US" dirty="0" smtClean="0"/>
              <a:t> likes the environment in company tends to leave company sooner than others</a:t>
            </a:r>
          </a:p>
          <a:p>
            <a:r>
              <a:rPr lang="en-US" dirty="0" smtClean="0"/>
              <a:t>4 Who worked for more number of </a:t>
            </a:r>
            <a:r>
              <a:rPr lang="en-US" dirty="0" err="1" smtClean="0"/>
              <a:t>compannies</a:t>
            </a:r>
            <a:r>
              <a:rPr lang="en-US" dirty="0" smtClean="0"/>
              <a:t> tends to switch again!</a:t>
            </a:r>
          </a:p>
          <a:p>
            <a:r>
              <a:rPr lang="en-US" dirty="0" smtClean="0"/>
              <a:t>5 Who </a:t>
            </a:r>
            <a:r>
              <a:rPr lang="en-US" dirty="0" err="1" smtClean="0"/>
              <a:t>leastly</a:t>
            </a:r>
            <a:r>
              <a:rPr lang="en-US" dirty="0" smtClean="0"/>
              <a:t> involves in Job in company tends to leave company sooner than others</a:t>
            </a:r>
          </a:p>
          <a:p>
            <a:r>
              <a:rPr lang="en-US" dirty="0" smtClean="0"/>
              <a:t>6 Seniors in company tends to leave sooner than others, Employee leaving the company at initial stage</a:t>
            </a:r>
          </a:p>
          <a:p>
            <a:r>
              <a:rPr lang="en-US" dirty="0" smtClean="0"/>
              <a:t>7 Who stays in current role for longer time and who just got new role tends to leave company sooner than others</a:t>
            </a:r>
          </a:p>
          <a:p>
            <a:r>
              <a:rPr lang="en-US" dirty="0" smtClean="0"/>
              <a:t>8 Who don't get promotion for long time tends to leave company</a:t>
            </a:r>
          </a:p>
          <a:p>
            <a:r>
              <a:rPr lang="en-US" dirty="0" smtClean="0"/>
              <a:t>9 Who stays with Manager for longer time and shorter time tends to leave company than others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0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7655"/>
            <a:ext cx="6507332" cy="67603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04986" y="292963"/>
            <a:ext cx="56846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Joblevel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highly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corelated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MonthlyIncome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(95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JobLevel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correlated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TotalExperience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(78%)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SalaryHike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related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PerformanceRating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(77%)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MonthlyIncome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correlated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TotalExperience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(77%)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YearsAtCompany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correlated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YearswithCurrentManager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(77%)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YearsAtCompany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correlated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YearCurrentRole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(76%)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comparatevely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highly correlated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5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585715" cy="2456442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Attrition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201" y="96646"/>
            <a:ext cx="6843282" cy="27471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201" y="2962656"/>
            <a:ext cx="6821526" cy="26666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08120" y="5519868"/>
            <a:ext cx="8183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distributed quite normally and Employee who churn are younger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Teenagers highly tends to leave company than Mid aged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Persons whose age more than 55 tends to leave company than Mid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634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reprocessing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29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75</TotalTime>
  <Words>513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Unicode MS</vt:lpstr>
      <vt:lpstr>Calibri Light</vt:lpstr>
      <vt:lpstr>Roboto</vt:lpstr>
      <vt:lpstr>Rockwell</vt:lpstr>
      <vt:lpstr>Times New Roman</vt:lpstr>
      <vt:lpstr>var(--colab-code-font-family)</vt:lpstr>
      <vt:lpstr>Wingdings</vt:lpstr>
      <vt:lpstr>Atlas</vt:lpstr>
      <vt:lpstr>IBM HR Analytics Employee Attrition &amp; Performance </vt:lpstr>
      <vt:lpstr>Problem Statement</vt:lpstr>
      <vt:lpstr>About The Data</vt:lpstr>
      <vt:lpstr>Exploratory Data Analysis</vt:lpstr>
      <vt:lpstr>Attrition Rate</vt:lpstr>
      <vt:lpstr>PowerPoint Presentation</vt:lpstr>
      <vt:lpstr>PowerPoint Presentation</vt:lpstr>
      <vt:lpstr>Age vs Attrition</vt:lpstr>
      <vt:lpstr>Data Preprocessing</vt:lpstr>
      <vt:lpstr>Converting Catagorical Features</vt:lpstr>
      <vt:lpstr>Model Building</vt:lpstr>
      <vt:lpstr>Supervised Machine Learning</vt:lpstr>
      <vt:lpstr>Ensemble Learning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HR Analytics Employee Attrition &amp; Performance</dc:title>
  <dc:creator>rahul satpute</dc:creator>
  <cp:lastModifiedBy>rahul satpute</cp:lastModifiedBy>
  <cp:revision>8</cp:revision>
  <dcterms:created xsi:type="dcterms:W3CDTF">2021-08-19T03:35:31Z</dcterms:created>
  <dcterms:modified xsi:type="dcterms:W3CDTF">2021-08-19T04:50:54Z</dcterms:modified>
</cp:coreProperties>
</file>