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2370" y="1004570"/>
            <a:ext cx="9916160" cy="4391025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Developing an AI-Powered Spam Classifier: Leveraging Object Detection, RNNs, and NLP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590675" y="5480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171190" y="60852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Tm="0">
        <p:wheel spokes="8"/>
      </p:transition>
    </mc:Choice>
    <mc:Fallback>
      <p:transition spd="med" advTm="0">
        <p:wheel spokes="8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0260"/>
            <a:ext cx="10515600" cy="1325563"/>
          </a:xfrm>
        </p:spPr>
        <p:txBody>
          <a:bodyPr/>
          <a:p>
            <a:r>
              <a:rPr lang="en-US" sz="6600" b="1">
                <a:solidFill>
                  <a:schemeClr val="bg1"/>
                </a:solidFill>
                <a:sym typeface="+mn-ea"/>
              </a:rPr>
              <a:t>Performance Metrics</a:t>
            </a:r>
            <a:endParaRPr lang="en-US" sz="66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74265"/>
            <a:ext cx="10515600" cy="2912745"/>
          </a:xfrm>
        </p:spPr>
        <p:txBody>
          <a:bodyPr/>
          <a:p>
            <a:pPr marL="0" indent="0">
              <a:buNone/>
            </a:pPr>
            <a:endParaRPr lang="en-US" b="1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</a:rPr>
              <a:t>Discussing the expected performance:</a:t>
            </a:r>
            <a:endParaRPr lang="en-US" b="1">
              <a:solidFill>
                <a:schemeClr val="bg1"/>
              </a:solidFill>
            </a:endParaRPr>
          </a:p>
          <a:p>
            <a:pPr lvl="1"/>
            <a:r>
              <a:rPr lang="en-US" b="1">
                <a:solidFill>
                  <a:schemeClr val="bg1"/>
                </a:solidFill>
              </a:rPr>
              <a:t>Target accuracy and false positive rate</a:t>
            </a:r>
            <a:endParaRPr lang="en-US" b="1">
              <a:solidFill>
                <a:schemeClr val="bg1"/>
              </a:solidFill>
            </a:endParaRPr>
          </a:p>
          <a:p>
            <a:pPr lvl="1"/>
            <a:r>
              <a:rPr lang="en-US" b="1">
                <a:solidFill>
                  <a:schemeClr val="bg1"/>
                </a:solidFill>
              </a:rPr>
              <a:t>Handling imbalanced datasets</a:t>
            </a:r>
            <a:endParaRPr lang="en-US" b="1">
              <a:solidFill>
                <a:schemeClr val="bg1"/>
              </a:solidFill>
            </a:endParaRPr>
          </a:p>
          <a:p>
            <a:pPr lvl="1"/>
            <a:r>
              <a:rPr lang="en-US" b="1">
                <a:solidFill>
                  <a:schemeClr val="bg1"/>
                </a:solidFill>
              </a:rPr>
              <a:t>Continuous monitoring and improvement</a:t>
            </a:r>
            <a:endParaRPr lang="en-US" b="1">
              <a:solidFill>
                <a:schemeClr val="bg1"/>
              </a:solidFill>
            </a:endParaRPr>
          </a:p>
          <a:p>
            <a:endParaRPr lang="en-US" b="1">
              <a:solidFill>
                <a:schemeClr val="bg1"/>
              </a:solidFill>
            </a:endParaRPr>
          </a:p>
          <a:p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6600"/>
            <a:ext cx="10515600" cy="1325563"/>
          </a:xfrm>
        </p:spPr>
        <p:txBody>
          <a:bodyPr/>
          <a:p>
            <a:r>
              <a:rPr lang="en-US" sz="6600" b="1">
                <a:solidFill>
                  <a:schemeClr val="bg1"/>
                </a:solidFill>
                <a:sym typeface="+mn-ea"/>
              </a:rPr>
              <a:t>Model Deployment</a:t>
            </a:r>
            <a:endParaRPr lang="en-US" sz="66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85365"/>
            <a:ext cx="10515600" cy="3891915"/>
          </a:xfrm>
        </p:spPr>
        <p:txBody>
          <a:bodyPr/>
          <a:p>
            <a:pPr marL="0" indent="0">
              <a:buNone/>
            </a:pPr>
            <a:r>
              <a:rPr lang="en-US" b="1">
                <a:solidFill>
                  <a:schemeClr val="bg1"/>
                </a:solidFill>
              </a:rPr>
              <a:t> </a:t>
            </a:r>
            <a:endParaRPr lang="en-US" b="1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</a:rPr>
              <a:t>Deployment options:</a:t>
            </a:r>
            <a:endParaRPr lang="en-US" b="1">
              <a:solidFill>
                <a:schemeClr val="bg1"/>
              </a:solidFill>
            </a:endParaRPr>
          </a:p>
          <a:p>
            <a:pPr lvl="1"/>
            <a:r>
              <a:rPr lang="en-US" b="1">
                <a:solidFill>
                  <a:schemeClr val="bg1"/>
                </a:solidFill>
              </a:rPr>
              <a:t>Cloud-based solutions</a:t>
            </a:r>
            <a:endParaRPr lang="en-US" b="1">
              <a:solidFill>
                <a:schemeClr val="bg1"/>
              </a:solidFill>
            </a:endParaRPr>
          </a:p>
          <a:p>
            <a:pPr lvl="1"/>
            <a:r>
              <a:rPr lang="en-US" b="1">
                <a:solidFill>
                  <a:schemeClr val="bg1"/>
                </a:solidFill>
              </a:rPr>
              <a:t>On-premises deployment</a:t>
            </a:r>
            <a:endParaRPr lang="en-US" b="1">
              <a:solidFill>
                <a:schemeClr val="bg1"/>
              </a:solidFill>
            </a:endParaRPr>
          </a:p>
          <a:p>
            <a:endParaRPr lang="en-US" b="1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</a:rPr>
              <a:t>Real-time vs. batch processing</a:t>
            </a:r>
            <a:endParaRPr lang="en-US" b="1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</a:rPr>
              <a:t>Ensuring data privacy and security</a:t>
            </a:r>
            <a:endParaRPr lang="en-US" b="1">
              <a:solidFill>
                <a:schemeClr val="bg1"/>
              </a:solidFill>
            </a:endParaRPr>
          </a:p>
          <a:p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899795"/>
            <a:ext cx="10515600" cy="1325563"/>
          </a:xfrm>
        </p:spPr>
        <p:txBody>
          <a:bodyPr/>
          <a:p>
            <a:r>
              <a:rPr lang="en-US" sz="6600" b="1">
                <a:solidFill>
                  <a:schemeClr val="bg1"/>
                </a:solidFill>
                <a:sym typeface="+mn-ea"/>
              </a:rPr>
              <a:t>Conclusion</a:t>
            </a:r>
            <a:endParaRPr lang="en-US" sz="66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3320"/>
            <a:ext cx="10515600" cy="3743960"/>
          </a:xfrm>
        </p:spPr>
        <p:txBody>
          <a:bodyPr/>
          <a:p>
            <a:pPr marL="0" indent="0">
              <a:buNone/>
            </a:pPr>
            <a:endParaRPr lang="en-US" b="1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</a:rPr>
              <a:t>Summarize the journey of developing our AI Powered Spam Classifier</a:t>
            </a:r>
            <a:endParaRPr lang="en-US" b="1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</a:rPr>
              <a:t>Emphasize the significance of object detection, RNNs, and NLP</a:t>
            </a:r>
            <a:endParaRPr lang="en-US" b="1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</a:rPr>
              <a:t>Highlight the potential impact on spam prevention</a:t>
            </a:r>
            <a:endParaRPr lang="en-US" b="1">
              <a:solidFill>
                <a:schemeClr val="bg1"/>
              </a:solidFill>
            </a:endParaRPr>
          </a:p>
          <a:p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885190"/>
            <a:ext cx="10515600" cy="1325563"/>
          </a:xfrm>
        </p:spPr>
        <p:txBody>
          <a:bodyPr/>
          <a:p>
            <a:r>
              <a:rPr lang="en-US" sz="6600" b="1">
                <a:solidFill>
                  <a:schemeClr val="bg1"/>
                </a:solidFill>
                <a:sym typeface="+mn-ea"/>
              </a:rPr>
              <a:t>Introduction</a:t>
            </a:r>
            <a:endParaRPr lang="en-US" sz="66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2626995"/>
            <a:ext cx="10515600" cy="3550285"/>
          </a:xfrm>
        </p:spPr>
        <p:txBody>
          <a:bodyPr/>
          <a:p>
            <a:r>
              <a:rPr lang="en-US" b="1">
                <a:solidFill>
                  <a:schemeClr val="bg1"/>
                </a:solidFill>
              </a:rPr>
              <a:t> Welcome to Phase 4 of our project: AI Powered Spam Classifier.</a:t>
            </a:r>
            <a:endParaRPr lang="en-US" b="1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</a:rPr>
              <a:t>In this phase, we will explore the development of our spam classifier using advanced techniques.</a:t>
            </a:r>
            <a:endParaRPr lang="en-US" b="1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</a:rPr>
              <a:t>Our model leverages Object Detection with YOLO, Recurrent Neural Networks (RNNs), and Natural Language Processing (NLP).</a:t>
            </a:r>
            <a:endParaRPr lang="en-US" b="1">
              <a:solidFill>
                <a:schemeClr val="bg1"/>
              </a:solidFill>
            </a:endParaRPr>
          </a:p>
          <a:p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6600" b="1">
                <a:solidFill>
                  <a:schemeClr val="bg1"/>
                </a:solidFill>
                <a:sym typeface="+mn-ea"/>
              </a:rPr>
              <a:t> Object Detection with YOLO</a:t>
            </a:r>
            <a:endParaRPr lang="en-US" sz="66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US" b="1">
              <a:solidFill>
                <a:schemeClr val="bg1"/>
              </a:solidFill>
            </a:endParaRPr>
          </a:p>
          <a:p>
            <a:pPr algn="l">
              <a:buClrTx/>
              <a:buSzTx/>
            </a:pPr>
            <a:r>
              <a:rPr lang="en-US" b="1">
                <a:solidFill>
                  <a:schemeClr val="bg1"/>
                </a:solidFill>
              </a:rPr>
              <a:t>YOLO (You Only Look Once) for Image Analysis</a:t>
            </a:r>
            <a:endParaRPr lang="en-US" b="1">
              <a:solidFill>
                <a:schemeClr val="bg1"/>
              </a:solidFill>
            </a:endParaRPr>
          </a:p>
          <a:p>
            <a:pPr marL="228600" lvl="1" algn="l">
              <a:spcBef>
                <a:spcPts val="1000"/>
              </a:spcBef>
              <a:buClrTx/>
              <a:buSzTx/>
            </a:pPr>
            <a:r>
              <a:rPr lang="en-US" sz="2800" b="1">
                <a:solidFill>
                  <a:schemeClr val="bg1"/>
                </a:solidFill>
              </a:rPr>
              <a:t>Real-time object detection</a:t>
            </a:r>
            <a:endParaRPr lang="en-US" sz="2800" b="1">
              <a:solidFill>
                <a:schemeClr val="bg1"/>
              </a:solidFill>
            </a:endParaRPr>
          </a:p>
          <a:p>
            <a:pPr marL="228600" lvl="1" algn="l">
              <a:spcBef>
                <a:spcPts val="1000"/>
              </a:spcBef>
              <a:buClrTx/>
              <a:buSzTx/>
            </a:pPr>
            <a:r>
              <a:rPr lang="en-US" sz="2800" b="1">
                <a:solidFill>
                  <a:schemeClr val="bg1"/>
                </a:solidFill>
              </a:rPr>
              <a:t>High accuracy</a:t>
            </a:r>
            <a:endParaRPr lang="en-US" sz="2800" b="1">
              <a:solidFill>
                <a:schemeClr val="bg1"/>
              </a:solidFill>
            </a:endParaRPr>
          </a:p>
          <a:p>
            <a:pPr lvl="1"/>
            <a:r>
              <a:rPr lang="en-US" b="1">
                <a:solidFill>
                  <a:schemeClr val="bg1"/>
                </a:solidFill>
              </a:rPr>
              <a:t>Efficient on large datasets</a:t>
            </a:r>
            <a:endParaRPr lang="en-US" b="1">
              <a:solidFill>
                <a:schemeClr val="bg1"/>
              </a:solidFill>
            </a:endParaRPr>
          </a:p>
          <a:p>
            <a:endParaRPr lang="en-US" b="1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</a:rPr>
              <a:t>Integration with our spam classifier:</a:t>
            </a:r>
            <a:endParaRPr lang="en-US" b="1">
              <a:solidFill>
                <a:schemeClr val="bg1"/>
              </a:solidFill>
            </a:endParaRPr>
          </a:p>
          <a:p>
            <a:pPr lvl="1"/>
            <a:r>
              <a:rPr lang="en-US" b="1">
                <a:solidFill>
                  <a:schemeClr val="bg1"/>
                </a:solidFill>
              </a:rPr>
              <a:t>Detect and filter spam based on images</a:t>
            </a:r>
            <a:endParaRPr lang="en-US" b="1">
              <a:solidFill>
                <a:schemeClr val="bg1"/>
              </a:solidFill>
            </a:endParaRPr>
          </a:p>
          <a:p>
            <a:pPr lvl="1"/>
            <a:r>
              <a:rPr lang="en-US" b="1">
                <a:solidFill>
                  <a:schemeClr val="bg1"/>
                </a:solidFill>
              </a:rPr>
              <a:t>Identify potentially harmful content</a:t>
            </a:r>
            <a:endParaRPr lang="en-US" b="1">
              <a:solidFill>
                <a:schemeClr val="bg1"/>
              </a:solidFill>
            </a:endParaRPr>
          </a:p>
          <a:p>
            <a:endParaRPr lang="en-US" b="1">
              <a:solidFill>
                <a:schemeClr val="bg1"/>
              </a:solidFill>
            </a:endParaRPr>
          </a:p>
          <a:p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6755"/>
            <a:ext cx="10515600" cy="1325563"/>
          </a:xfrm>
        </p:spPr>
        <p:txBody>
          <a:bodyPr>
            <a:noAutofit/>
          </a:bodyPr>
          <a:p>
            <a:r>
              <a:rPr lang="en-US" sz="6600" b="1">
                <a:solidFill>
                  <a:schemeClr val="bg1"/>
                </a:solidFill>
                <a:sym typeface="+mn-ea"/>
              </a:rPr>
              <a:t>Recurrent Neural Networks (RNNs)</a:t>
            </a:r>
            <a:endParaRPr lang="en-US" sz="66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790190"/>
            <a:ext cx="10515600" cy="3387090"/>
          </a:xfrm>
        </p:spPr>
        <p:txBody>
          <a:bodyPr>
            <a:normAutofit fontScale="90000"/>
          </a:bodyPr>
          <a:p>
            <a:r>
              <a:rPr lang="en-US" b="1">
                <a:solidFill>
                  <a:schemeClr val="bg1"/>
                </a:solidFill>
              </a:rPr>
              <a:t>Introduction to RNNs</a:t>
            </a:r>
            <a:endParaRPr lang="en-US" b="1">
              <a:solidFill>
                <a:schemeClr val="bg1"/>
              </a:solidFill>
            </a:endParaRPr>
          </a:p>
          <a:p>
            <a:pPr lvl="1"/>
            <a:r>
              <a:rPr lang="en-US" b="1">
                <a:solidFill>
                  <a:schemeClr val="bg1"/>
                </a:solidFill>
              </a:rPr>
              <a:t>Suitable for sequential data</a:t>
            </a:r>
            <a:endParaRPr lang="en-US" b="1">
              <a:solidFill>
                <a:schemeClr val="bg1"/>
              </a:solidFill>
            </a:endParaRPr>
          </a:p>
          <a:p>
            <a:pPr lvl="1"/>
            <a:r>
              <a:rPr lang="en-US" b="1">
                <a:solidFill>
                  <a:schemeClr val="bg1"/>
                </a:solidFill>
              </a:rPr>
              <a:t>Long Short-Term Memory (LSTM) and Gated Recurrent Unit (GRU)</a:t>
            </a:r>
            <a:endParaRPr lang="en-US" b="1">
              <a:solidFill>
                <a:schemeClr val="bg1"/>
              </a:solidFill>
            </a:endParaRPr>
          </a:p>
          <a:p>
            <a:pPr lvl="1"/>
            <a:r>
              <a:rPr lang="en-US" b="1">
                <a:solidFill>
                  <a:schemeClr val="bg1"/>
                </a:solidFill>
              </a:rPr>
              <a:t>Stateful model for text data</a:t>
            </a:r>
            <a:endParaRPr lang="en-US" b="1">
              <a:solidFill>
                <a:schemeClr val="bg1"/>
              </a:solidFill>
            </a:endParaRPr>
          </a:p>
          <a:p>
            <a:endParaRPr lang="en-US" b="1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</a:rPr>
              <a:t>How RNNs enhance our spam classifier:</a:t>
            </a:r>
            <a:endParaRPr lang="en-US" b="1">
              <a:solidFill>
                <a:schemeClr val="bg1"/>
              </a:solidFill>
            </a:endParaRPr>
          </a:p>
          <a:p>
            <a:pPr lvl="1"/>
            <a:r>
              <a:rPr lang="en-US" b="1">
                <a:solidFill>
                  <a:schemeClr val="bg1"/>
                </a:solidFill>
              </a:rPr>
              <a:t>Analyzing text sequences in messages</a:t>
            </a:r>
            <a:endParaRPr lang="en-US" b="1">
              <a:solidFill>
                <a:schemeClr val="bg1"/>
              </a:solidFill>
            </a:endParaRPr>
          </a:p>
          <a:p>
            <a:pPr lvl="1"/>
            <a:r>
              <a:rPr lang="en-US" b="1">
                <a:solidFill>
                  <a:schemeClr val="bg1"/>
                </a:solidFill>
              </a:rPr>
              <a:t>Understanding context and patterns</a:t>
            </a:r>
            <a:endParaRPr lang="en-US" b="1">
              <a:solidFill>
                <a:schemeClr val="bg1"/>
              </a:solidFill>
            </a:endParaRPr>
          </a:p>
          <a:p>
            <a:endParaRPr lang="en-US" b="1">
              <a:solidFill>
                <a:schemeClr val="bg1"/>
              </a:solidFill>
            </a:endParaRPr>
          </a:p>
          <a:p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5655"/>
            <a:ext cx="10515600" cy="1325563"/>
          </a:xfrm>
        </p:spPr>
        <p:txBody>
          <a:bodyPr>
            <a:noAutofit/>
          </a:bodyPr>
          <a:p>
            <a:r>
              <a:rPr lang="en-US" sz="6600" b="1">
                <a:solidFill>
                  <a:schemeClr val="bg1"/>
                </a:solidFill>
                <a:sym typeface="+mn-ea"/>
              </a:rPr>
              <a:t>Natural Language Processing (NLP)</a:t>
            </a:r>
            <a:endParaRPr lang="en-US" sz="66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59660"/>
            <a:ext cx="10515600" cy="3817620"/>
          </a:xfrm>
        </p:spPr>
        <p:txBody>
          <a:bodyPr/>
          <a:p>
            <a:pPr marL="0" indent="0">
              <a:buNone/>
            </a:pPr>
            <a:r>
              <a:rPr lang="en-US" b="1">
                <a:solidFill>
                  <a:schemeClr val="bg1"/>
                </a:solidFill>
              </a:rPr>
              <a:t> </a:t>
            </a:r>
            <a:endParaRPr lang="en-US" b="1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</a:rPr>
              <a:t>Key concepts in NLP</a:t>
            </a:r>
            <a:endParaRPr lang="en-US" b="1">
              <a:solidFill>
                <a:schemeClr val="bg1"/>
              </a:solidFill>
            </a:endParaRPr>
          </a:p>
          <a:p>
            <a:pPr lvl="1"/>
            <a:r>
              <a:rPr lang="en-US" b="1">
                <a:solidFill>
                  <a:schemeClr val="bg1"/>
                </a:solidFill>
              </a:rPr>
              <a:t>Tokenization, Embedding, and Pre-trained Models (e.g., BERT)</a:t>
            </a:r>
            <a:endParaRPr lang="en-US" b="1">
              <a:solidFill>
                <a:schemeClr val="bg1"/>
              </a:solidFill>
            </a:endParaRPr>
          </a:p>
          <a:p>
            <a:endParaRPr lang="en-US" b="1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</a:rPr>
              <a:t>Integration of NLP with spam classification:</a:t>
            </a:r>
            <a:endParaRPr lang="en-US" b="1">
              <a:solidFill>
                <a:schemeClr val="bg1"/>
              </a:solidFill>
            </a:endParaRPr>
          </a:p>
          <a:p>
            <a:pPr lvl="1"/>
            <a:r>
              <a:rPr lang="en-US" b="1">
                <a:solidFill>
                  <a:schemeClr val="bg1"/>
                </a:solidFill>
              </a:rPr>
              <a:t>Detecting spam keywords and phrases</a:t>
            </a:r>
            <a:endParaRPr lang="en-US" b="1">
              <a:solidFill>
                <a:schemeClr val="bg1"/>
              </a:solidFill>
            </a:endParaRPr>
          </a:p>
          <a:p>
            <a:pPr lvl="1"/>
            <a:r>
              <a:rPr lang="en-US" b="1">
                <a:solidFill>
                  <a:schemeClr val="bg1"/>
                </a:solidFill>
              </a:rPr>
              <a:t>Sentiment analysis to understand user intent</a:t>
            </a:r>
            <a:endParaRPr lang="en-US" b="1">
              <a:solidFill>
                <a:schemeClr val="bg1"/>
              </a:solidFill>
            </a:endParaRPr>
          </a:p>
          <a:p>
            <a:endParaRPr lang="en-US" b="1">
              <a:solidFill>
                <a:schemeClr val="bg1"/>
              </a:solidFill>
            </a:endParaRPr>
          </a:p>
          <a:p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065"/>
            <a:ext cx="10515600" cy="1325563"/>
          </a:xfrm>
        </p:spPr>
        <p:txBody>
          <a:bodyPr/>
          <a:p>
            <a:r>
              <a:rPr lang="en-US" sz="6600" b="1">
                <a:solidFill>
                  <a:schemeClr val="bg1"/>
                </a:solidFill>
                <a:sym typeface="+mn-ea"/>
              </a:rPr>
              <a:t>Model Architecture</a:t>
            </a:r>
            <a:endParaRPr lang="en-US" sz="66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99970"/>
            <a:ext cx="10515600" cy="3877310"/>
          </a:xfrm>
        </p:spPr>
        <p:txBody>
          <a:bodyPr/>
          <a:p>
            <a:r>
              <a:rPr lang="en-US" b="1">
                <a:solidFill>
                  <a:schemeClr val="bg1"/>
                </a:solidFill>
              </a:rPr>
              <a:t>Visual representation of our integrated model:</a:t>
            </a:r>
            <a:endParaRPr lang="en-US" b="1">
              <a:solidFill>
                <a:schemeClr val="bg1"/>
              </a:solidFill>
            </a:endParaRPr>
          </a:p>
          <a:p>
            <a:pPr lvl="1"/>
            <a:r>
              <a:rPr lang="en-US" b="1">
                <a:solidFill>
                  <a:schemeClr val="bg1"/>
                </a:solidFill>
              </a:rPr>
              <a:t>YOLO for image analysis</a:t>
            </a:r>
            <a:endParaRPr lang="en-US" b="1">
              <a:solidFill>
                <a:schemeClr val="bg1"/>
              </a:solidFill>
            </a:endParaRPr>
          </a:p>
          <a:p>
            <a:pPr lvl="1"/>
            <a:r>
              <a:rPr lang="en-US" b="1">
                <a:solidFill>
                  <a:schemeClr val="bg1"/>
                </a:solidFill>
              </a:rPr>
              <a:t>RNN for text sequences</a:t>
            </a:r>
            <a:endParaRPr lang="en-US" b="1">
              <a:solidFill>
                <a:schemeClr val="bg1"/>
              </a:solidFill>
            </a:endParaRPr>
          </a:p>
          <a:p>
            <a:pPr lvl="1"/>
            <a:r>
              <a:rPr lang="en-US" b="1">
                <a:solidFill>
                  <a:schemeClr val="bg1"/>
                </a:solidFill>
              </a:rPr>
              <a:t>NLP for text analysis</a:t>
            </a:r>
            <a:endParaRPr lang="en-US" b="1">
              <a:solidFill>
                <a:schemeClr val="bg1"/>
              </a:solidFill>
            </a:endParaRPr>
          </a:p>
          <a:p>
            <a:endParaRPr lang="en-US" b="1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</a:rPr>
              <a:t>How data flows through these components</a:t>
            </a:r>
            <a:endParaRPr lang="en-US" b="1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</a:rPr>
              <a:t>Synergy among these techniques to classify spam</a:t>
            </a:r>
            <a:endParaRPr lang="en-US" b="1">
              <a:solidFill>
                <a:schemeClr val="bg1"/>
              </a:solidFill>
            </a:endParaRPr>
          </a:p>
          <a:p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1360"/>
            <a:ext cx="10515600" cy="1325563"/>
          </a:xfrm>
        </p:spPr>
        <p:txBody>
          <a:bodyPr/>
          <a:p>
            <a:r>
              <a:rPr lang="en-US" sz="6600" b="1">
                <a:solidFill>
                  <a:schemeClr val="bg1"/>
                </a:solidFill>
                <a:sym typeface="+mn-ea"/>
              </a:rPr>
              <a:t> Data Sources</a:t>
            </a:r>
            <a:endParaRPr lang="en-US" sz="66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79040"/>
            <a:ext cx="10515600" cy="3698240"/>
          </a:xfrm>
        </p:spPr>
        <p:txBody>
          <a:bodyPr/>
          <a:p>
            <a:r>
              <a:rPr lang="en-US" b="1">
                <a:solidFill>
                  <a:schemeClr val="bg1"/>
                </a:solidFill>
              </a:rPr>
              <a:t>Diverse data sources:</a:t>
            </a:r>
            <a:endParaRPr lang="en-US" b="1">
              <a:solidFill>
                <a:schemeClr val="bg1"/>
              </a:solidFill>
            </a:endParaRPr>
          </a:p>
          <a:p>
            <a:pPr lvl="1"/>
            <a:r>
              <a:rPr lang="en-US" b="1">
                <a:solidFill>
                  <a:schemeClr val="bg1"/>
                </a:solidFill>
              </a:rPr>
              <a:t>Emails, chat messages, social media posts</a:t>
            </a:r>
            <a:endParaRPr lang="en-US" b="1">
              <a:solidFill>
                <a:schemeClr val="bg1"/>
              </a:solidFill>
            </a:endParaRPr>
          </a:p>
          <a:p>
            <a:pPr lvl="1"/>
            <a:r>
              <a:rPr lang="en-US" b="1">
                <a:solidFill>
                  <a:schemeClr val="bg1"/>
                </a:solidFill>
              </a:rPr>
              <a:t>Images and text</a:t>
            </a:r>
            <a:endParaRPr lang="en-US" b="1">
              <a:solidFill>
                <a:schemeClr val="bg1"/>
              </a:solidFill>
            </a:endParaRPr>
          </a:p>
          <a:p>
            <a:endParaRPr lang="en-US" b="1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</a:rPr>
              <a:t>Importance of comprehensive data</a:t>
            </a:r>
            <a:endParaRPr lang="en-US" b="1">
              <a:solidFill>
                <a:schemeClr val="bg1"/>
              </a:solidFill>
            </a:endParaRPr>
          </a:p>
          <a:p>
            <a:pPr lvl="1"/>
            <a:r>
              <a:rPr lang="en-US" b="1">
                <a:solidFill>
                  <a:schemeClr val="bg1"/>
                </a:solidFill>
              </a:rPr>
              <a:t>Training our model for real-world effectiveness</a:t>
            </a:r>
            <a:endParaRPr lang="en-US" b="1">
              <a:solidFill>
                <a:schemeClr val="bg1"/>
              </a:solidFill>
            </a:endParaRPr>
          </a:p>
          <a:p>
            <a:pPr lvl="1"/>
            <a:r>
              <a:rPr lang="en-US" b="1">
                <a:solidFill>
                  <a:schemeClr val="bg1"/>
                </a:solidFill>
              </a:rPr>
              <a:t>Handling various formats and content types</a:t>
            </a:r>
            <a:endParaRPr lang="en-US" b="1">
              <a:solidFill>
                <a:schemeClr val="bg1"/>
              </a:solidFill>
            </a:endParaRPr>
          </a:p>
          <a:p>
            <a:endParaRPr lang="en-US" b="1">
              <a:solidFill>
                <a:schemeClr val="bg1"/>
              </a:solidFill>
            </a:endParaRPr>
          </a:p>
          <a:p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5655"/>
            <a:ext cx="10515600" cy="1325563"/>
          </a:xfrm>
        </p:spPr>
        <p:txBody>
          <a:bodyPr/>
          <a:p>
            <a:r>
              <a:rPr lang="en-US" sz="6600" b="1">
                <a:solidFill>
                  <a:schemeClr val="bg1"/>
                </a:solidFill>
                <a:sym typeface="+mn-ea"/>
              </a:rPr>
              <a:t> Training Process</a:t>
            </a:r>
            <a:endParaRPr lang="en-US" sz="66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18665"/>
            <a:ext cx="10515600" cy="4158615"/>
          </a:xfrm>
        </p:spPr>
        <p:txBody>
          <a:bodyPr/>
          <a:p>
            <a:pPr marL="0" indent="0">
              <a:buNone/>
            </a:pPr>
            <a:endParaRPr lang="en-US" b="1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</a:rPr>
              <a:t>Steps in training the model:</a:t>
            </a:r>
            <a:endParaRPr lang="en-US" b="1">
              <a:solidFill>
                <a:schemeClr val="bg1"/>
              </a:solidFill>
            </a:endParaRPr>
          </a:p>
          <a:p>
            <a:pPr lvl="1"/>
            <a:r>
              <a:rPr lang="en-US" b="1">
                <a:solidFill>
                  <a:schemeClr val="bg1"/>
                </a:solidFill>
              </a:rPr>
              <a:t>Data preparation and augmentation</a:t>
            </a:r>
            <a:endParaRPr lang="en-US" b="1">
              <a:solidFill>
                <a:schemeClr val="bg1"/>
              </a:solidFill>
            </a:endParaRPr>
          </a:p>
          <a:p>
            <a:pPr lvl="1"/>
            <a:r>
              <a:rPr lang="en-US" b="1">
                <a:solidFill>
                  <a:schemeClr val="bg1"/>
                </a:solidFill>
              </a:rPr>
              <a:t>YOLO for object detection</a:t>
            </a:r>
            <a:endParaRPr lang="en-US" b="1">
              <a:solidFill>
                <a:schemeClr val="bg1"/>
              </a:solidFill>
            </a:endParaRPr>
          </a:p>
          <a:p>
            <a:pPr lvl="1"/>
            <a:r>
              <a:rPr lang="en-US" b="1">
                <a:solidFill>
                  <a:schemeClr val="bg1"/>
                </a:solidFill>
              </a:rPr>
              <a:t>RNN for sequential text analysis</a:t>
            </a:r>
            <a:endParaRPr lang="en-US" b="1">
              <a:solidFill>
                <a:schemeClr val="bg1"/>
              </a:solidFill>
            </a:endParaRPr>
          </a:p>
          <a:p>
            <a:pPr lvl="1"/>
            <a:r>
              <a:rPr lang="en-US" b="1">
                <a:solidFill>
                  <a:schemeClr val="bg1"/>
                </a:solidFill>
              </a:rPr>
              <a:t>NLP for text classification</a:t>
            </a:r>
            <a:endParaRPr lang="en-US" b="1">
              <a:solidFill>
                <a:schemeClr val="bg1"/>
              </a:solidFill>
            </a:endParaRPr>
          </a:p>
          <a:p>
            <a:endParaRPr lang="en-US" b="1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</a:rPr>
              <a:t>Cross-validation and hyperparameter tuning</a:t>
            </a:r>
            <a:endParaRPr lang="en-US" b="1">
              <a:solidFill>
                <a:schemeClr val="bg1"/>
              </a:solidFill>
            </a:endParaRPr>
          </a:p>
          <a:p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065"/>
            <a:ext cx="10515600" cy="1325563"/>
          </a:xfrm>
        </p:spPr>
        <p:txBody>
          <a:bodyPr/>
          <a:p>
            <a:r>
              <a:rPr lang="en-US" sz="6600" b="1">
                <a:solidFill>
                  <a:schemeClr val="bg1"/>
                </a:solidFill>
                <a:sym typeface="+mn-ea"/>
              </a:rPr>
              <a:t>Model Evaluation</a:t>
            </a:r>
            <a:endParaRPr lang="en-US" sz="66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15210"/>
            <a:ext cx="10515600" cy="3862070"/>
          </a:xfrm>
        </p:spPr>
        <p:txBody>
          <a:bodyPr>
            <a:normAutofit/>
          </a:bodyPr>
          <a:p>
            <a:r>
              <a:rPr lang="en-US" b="1">
                <a:solidFill>
                  <a:schemeClr val="bg1"/>
                </a:solidFill>
              </a:rPr>
              <a:t>Evaluation metrics:</a:t>
            </a:r>
            <a:endParaRPr lang="en-US" b="1">
              <a:solidFill>
                <a:schemeClr val="bg1"/>
              </a:solidFill>
            </a:endParaRPr>
          </a:p>
          <a:p>
            <a:pPr lvl="1"/>
            <a:r>
              <a:rPr lang="en-US" b="1">
                <a:solidFill>
                  <a:schemeClr val="bg1"/>
                </a:solidFill>
              </a:rPr>
              <a:t>Precision, Recall, F1 Score</a:t>
            </a:r>
            <a:endParaRPr lang="en-US" b="1">
              <a:solidFill>
                <a:schemeClr val="bg1"/>
              </a:solidFill>
            </a:endParaRPr>
          </a:p>
          <a:p>
            <a:pPr lvl="1"/>
            <a:r>
              <a:rPr lang="en-US" b="1">
                <a:solidFill>
                  <a:schemeClr val="bg1"/>
                </a:solidFill>
              </a:rPr>
              <a:t>AUC-ROC for binary classification</a:t>
            </a:r>
            <a:endParaRPr lang="en-US" b="1">
              <a:solidFill>
                <a:schemeClr val="bg1"/>
              </a:solidFill>
            </a:endParaRPr>
          </a:p>
          <a:p>
            <a:endParaRPr lang="en-US" b="1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</a:rPr>
              <a:t>Visualizing results:</a:t>
            </a:r>
            <a:endParaRPr lang="en-US" b="1">
              <a:solidFill>
                <a:schemeClr val="bg1"/>
              </a:solidFill>
            </a:endParaRPr>
          </a:p>
          <a:p>
            <a:pPr lvl="1"/>
            <a:r>
              <a:rPr lang="en-US" b="1">
                <a:solidFill>
                  <a:schemeClr val="bg1"/>
                </a:solidFill>
              </a:rPr>
              <a:t>Confusion matrices</a:t>
            </a:r>
            <a:endParaRPr lang="en-US" b="1">
              <a:solidFill>
                <a:schemeClr val="bg1"/>
              </a:solidFill>
            </a:endParaRPr>
          </a:p>
          <a:p>
            <a:endParaRPr lang="en-US" b="1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</a:rPr>
              <a:t>Real-world examples of spam and non-spam classification</a:t>
            </a:r>
            <a:endParaRPr lang="en-US" b="1">
              <a:solidFill>
                <a:schemeClr val="bg1"/>
              </a:solidFill>
            </a:endParaRPr>
          </a:p>
          <a:p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doors dir="ver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2445</Words>
  <Application>WPS Presentation</Application>
  <PresentationFormat>Widescreen</PresentationFormat>
  <Paragraphs>120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Developing an AI-Powered Spam Classifier: Leveraging Object Detection, RNNs, and NLP</vt:lpstr>
      <vt:lpstr>Introduction</vt:lpstr>
      <vt:lpstr> Object Detection with YOLO</vt:lpstr>
      <vt:lpstr>Recurrent Neural Networks (RNNs)</vt:lpstr>
      <vt:lpstr>Natural Language Processing (NLP)</vt:lpstr>
      <vt:lpstr>Model Architecture</vt:lpstr>
      <vt:lpstr> Data Sources</vt:lpstr>
      <vt:lpstr> Training Process</vt:lpstr>
      <vt:lpstr>Model Evaluation</vt:lpstr>
      <vt:lpstr>Performance Metrics</vt:lpstr>
      <vt:lpstr>Model Deployment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an AI-Powered Spam Classifier: Leveraging Object Detection, RNNs, and NLP</dc:title>
  <dc:creator/>
  <cp:lastModifiedBy>santo</cp:lastModifiedBy>
  <cp:revision>7</cp:revision>
  <dcterms:created xsi:type="dcterms:W3CDTF">2023-10-24T06:22:00Z</dcterms:created>
  <dcterms:modified xsi:type="dcterms:W3CDTF">2023-10-24T11:12:00Z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7E85899FD500426F9D6C012D10E2D4CC_11</vt:lpwstr>
  </property>
  <property fmtid="{D5CDD505-2E9C-101B-9397-08002B2CF9AE}" pid="3" name="KSOProductBuildVer">
    <vt:lpwstr>1033-12.2.0.13266</vt:lpwstr>
  </property>
</Properties>
</file>