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66" r:id="rId6"/>
    <p:sldId id="260" r:id="rId7"/>
    <p:sldId id="261" r:id="rId8"/>
    <p:sldId id="262" r:id="rId9"/>
    <p:sldId id="268" r:id="rId10"/>
    <p:sldId id="263" r:id="rId11"/>
    <p:sldId id="267"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49" autoAdjust="0"/>
  </p:normalViewPr>
  <p:slideViewPr>
    <p:cSldViewPr snapToGrid="0">
      <p:cViewPr>
        <p:scale>
          <a:sx n="100" d="100"/>
          <a:sy n="100" d="100"/>
        </p:scale>
        <p:origin x="954"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2BEAB-0C39-4383-A502-04622EFA430B}" type="datetimeFigureOut">
              <a:rPr lang="en-US" smtClean="0"/>
              <a:t>7/27/2023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41A3A-1D29-40D0-B6BB-243BA6A137EC}" type="slidenum">
              <a:rPr lang="en-US" smtClean="0"/>
              <a:t>‹#›</a:t>
            </a:fld>
            <a:endParaRPr lang="en-US" dirty="0"/>
          </a:p>
        </p:txBody>
      </p:sp>
    </p:spTree>
    <p:extLst>
      <p:ext uri="{BB962C8B-B14F-4D97-AF65-F5344CB8AC3E}">
        <p14:creationId xmlns:p14="http://schemas.microsoft.com/office/powerpoint/2010/main" val="8483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641A3A-1D29-40D0-B6BB-243BA6A137EC}" type="slidenum">
              <a:rPr lang="en-US" smtClean="0"/>
              <a:t>6</a:t>
            </a:fld>
            <a:endParaRPr lang="en-US" dirty="0"/>
          </a:p>
        </p:txBody>
      </p:sp>
    </p:spTree>
    <p:extLst>
      <p:ext uri="{BB962C8B-B14F-4D97-AF65-F5344CB8AC3E}">
        <p14:creationId xmlns:p14="http://schemas.microsoft.com/office/powerpoint/2010/main" val="3777744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25616-A1A5-46E3-A3BE-EFE219000F2A}"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36434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25616-A1A5-46E3-A3BE-EFE219000F2A}"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225820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25616-A1A5-46E3-A3BE-EFE219000F2A}"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7576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25616-A1A5-46E3-A3BE-EFE219000F2A}"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1354950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25616-A1A5-46E3-A3BE-EFE219000F2A}"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0713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25616-A1A5-46E3-A3BE-EFE219000F2A}"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322933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25616-A1A5-46E3-A3BE-EFE219000F2A}"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34572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25616-A1A5-46E3-A3BE-EFE219000F2A}"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294180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25616-A1A5-46E3-A3BE-EFE219000F2A}"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137871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25616-A1A5-46E3-A3BE-EFE219000F2A}"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3071606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25616-A1A5-46E3-A3BE-EFE219000F2A}" type="datetimeFigureOut">
              <a:rPr lang="en-US" smtClean="0"/>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145513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25616-A1A5-46E3-A3BE-EFE219000F2A}" type="datetimeFigureOut">
              <a:rPr lang="en-US" smtClean="0"/>
              <a:t>7/27/2023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217907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25616-A1A5-46E3-A3BE-EFE219000F2A}" type="datetimeFigureOut">
              <a:rPr lang="en-US" smtClean="0"/>
              <a:t>7/27/2023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296193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25616-A1A5-46E3-A3BE-EFE219000F2A}" type="datetimeFigureOut">
              <a:rPr lang="en-US" smtClean="0"/>
              <a:t>7/27/2023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204431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25616-A1A5-46E3-A3BE-EFE219000F2A}" type="datetimeFigureOut">
              <a:rPr lang="en-US" smtClean="0"/>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15850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AC1A43-4247-437E-A99B-385A4C1922C5}" type="slidenum">
              <a:rPr lang="en-US" smtClean="0"/>
              <a:t>‹#›</a:t>
            </a:fld>
            <a:endParaRPr lang="en-US" dirty="0"/>
          </a:p>
        </p:txBody>
      </p:sp>
      <p:sp>
        <p:nvSpPr>
          <p:cNvPr id="5" name="Date Placeholder 4"/>
          <p:cNvSpPr>
            <a:spLocks noGrp="1"/>
          </p:cNvSpPr>
          <p:nvPr>
            <p:ph type="dt" sz="half" idx="10"/>
          </p:nvPr>
        </p:nvSpPr>
        <p:spPr/>
        <p:txBody>
          <a:bodyPr/>
          <a:lstStyle/>
          <a:p>
            <a:fld id="{EED25616-A1A5-46E3-A3BE-EFE219000F2A}" type="datetimeFigureOut">
              <a:rPr lang="en-US" smtClean="0"/>
              <a:t>7/27/2023</a:t>
            </a:fld>
            <a:endParaRPr lang="en-US" dirty="0"/>
          </a:p>
        </p:txBody>
      </p:sp>
    </p:spTree>
    <p:extLst>
      <p:ext uri="{BB962C8B-B14F-4D97-AF65-F5344CB8AC3E}">
        <p14:creationId xmlns:p14="http://schemas.microsoft.com/office/powerpoint/2010/main" val="214474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25616-A1A5-46E3-A3BE-EFE219000F2A}" type="datetimeFigureOut">
              <a:rPr lang="en-US" smtClean="0"/>
              <a:t>7/27/2023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AC1A43-4247-437E-A99B-385A4C1922C5}" type="slidenum">
              <a:rPr lang="en-US" smtClean="0"/>
              <a:t>‹#›</a:t>
            </a:fld>
            <a:endParaRPr lang="en-US" dirty="0"/>
          </a:p>
        </p:txBody>
      </p:sp>
    </p:spTree>
    <p:extLst>
      <p:ext uri="{BB962C8B-B14F-4D97-AF65-F5344CB8AC3E}">
        <p14:creationId xmlns:p14="http://schemas.microsoft.com/office/powerpoint/2010/main" val="32379161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rofile/Bhaskar-Patil-2"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www.researchgate.net/profile/Deepali-Gala-2"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1E7E9A6-0739-6F8C-D4F5-54AD882297B0}"/>
              </a:ext>
            </a:extLst>
          </p:cNvPr>
          <p:cNvGrpSpPr/>
          <p:nvPr/>
        </p:nvGrpSpPr>
        <p:grpSpPr>
          <a:xfrm>
            <a:off x="581025" y="116541"/>
            <a:ext cx="10470113" cy="6784067"/>
            <a:chOff x="581025" y="116541"/>
            <a:chExt cx="10470113" cy="6784067"/>
          </a:xfrm>
        </p:grpSpPr>
        <p:sp>
          <p:nvSpPr>
            <p:cNvPr id="3" name="TextBox 2">
              <a:extLst>
                <a:ext uri="{FF2B5EF4-FFF2-40B4-BE49-F238E27FC236}">
                  <a16:creationId xmlns:a16="http://schemas.microsoft.com/office/drawing/2014/main" id="{3EB17802-9B2C-F88A-85FE-F58B510F803D}"/>
                </a:ext>
              </a:extLst>
            </p:cNvPr>
            <p:cNvSpPr txBox="1"/>
            <p:nvPr/>
          </p:nvSpPr>
          <p:spPr>
            <a:xfrm>
              <a:off x="1864659" y="116541"/>
              <a:ext cx="8462682" cy="1421992"/>
            </a:xfrm>
            <a:prstGeom prst="rect">
              <a:avLst/>
            </a:prstGeom>
            <a:noFill/>
          </p:spPr>
          <p:txBody>
            <a:bodyPr wrap="square">
              <a:spAutoFit/>
            </a:bodyPr>
            <a:lstStyle/>
            <a:p>
              <a:pPr algn="ctr">
                <a:lnSpc>
                  <a:spcPct val="150000"/>
                </a:lnSpc>
              </a:pPr>
              <a:r>
                <a:rPr lang="en-US" altLang="en-US" sz="2000" b="1" dirty="0">
                  <a:latin typeface="Times New Roman" panose="02020603050405020304" pitchFamily="18" charset="0"/>
                  <a:cs typeface="Times New Roman" panose="02020603050405020304" pitchFamily="18" charset="0"/>
                </a:rPr>
                <a:t>KAVIKULGURU INSTITUTE OF TECHNOLOGY AND SCIENCE, RAMTEK</a:t>
              </a:r>
            </a:p>
            <a:p>
              <a:pPr algn="ctr">
                <a:lnSpc>
                  <a:spcPct val="150000"/>
                </a:lnSpc>
              </a:pPr>
              <a:r>
                <a:rPr lang="en-US" altLang="en-US" sz="2000" b="1" dirty="0">
                  <a:latin typeface="Times New Roman" panose="02020603050405020304" pitchFamily="18" charset="0"/>
                  <a:cs typeface="Times New Roman" panose="02020603050405020304" pitchFamily="18" charset="0"/>
                </a:rPr>
                <a:t>DEPARTMENT OF INFORMATION TECHNOLOGY</a:t>
              </a:r>
            </a:p>
          </p:txBody>
        </p:sp>
        <p:pic>
          <p:nvPicPr>
            <p:cNvPr id="4" name="Picture 3">
              <a:extLst>
                <a:ext uri="{FF2B5EF4-FFF2-40B4-BE49-F238E27FC236}">
                  <a16:creationId xmlns:a16="http://schemas.microsoft.com/office/drawing/2014/main" id="{FF0A4AFA-2B74-DA2A-6E07-5FBD92360C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21236" y="1457802"/>
              <a:ext cx="2549525"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a:extLst>
                <a:ext uri="{FF2B5EF4-FFF2-40B4-BE49-F238E27FC236}">
                  <a16:creationId xmlns:a16="http://schemas.microsoft.com/office/drawing/2014/main" id="{0DB1174D-F1BE-C636-E65D-1F09104361BB}"/>
                </a:ext>
              </a:extLst>
            </p:cNvPr>
            <p:cNvSpPr txBox="1">
              <a:spLocks noChangeArrowheads="1"/>
            </p:cNvSpPr>
            <p:nvPr/>
          </p:nvSpPr>
          <p:spPr bwMode="auto">
            <a:xfrm>
              <a:off x="1401184" y="3062665"/>
              <a:ext cx="93896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en-US" altLang="en-US" sz="2400" dirty="0">
                  <a:latin typeface="Times New Roman" panose="02020603050405020304" pitchFamily="18" charset="0"/>
                  <a:cs typeface="Times New Roman" panose="02020603050405020304" pitchFamily="18" charset="0"/>
                </a:rPr>
                <a:t>Multi Indicator for Stock Market Prediction using KNN</a:t>
              </a:r>
            </a:p>
            <a:p>
              <a:pPr algn="ctr"/>
              <a:r>
                <a:rPr lang="en-US" altLang="en-US" sz="2400" dirty="0">
                  <a:latin typeface="Times New Roman" panose="02020603050405020304" pitchFamily="18" charset="0"/>
                  <a:cs typeface="Times New Roman" panose="02020603050405020304" pitchFamily="18" charset="0"/>
                </a:rPr>
                <a:t>GROUP NO. 13</a:t>
              </a:r>
            </a:p>
          </p:txBody>
        </p:sp>
        <p:sp>
          <p:nvSpPr>
            <p:cNvPr id="6" name="TextBox 5">
              <a:extLst>
                <a:ext uri="{FF2B5EF4-FFF2-40B4-BE49-F238E27FC236}">
                  <a16:creationId xmlns:a16="http://schemas.microsoft.com/office/drawing/2014/main" id="{BB105807-25A7-3556-5A8B-851A93EAD40B}"/>
                </a:ext>
              </a:extLst>
            </p:cNvPr>
            <p:cNvSpPr txBox="1"/>
            <p:nvPr/>
          </p:nvSpPr>
          <p:spPr>
            <a:xfrm>
              <a:off x="581025" y="3899787"/>
              <a:ext cx="4670612" cy="3000821"/>
            </a:xfrm>
            <a:prstGeom prst="rect">
              <a:avLst/>
            </a:prstGeom>
            <a:noFill/>
          </p:spPr>
          <p:txBody>
            <a:bodyPr wrap="square" rtlCol="0">
              <a:spAutoFit/>
            </a:bodyPr>
            <a:lstStyle/>
            <a:p>
              <a:pPr>
                <a:lnSpc>
                  <a:spcPct val="150000"/>
                </a:lnSpc>
              </a:pPr>
              <a:r>
                <a:rPr lang="en-US" altLang="en-US" sz="2400" b="1" dirty="0">
                  <a:latin typeface="Times New Roman" panose="02020603050405020304" pitchFamily="18" charset="0"/>
                  <a:cs typeface="Times New Roman" panose="02020603050405020304" pitchFamily="18" charset="0"/>
                </a:rPr>
                <a:t>presented by</a:t>
              </a:r>
              <a:r>
                <a:rPr lang="en-US" altLang="en-US" b="1" dirty="0">
                  <a:latin typeface="Times New Roman" panose="02020603050405020304" pitchFamily="18" charset="0"/>
                  <a:cs typeface="Times New Roman" panose="02020603050405020304" pitchFamily="18" charset="0"/>
                </a:rPr>
                <a:t>:-</a:t>
              </a:r>
            </a:p>
            <a:p>
              <a:pPr>
                <a:lnSpc>
                  <a:spcPct val="150000"/>
                </a:lnSpc>
              </a:pPr>
              <a:r>
                <a:rPr lang="en-US" altLang="en-US" b="1" dirty="0">
                  <a:latin typeface="Times New Roman" panose="02020603050405020304" pitchFamily="18" charset="0"/>
                  <a:cs typeface="Times New Roman" panose="02020603050405020304" pitchFamily="18" charset="0"/>
                </a:rPr>
                <a:t>Kartik Anil Thakre            (IT20011)</a:t>
              </a:r>
            </a:p>
            <a:p>
              <a:pPr>
                <a:lnSpc>
                  <a:spcPct val="150000"/>
                </a:lnSpc>
              </a:pPr>
              <a:r>
                <a:rPr lang="en-US" altLang="en-US" b="1" dirty="0">
                  <a:latin typeface="Times New Roman" panose="02020603050405020304" pitchFamily="18" charset="0"/>
                  <a:cs typeface="Times New Roman" panose="02020603050405020304" pitchFamily="18" charset="0"/>
                </a:rPr>
                <a:t>Samiksha Dilip  Wanjari   (IT20025)</a:t>
              </a:r>
            </a:p>
            <a:p>
              <a:pPr>
                <a:lnSpc>
                  <a:spcPct val="150000"/>
                </a:lnSpc>
              </a:pPr>
              <a:r>
                <a:rPr lang="en-US" altLang="en-US" b="1" dirty="0">
                  <a:latin typeface="Times New Roman" panose="02020603050405020304" pitchFamily="18" charset="0"/>
                  <a:cs typeface="Times New Roman" panose="02020603050405020304" pitchFamily="18" charset="0"/>
                </a:rPr>
                <a:t>Rahul Mahesh Salame       (IT20001)</a:t>
              </a:r>
            </a:p>
            <a:p>
              <a:pPr>
                <a:lnSpc>
                  <a:spcPct val="150000"/>
                </a:lnSpc>
              </a:pPr>
              <a:r>
                <a:rPr lang="en-US" altLang="en-US" b="1" dirty="0">
                  <a:latin typeface="Times New Roman" panose="02020603050405020304" pitchFamily="18" charset="0"/>
                  <a:cs typeface="Times New Roman" panose="02020603050405020304" pitchFamily="18" charset="0"/>
                </a:rPr>
                <a:t>Manish Ganesh Golhar     (IT20020)</a:t>
              </a:r>
            </a:p>
            <a:p>
              <a:pPr>
                <a:lnSpc>
                  <a:spcPct val="150000"/>
                </a:lnSpc>
              </a:pPr>
              <a:r>
                <a:rPr lang="en-US" altLang="en-US" b="1" dirty="0">
                  <a:latin typeface="Times New Roman" panose="02020603050405020304" pitchFamily="18" charset="0"/>
                  <a:cs typeface="Times New Roman" panose="02020603050405020304" pitchFamily="18" charset="0"/>
                </a:rPr>
                <a:t>Rohit Kashti                       (ITD20086)</a:t>
              </a:r>
            </a:p>
            <a:p>
              <a:endParaRPr lang="en-IN" dirty="0"/>
            </a:p>
          </p:txBody>
        </p:sp>
        <p:sp>
          <p:nvSpPr>
            <p:cNvPr id="7" name="TextBox 6">
              <a:extLst>
                <a:ext uri="{FF2B5EF4-FFF2-40B4-BE49-F238E27FC236}">
                  <a16:creationId xmlns:a16="http://schemas.microsoft.com/office/drawing/2014/main" id="{2017FE64-E918-7EB8-9DC3-BBCE9768985F}"/>
                </a:ext>
              </a:extLst>
            </p:cNvPr>
            <p:cNvSpPr txBox="1"/>
            <p:nvPr/>
          </p:nvSpPr>
          <p:spPr>
            <a:xfrm>
              <a:off x="8119679" y="5037082"/>
              <a:ext cx="2931459" cy="1704377"/>
            </a:xfrm>
            <a:prstGeom prst="rect">
              <a:avLst/>
            </a:prstGeom>
            <a:noFill/>
          </p:spPr>
          <p:txBody>
            <a:bodyPr wrap="square" rtlCol="0">
              <a:spAutoFit/>
            </a:bodyPr>
            <a:lstStyle/>
            <a:p>
              <a:pPr algn="ctr">
                <a:lnSpc>
                  <a:spcPct val="150000"/>
                </a:lnSpc>
              </a:pPr>
              <a:r>
                <a:rPr lang="en-US" altLang="en-US" b="1" dirty="0">
                  <a:latin typeface="Times New Roman" panose="02020603050405020304" pitchFamily="18" charset="0"/>
                  <a:cs typeface="Times New Roman" panose="02020603050405020304" pitchFamily="18" charset="0"/>
                </a:rPr>
                <a:t>Project Supervisor :</a:t>
              </a:r>
            </a:p>
            <a:p>
              <a:pPr algn="ctr">
                <a:lnSpc>
                  <a:spcPct val="150000"/>
                </a:lnSpc>
              </a:pPr>
              <a:r>
                <a:rPr lang="en-US" altLang="en-US" dirty="0">
                  <a:latin typeface="Times New Roman" panose="02020603050405020304" pitchFamily="18" charset="0"/>
                  <a:cs typeface="Times New Roman" panose="02020603050405020304" pitchFamily="18" charset="0"/>
                </a:rPr>
                <a:t>Mr. Sachin Meshram</a:t>
              </a:r>
            </a:p>
            <a:p>
              <a:pPr algn="ctr">
                <a:lnSpc>
                  <a:spcPct val="150000"/>
                </a:lnSpc>
              </a:pPr>
              <a:r>
                <a:rPr lang="en-US" altLang="en-US" dirty="0">
                  <a:latin typeface="Times New Roman" panose="02020603050405020304" pitchFamily="18" charset="0"/>
                  <a:cs typeface="Times New Roman" panose="02020603050405020304" pitchFamily="18" charset="0"/>
                </a:rPr>
                <a:t>Assistant professor    </a:t>
              </a:r>
            </a:p>
            <a:p>
              <a:pPr algn="ctr">
                <a:lnSpc>
                  <a:spcPct val="150000"/>
                </a:lnSpc>
              </a:pPr>
              <a:r>
                <a:rPr lang="en-US" altLang="en-US" dirty="0">
                  <a:latin typeface="Times New Roman" panose="02020603050405020304" pitchFamily="18" charset="0"/>
                  <a:cs typeface="Times New Roman" panose="02020603050405020304" pitchFamily="18" charset="0"/>
                </a:rPr>
                <a:t> </a:t>
              </a:r>
              <a:endParaRPr lang="en-IN" dirty="0"/>
            </a:p>
          </p:txBody>
        </p:sp>
      </p:grpSp>
    </p:spTree>
    <p:extLst>
      <p:ext uri="{BB962C8B-B14F-4D97-AF65-F5344CB8AC3E}">
        <p14:creationId xmlns:p14="http://schemas.microsoft.com/office/powerpoint/2010/main" val="332266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67D6CA-11DE-F611-B925-CAE8706C4D70}"/>
              </a:ext>
            </a:extLst>
          </p:cNvPr>
          <p:cNvSpPr txBox="1"/>
          <p:nvPr/>
        </p:nvSpPr>
        <p:spPr>
          <a:xfrm>
            <a:off x="2715768" y="256032"/>
            <a:ext cx="7031736"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APPLICATION OF PROPOSED WORK</a:t>
            </a:r>
          </a:p>
        </p:txBody>
      </p:sp>
      <p:sp>
        <p:nvSpPr>
          <p:cNvPr id="4" name="TextBox 3">
            <a:extLst>
              <a:ext uri="{FF2B5EF4-FFF2-40B4-BE49-F238E27FC236}">
                <a16:creationId xmlns:a16="http://schemas.microsoft.com/office/drawing/2014/main" id="{F38A597D-CB5C-D7B0-7A28-683F1DF22CBC}"/>
              </a:ext>
            </a:extLst>
          </p:cNvPr>
          <p:cNvSpPr txBox="1"/>
          <p:nvPr/>
        </p:nvSpPr>
        <p:spPr>
          <a:xfrm>
            <a:off x="539496" y="1042416"/>
            <a:ext cx="10460736" cy="54440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Strength of a trend </a:t>
            </a:r>
            <a:r>
              <a:rPr lang="en-US" dirty="0">
                <a:latin typeface="Times New Roman" panose="02020603050405020304" pitchFamily="18" charset="0"/>
                <a:cs typeface="Times New Roman" panose="02020603050405020304" pitchFamily="18" charset="0"/>
              </a:rPr>
              <a:t>:- An indicator</a:t>
            </a:r>
            <a:r>
              <a:rPr lang="en-US" b="0" i="0" dirty="0">
                <a:effectLst/>
                <a:latin typeface="Times New Roman" panose="02020603050405020304" pitchFamily="18" charset="0"/>
                <a:cs typeface="Times New Roman" panose="02020603050405020304" pitchFamily="18" charset="0"/>
              </a:rPr>
              <a:t> can also help confirm the strength of a trend. In an uptrend, the Indicator tends to stay above 50, indicating positive momentum. In a downtrend, the indicator tends to stay below 50, indicating negative momentum. Traders can use this information to assess the strength of a trend before making trading decisions.</a:t>
            </a:r>
          </a:p>
          <a:p>
            <a:pPr marL="285750" indent="-285750">
              <a:lnSpc>
                <a:spcPct val="150000"/>
              </a:lnSpc>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Beneficial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Using multi-indicators in stock market analysis can be beneficial as they provide a more comprehensive view of market trends and potential opportunities.</a:t>
            </a:r>
          </a:p>
          <a:p>
            <a:pPr marL="285750" indent="-285750">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Spotting Divergence:-</a:t>
            </a:r>
            <a:r>
              <a:rPr lang="en-US" b="0" i="0" dirty="0">
                <a:effectLst/>
                <a:latin typeface="Times New Roman" panose="02020603050405020304" pitchFamily="18" charset="0"/>
                <a:cs typeface="Times New Roman" panose="02020603050405020304" pitchFamily="18" charset="0"/>
              </a:rPr>
              <a:t> Divergences between the price chart and the RSI can provide valuable insights.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Trend identification:- </a:t>
            </a:r>
            <a:r>
              <a:rPr lang="en-US" dirty="0">
                <a:latin typeface="Times New Roman" panose="02020603050405020304" pitchFamily="18" charset="0"/>
                <a:cs typeface="Times New Roman" panose="02020603050405020304" pitchFamily="18" charset="0"/>
              </a:rPr>
              <a:t>Indicator </a:t>
            </a:r>
            <a:r>
              <a:rPr lang="en-US" b="0" i="0" dirty="0">
                <a:effectLst/>
                <a:latin typeface="Times New Roman" panose="02020603050405020304" pitchFamily="18" charset="0"/>
                <a:cs typeface="Times New Roman" panose="02020603050405020304" pitchFamily="18" charset="0"/>
              </a:rPr>
              <a:t>can help identify the direction of the market's trend (upward, downward, or sideways). Traders may use this information to determine whether to take long (buy) or short (sell) positions.</a:t>
            </a:r>
          </a:p>
          <a:p>
            <a:pPr marL="285750" indent="-285750">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Risk Management</a:t>
            </a:r>
            <a:r>
              <a:rPr lang="en-US" b="0" i="0" dirty="0">
                <a:effectLst/>
                <a:latin typeface="Times New Roman" panose="02020603050405020304" pitchFamily="18" charset="0"/>
                <a:cs typeface="Times New Roman" panose="02020603050405020304" pitchFamily="18" charset="0"/>
              </a:rPr>
              <a:t>: Indicators can aid in setting stop-loss levels and defining risk parameters for trades. This helps traders manage their risk and protect their capital.</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Supply and Demand zone: </a:t>
            </a:r>
            <a:r>
              <a:rPr lang="en-US" dirty="0">
                <a:latin typeface="Times New Roman" panose="02020603050405020304" pitchFamily="18" charset="0"/>
                <a:cs typeface="Times New Roman" panose="02020603050405020304" pitchFamily="18" charset="0"/>
              </a:rPr>
              <a:t>The Supply and Demand Daily indicator displays daily supply and demand areas on the user's chart. These areas are constructed using the market data within a previous daily interval.</a:t>
            </a:r>
          </a:p>
        </p:txBody>
      </p:sp>
    </p:spTree>
    <p:extLst>
      <p:ext uri="{BB962C8B-B14F-4D97-AF65-F5344CB8AC3E}">
        <p14:creationId xmlns:p14="http://schemas.microsoft.com/office/powerpoint/2010/main" val="3133496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5794-013A-3944-AAB4-B1A4A4E62296}"/>
              </a:ext>
            </a:extLst>
          </p:cNvPr>
          <p:cNvSpPr>
            <a:spLocks noGrp="1"/>
          </p:cNvSpPr>
          <p:nvPr>
            <p:ph type="title"/>
          </p:nvPr>
        </p:nvSpPr>
        <p:spPr>
          <a:xfrm>
            <a:off x="677334" y="609600"/>
            <a:ext cx="5028522" cy="679704"/>
          </a:xfrm>
        </p:spPr>
        <p:txBody>
          <a:bodyPr>
            <a:normAutofit fontScale="90000"/>
          </a:bodyPr>
          <a:lstStyle/>
          <a:p>
            <a:r>
              <a:rPr lang="en-US" u="sng" dirty="0">
                <a:solidFill>
                  <a:schemeClr val="tx1"/>
                </a:solidFill>
                <a:latin typeface="Times New Roman" panose="02020603050405020304" pitchFamily="18" charset="0"/>
                <a:cs typeface="Times New Roman" panose="02020603050405020304" pitchFamily="18" charset="0"/>
              </a:rPr>
              <a:t>Estimated proposed work</a:t>
            </a:r>
            <a:br>
              <a:rPr lang="en-US" u="sng" dirty="0">
                <a:solidFill>
                  <a:schemeClr val="tx1"/>
                </a:solidFill>
                <a:latin typeface="Times New Roman" panose="02020603050405020304" pitchFamily="18" charset="0"/>
                <a:cs typeface="Times New Roman" panose="02020603050405020304" pitchFamily="18" charset="0"/>
              </a:rPr>
            </a:b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1403DC1-6177-E7B5-2598-792834F4C89D}"/>
              </a:ext>
            </a:extLst>
          </p:cNvPr>
          <p:cNvSpPr txBox="1"/>
          <p:nvPr/>
        </p:nvSpPr>
        <p:spPr>
          <a:xfrm>
            <a:off x="677334" y="1398597"/>
            <a:ext cx="9006840" cy="338554"/>
          </a:xfrm>
          <a:prstGeom prst="rect">
            <a:avLst/>
          </a:prstGeom>
          <a:noFill/>
        </p:spPr>
        <p:txBody>
          <a:bodyPr wrap="square" rtlCol="0">
            <a:spAutoFit/>
          </a:bodyPr>
          <a:lstStyle/>
          <a:p>
            <a:pPr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Image of multi-indicator and mergence of three indicators in one, it’s a prototype of the indicator.</a:t>
            </a:r>
          </a:p>
        </p:txBody>
      </p:sp>
      <p:pic>
        <p:nvPicPr>
          <p:cNvPr id="5" name="Picture 4" descr="A colorful graph on a white background&#10;&#10;Description automatically generated">
            <a:extLst>
              <a:ext uri="{FF2B5EF4-FFF2-40B4-BE49-F238E27FC236}">
                <a16:creationId xmlns:a16="http://schemas.microsoft.com/office/drawing/2014/main" id="{32E73917-3CCE-C90B-6D01-33FB2C694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121217"/>
            <a:ext cx="8704776" cy="2423352"/>
          </a:xfrm>
          <a:prstGeom prst="rect">
            <a:avLst/>
          </a:prstGeom>
        </p:spPr>
      </p:pic>
    </p:spTree>
    <p:extLst>
      <p:ext uri="{BB962C8B-B14F-4D97-AF65-F5344CB8AC3E}">
        <p14:creationId xmlns:p14="http://schemas.microsoft.com/office/powerpoint/2010/main" val="3451478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A9001-9D89-77E0-7850-F26A90DB5586}"/>
              </a:ext>
            </a:extLst>
          </p:cNvPr>
          <p:cNvSpPr txBox="1"/>
          <p:nvPr/>
        </p:nvSpPr>
        <p:spPr>
          <a:xfrm>
            <a:off x="4572000" y="246888"/>
            <a:ext cx="480060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REFERANCES</a:t>
            </a:r>
          </a:p>
        </p:txBody>
      </p:sp>
      <p:sp>
        <p:nvSpPr>
          <p:cNvPr id="3" name="TextBox 2">
            <a:extLst>
              <a:ext uri="{FF2B5EF4-FFF2-40B4-BE49-F238E27FC236}">
                <a16:creationId xmlns:a16="http://schemas.microsoft.com/office/drawing/2014/main" id="{F885A532-9417-B8AB-0FDC-F0D4B523E81D}"/>
              </a:ext>
            </a:extLst>
          </p:cNvPr>
          <p:cNvSpPr txBox="1"/>
          <p:nvPr/>
        </p:nvSpPr>
        <p:spPr>
          <a:xfrm>
            <a:off x="1033272" y="1115568"/>
            <a:ext cx="8842248" cy="5570756"/>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a:cs typeface="Times New Roman" panose="02020603050405020304" pitchFamily="18" charset="0"/>
              </a:rPr>
              <a:t>Survey paper on Technical Indicator of the stock market , student, Sinhagd Acadamy of Engineering Kondhwa , pune , Maharashtra, INDIA(2021).</a:t>
            </a:r>
            <a:endParaRPr lang="en-US" dirty="0">
              <a:solidFill>
                <a:srgbClr val="000000"/>
              </a:solidFill>
              <a:latin typeface="Times New Roman" panose="02020603050405020304" pitchFamily="18" charset="0"/>
              <a:ea typeface="Times New Roman"/>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a:cs typeface="Times New Roman" panose="02020603050405020304" pitchFamily="18" charset="0"/>
              </a:rPr>
              <a:t> </a:t>
            </a:r>
            <a:endPar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Study of Market Indicators used for Technical Analysis , Srushti Dongrey,  Student, MIT School of Management, World Peace University, Pune, Maharashtra, INDIA(2022).</a:t>
            </a:r>
            <a:endParaRPr lang="en-US" sz="14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b="0" i="0" kern="1200" dirty="0">
              <a:solidFill>
                <a:srgbClr val="000000"/>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Study of Key Technical Indicators for Effective and Profitable Strategy in Option Trading of Nifty Bhaskar </a:t>
            </a:r>
            <a:r>
              <a:rPr lang="en-US" dirty="0">
                <a:latin typeface="Times New Roman" panose="02020603050405020304" pitchFamily="18" charset="0"/>
                <a:cs typeface="Times New Roman" panose="02020603050405020304" pitchFamily="18" charset="0"/>
              </a:rPr>
              <a:t>V</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ijayrao</a:t>
            </a:r>
            <a:r>
              <a:rPr lang="en-US" dirty="0">
                <a:latin typeface="Times New Roman" panose="02020603050405020304" pitchFamily="18" charset="0"/>
                <a:cs typeface="Times New Roman" panose="02020603050405020304" pitchFamily="18" charset="0"/>
              </a:rPr>
              <a:t>, Patil Deepali Gala</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t>
            </a:r>
            <a:r>
              <a:rPr lang="en-US" sz="1800" b="0" i="0" u="none" kern="1200" dirty="0">
                <a:solidFill>
                  <a:schemeClr val="tx1"/>
                </a:solidFill>
                <a:effectLst/>
                <a:latin typeface="Times New Roman" panose="02020603050405020304" pitchFamily="18" charset="0"/>
                <a:ea typeface="+mn-ea"/>
                <a:cs typeface="Times New Roman" panose="02020603050405020304" pitchFamily="18" charset="0"/>
              </a:rPr>
              <a:t>2023).</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kern="1200" dirty="0">
                <a:solidFill>
                  <a:schemeClr val="tx1"/>
                </a:solidFill>
                <a:effectLst/>
                <a:latin typeface="Times New Roman" panose="02020603050405020304" pitchFamily="18" charset="0"/>
                <a:ea typeface="+mn-ea"/>
                <a:cs typeface="Times New Roman" panose="02020603050405020304" pitchFamily="18" charset="0"/>
              </a:rPr>
              <a:t>Technical analysis indicator in stock market using machine learning </a:t>
            </a:r>
            <a:r>
              <a:rPr lang="en-US" dirty="0">
                <a:latin typeface="Times New Roman" panose="02020603050405020304" pitchFamily="18" charset="0"/>
                <a:cs typeface="Times New Roman" panose="02020603050405020304" pitchFamily="18" charset="0"/>
              </a:rPr>
              <a:t>Y</a:t>
            </a:r>
            <a:r>
              <a:rPr lang="en-US" sz="1800" b="0" i="0" u="none" kern="1200" dirty="0">
                <a:solidFill>
                  <a:schemeClr val="tx1"/>
                </a:solidFill>
                <a:effectLst/>
                <a:latin typeface="Times New Roman" panose="02020603050405020304" pitchFamily="18" charset="0"/>
                <a:ea typeface="+mn-ea"/>
                <a:cs typeface="Times New Roman" panose="02020603050405020304" pitchFamily="18" charset="0"/>
              </a:rPr>
              <a:t>ash k. Pardeshi,    prof Preeti kale, 12</a:t>
            </a:r>
            <a:r>
              <a:rPr lang="en-US" sz="1800" b="0" i="0" u="none"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US" sz="1800" b="0" i="0" u="none" kern="1200" dirty="0">
                <a:solidFill>
                  <a:schemeClr val="tx1"/>
                </a:solidFill>
                <a:effectLst/>
                <a:latin typeface="Times New Roman" panose="02020603050405020304" pitchFamily="18" charset="0"/>
                <a:ea typeface="+mn-ea"/>
                <a:cs typeface="Times New Roman" panose="02020603050405020304" pitchFamily="18" charset="0"/>
              </a:rPr>
              <a:t> International Conference on computing communication and networking technologies (ICCCNT) (2021).</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Kishinchand Chellaram College of Arts Commerce and Science, Mumbai Mumbai, Maharashtra (2018).</a:t>
            </a:r>
            <a:endParaRPr lang="en-US" sz="1800" b="0" i="0" u="none" kern="1200" dirty="0">
              <a:solidFill>
                <a:schemeClr val="tx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b="0" i="0" u="none" kern="1200" dirty="0">
              <a:solidFill>
                <a:schemeClr val="tx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3587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49421-5815-D190-5671-903F8DC917C0}"/>
              </a:ext>
            </a:extLst>
          </p:cNvPr>
          <p:cNvSpPr txBox="1"/>
          <p:nvPr/>
        </p:nvSpPr>
        <p:spPr>
          <a:xfrm>
            <a:off x="329184" y="1481328"/>
            <a:ext cx="6309360" cy="369332"/>
          </a:xfrm>
          <a:prstGeom prst="rect">
            <a:avLst/>
          </a:prstGeom>
          <a:noFill/>
        </p:spPr>
        <p:txBody>
          <a:bodyPr wrap="square" rtlCol="0">
            <a:spAutoFit/>
          </a:bodyPr>
          <a:lstStyle/>
          <a:p>
            <a:pPr algn="ctr"/>
            <a:r>
              <a:rPr lang="en-US" dirty="0">
                <a:latin typeface="Bookman Old Style" panose="02050604050505020204" pitchFamily="18" charset="0"/>
                <a:cs typeface="Arabic Typesetting" panose="020B0604020202020204" pitchFamily="66" charset="-78"/>
              </a:rPr>
              <a:t>THANK YOU</a:t>
            </a:r>
          </a:p>
        </p:txBody>
      </p:sp>
      <p:sp>
        <p:nvSpPr>
          <p:cNvPr id="3" name="TextBox 2">
            <a:extLst>
              <a:ext uri="{FF2B5EF4-FFF2-40B4-BE49-F238E27FC236}">
                <a16:creationId xmlns:a16="http://schemas.microsoft.com/office/drawing/2014/main" id="{A8276DF1-0CD7-A8E3-3960-9ED21C7FEA04}"/>
              </a:ext>
            </a:extLst>
          </p:cNvPr>
          <p:cNvSpPr txBox="1"/>
          <p:nvPr/>
        </p:nvSpPr>
        <p:spPr>
          <a:xfrm>
            <a:off x="1719072" y="2935224"/>
            <a:ext cx="8065008" cy="2554545"/>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MUTUAL FUND AND STOCK MARKET INVESTMENTS ARE SUBJECT TO MARKET RISKS, READ ALL SCHEME RELATED DOCUMENTS CAREFULLY..!!</a:t>
            </a:r>
          </a:p>
        </p:txBody>
      </p:sp>
    </p:spTree>
    <p:extLst>
      <p:ext uri="{BB962C8B-B14F-4D97-AF65-F5344CB8AC3E}">
        <p14:creationId xmlns:p14="http://schemas.microsoft.com/office/powerpoint/2010/main" val="180647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17E5CE-24CE-5066-B4CA-A71EAACEF6B6}"/>
              </a:ext>
            </a:extLst>
          </p:cNvPr>
          <p:cNvGrpSpPr/>
          <p:nvPr/>
        </p:nvGrpSpPr>
        <p:grpSpPr>
          <a:xfrm>
            <a:off x="1208026" y="711500"/>
            <a:ext cx="8346141" cy="5583425"/>
            <a:chOff x="880222" y="409575"/>
            <a:chExt cx="8346141" cy="5583425"/>
          </a:xfrm>
        </p:grpSpPr>
        <p:sp>
          <p:nvSpPr>
            <p:cNvPr id="3" name="TextBox 2">
              <a:extLst>
                <a:ext uri="{FF2B5EF4-FFF2-40B4-BE49-F238E27FC236}">
                  <a16:creationId xmlns:a16="http://schemas.microsoft.com/office/drawing/2014/main" id="{8E72CC4F-9B23-6C63-BF2B-68C2C7BB02CB}"/>
                </a:ext>
              </a:extLst>
            </p:cNvPr>
            <p:cNvSpPr txBox="1"/>
            <p:nvPr/>
          </p:nvSpPr>
          <p:spPr>
            <a:xfrm>
              <a:off x="4386822" y="409575"/>
              <a:ext cx="3418355"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3BCD93C8-D55E-58A0-650C-EB406A7CA5D3}"/>
                </a:ext>
              </a:extLst>
            </p:cNvPr>
            <p:cNvSpPr txBox="1"/>
            <p:nvPr/>
          </p:nvSpPr>
          <p:spPr>
            <a:xfrm>
              <a:off x="880222" y="1591795"/>
              <a:ext cx="8346141" cy="4401205"/>
            </a:xfrm>
            <a:prstGeom prst="rect">
              <a:avLst/>
            </a:prstGeom>
            <a:noFill/>
          </p:spPr>
          <p:txBody>
            <a:bodyPr wrap="square" rtlCol="0">
              <a:spAutoFit/>
            </a:bodyPr>
            <a:lstStyle/>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Indicator</a:t>
              </a:r>
            </a:p>
            <a:p>
              <a:pPr marL="514350" indent="-514350">
                <a:buFont typeface="+mj-lt"/>
                <a:buAutoNum type="arabicPeriod"/>
              </a:pPr>
              <a:r>
                <a:rPr lang="en-US" altLang="en-US" sz="2800"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US" altLang="en-US" sz="2800" dirty="0">
                  <a:latin typeface="Times New Roman" panose="02020603050405020304" pitchFamily="18" charset="0"/>
                  <a:cs typeface="Times New Roman" panose="02020603050405020304" pitchFamily="18" charset="0"/>
                </a:rPr>
                <a:t>Architecture</a:t>
              </a:r>
            </a:p>
            <a:p>
              <a:pPr marL="514350" indent="-514350">
                <a:buFont typeface="+mj-lt"/>
                <a:buAutoNum type="arabicPeriod"/>
              </a:pPr>
              <a:r>
                <a:rPr lang="en-US" altLang="en-US" sz="2800" dirty="0">
                  <a:latin typeface="Times New Roman" panose="02020603050405020304" pitchFamily="18" charset="0"/>
                  <a:cs typeface="Times New Roman" panose="02020603050405020304" pitchFamily="18" charset="0"/>
                </a:rPr>
                <a:t>Drawbacks of Existing System</a:t>
              </a:r>
            </a:p>
            <a:p>
              <a:pPr marL="514350" indent="-514350">
                <a:buFont typeface="+mj-lt"/>
                <a:buAutoNum type="arabicPeriod"/>
              </a:pPr>
              <a:r>
                <a:rPr lang="en-US" altLang="en-US" sz="2800" dirty="0">
                  <a:latin typeface="Times New Roman" panose="02020603050405020304" pitchFamily="18" charset="0"/>
                  <a:cs typeface="Times New Roman" panose="02020603050405020304" pitchFamily="18" charset="0"/>
                </a:rPr>
                <a:t>Approach</a:t>
              </a:r>
            </a:p>
            <a:p>
              <a:pPr marL="514350" indent="-514350">
                <a:buFont typeface="+mj-lt"/>
                <a:buAutoNum type="arabicPeriod"/>
              </a:pPr>
              <a:r>
                <a:rPr lang="en-US" altLang="en-US" sz="2800" dirty="0">
                  <a:latin typeface="Times New Roman" panose="02020603050405020304" pitchFamily="18" charset="0"/>
                  <a:cs typeface="Times New Roman" panose="02020603050405020304" pitchFamily="18" charset="0"/>
                </a:rPr>
                <a:t>Application of Proposed System</a:t>
              </a:r>
            </a:p>
            <a:p>
              <a:r>
                <a:rPr lang="en-US" altLang="en-US" sz="16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 Estimated Proposed Work</a:t>
              </a:r>
              <a:r>
                <a:rPr lang="en-US" altLang="en-US" sz="2800" dirty="0">
                  <a:latin typeface="Times New Roman" panose="02020603050405020304" pitchFamily="18" charset="0"/>
                  <a:cs typeface="Times New Roman" panose="02020603050405020304" pitchFamily="18" charset="0"/>
                </a:rPr>
                <a:t> 	</a:t>
              </a:r>
            </a:p>
            <a:p>
              <a:r>
                <a:rPr lang="en-US" altLang="en-US" sz="2800" dirty="0">
                  <a:latin typeface="Times New Roman" panose="02020603050405020304" pitchFamily="18" charset="0"/>
                  <a:cs typeface="Times New Roman" panose="02020603050405020304" pitchFamily="18" charset="0"/>
                </a:rPr>
                <a:t>9</a:t>
              </a:r>
              <a:r>
                <a:rPr lang="en-US" altLang="en-US" sz="280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0625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70ED7B-9BE7-F6DD-580C-1FBEE515473B}"/>
              </a:ext>
            </a:extLst>
          </p:cNvPr>
          <p:cNvSpPr txBox="1"/>
          <p:nvPr/>
        </p:nvSpPr>
        <p:spPr>
          <a:xfrm>
            <a:off x="4106173" y="448573"/>
            <a:ext cx="7280695"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9292ED44-B1E4-FF87-1FF7-854646E37B75}"/>
              </a:ext>
            </a:extLst>
          </p:cNvPr>
          <p:cNvSpPr txBox="1"/>
          <p:nvPr/>
        </p:nvSpPr>
        <p:spPr>
          <a:xfrm>
            <a:off x="552091" y="1371600"/>
            <a:ext cx="10170543" cy="3785652"/>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In stock market analysis, various indicators are used to help traders and investors make informed decisions about buying, selling, or holding stocks. These indicators are mathematical calculations based on historical price and volume data and are used to identify trends, momentum, volatility, and potential entry or exit points. Here's a short summary of some commonly used indicators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a:t>
            </a:r>
            <a:r>
              <a:rPr lang="en-US" sz="2400" b="0" i="0" dirty="0">
                <a:effectLst/>
                <a:latin typeface="Times New Roman" panose="02020603050405020304" pitchFamily="18" charset="0"/>
                <a:cs typeface="Times New Roman" panose="02020603050405020304" pitchFamily="18" charset="0"/>
              </a:rPr>
              <a:t>achine learning techniques are being applied to stock market analysis. These algorithms can analyze vast amounts of data, identify patterns, and make predictions based on historical and real-time market data. Machine learning models can learn from past market behavior to optimize investment strategies.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27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A4D6A3-A1C3-D1B7-ABEA-3013E38BFCA0}"/>
              </a:ext>
            </a:extLst>
          </p:cNvPr>
          <p:cNvSpPr txBox="1"/>
          <p:nvPr/>
        </p:nvSpPr>
        <p:spPr>
          <a:xfrm>
            <a:off x="4678450" y="89023"/>
            <a:ext cx="296593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11978266-EA68-1568-9620-A7AAF5509FF4}"/>
              </a:ext>
            </a:extLst>
          </p:cNvPr>
          <p:cNvSpPr txBox="1"/>
          <p:nvPr/>
        </p:nvSpPr>
        <p:spPr>
          <a:xfrm>
            <a:off x="438912" y="960120"/>
            <a:ext cx="10972800" cy="5909310"/>
          </a:xfrm>
          <a:prstGeom prst="rect">
            <a:avLst/>
          </a:prstGeom>
          <a:noFill/>
        </p:spPr>
        <p:txBody>
          <a:bodyPr wrap="square" rtlCol="0">
            <a:spAutoFit/>
          </a:bodyPr>
          <a:lstStyle/>
          <a:p>
            <a:pPr algn="just">
              <a:lnSpc>
                <a:spcPct val="125000"/>
              </a:lnSpc>
            </a:pPr>
            <a:r>
              <a:rPr lang="en-US" sz="18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Stock market represents a complex and dynamic financial environment, where investors seek profitable opportunities amidst constantly changing conditions. In this study, we present the development of a comprehensive multi-indicator system aimed at providing investors with valuable insights and informed decision-making capabilities in the stock market.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5000"/>
              </a:lnSpc>
            </a:pPr>
            <a:r>
              <a:rPr lang="en-US" sz="18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We propose the creation of a novel multi-indicator that amalgamates a diverse range of complementary indicators, such as supertrend, relative strength index (RSI), Average directional index (ADX). Each indicator is carefully selected for its unique ability to capture distinct aspects of stock price movements, market trends, and underlying financial wealth.</a:t>
            </a:r>
          </a:p>
          <a:p>
            <a:pPr algn="just">
              <a:lnSpc>
                <a:spcPct val="125000"/>
              </a:lnSpc>
            </a:pPr>
            <a:r>
              <a:rPr lang="en-US" sz="18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The construction of this multi-indicator is underpinned by machine learning algorithms and statistical techniques. By leveraging historical stock market data and relevant financial information, we train the model to identify optimal indicator combinations and weightings to generate robust and timely buy/sell signals.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5000"/>
              </a:lnSpc>
            </a:pPr>
            <a:r>
              <a:rPr lang="en-US" sz="18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To evaluate the effectiveness of our multi-indicator system, we conduct extensive backtesting across various historical market scenarios. Additionally, we employ real-time simulations to assess the system's performance in dynamic market conditions. By comparing the results against traditional single-indicator strategies and buy-and-hold approaches, we demonstrate the potential advantages of our multi-indicator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5000"/>
              </a:lnSpc>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54703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D77CAB-1B11-D47A-200F-D01F97F25009}"/>
              </a:ext>
            </a:extLst>
          </p:cNvPr>
          <p:cNvSpPr txBox="1"/>
          <p:nvPr/>
        </p:nvSpPr>
        <p:spPr>
          <a:xfrm>
            <a:off x="4700016" y="146304"/>
            <a:ext cx="292608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INDICATOR</a:t>
            </a:r>
          </a:p>
        </p:txBody>
      </p:sp>
      <p:sp>
        <p:nvSpPr>
          <p:cNvPr id="3" name="TextBox 2">
            <a:extLst>
              <a:ext uri="{FF2B5EF4-FFF2-40B4-BE49-F238E27FC236}">
                <a16:creationId xmlns:a16="http://schemas.microsoft.com/office/drawing/2014/main" id="{C2809693-1ECA-3507-9E8E-34C8BAE90F74}"/>
              </a:ext>
            </a:extLst>
          </p:cNvPr>
          <p:cNvSpPr txBox="1"/>
          <p:nvPr/>
        </p:nvSpPr>
        <p:spPr>
          <a:xfrm>
            <a:off x="347472" y="941832"/>
            <a:ext cx="1078992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a:t>
            </a:r>
            <a:r>
              <a:rPr lang="en-US" sz="2000" b="0" i="0" dirty="0">
                <a:effectLst/>
                <a:latin typeface="Times New Roman" panose="02020603050405020304" pitchFamily="18" charset="0"/>
                <a:cs typeface="Times New Roman" panose="02020603050405020304" pitchFamily="18" charset="0"/>
              </a:rPr>
              <a:t>n indicator refers to a mathematical calculation or statistical tool used to analyze historical price and volume data of a security (such as a stock) or an entire market. The primary purpose of indicators is to help traders and investors make informed decisions about buying, selling, or holding assets.</a:t>
            </a:r>
          </a:p>
          <a:p>
            <a:r>
              <a:rPr lang="en-US" sz="2000" dirty="0">
                <a:latin typeface="Times New Roman" panose="02020603050405020304" pitchFamily="18" charset="0"/>
                <a:cs typeface="Times New Roman" panose="02020603050405020304" pitchFamily="18" charset="0"/>
              </a:rPr>
              <a:t>     Example:- Supertrend (Indicator)</a:t>
            </a:r>
          </a:p>
        </p:txBody>
      </p:sp>
      <p:pic>
        <p:nvPicPr>
          <p:cNvPr id="5" name="Picture 4" descr="A graph of a stock market&#10;&#10;Description automatically generated">
            <a:extLst>
              <a:ext uri="{FF2B5EF4-FFF2-40B4-BE49-F238E27FC236}">
                <a16:creationId xmlns:a16="http://schemas.microsoft.com/office/drawing/2014/main" id="{B8F02FC4-8170-A5AE-CB87-4BA6E2476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20" y="3243912"/>
            <a:ext cx="4571999" cy="3016399"/>
          </a:xfrm>
          <a:prstGeom prst="rect">
            <a:avLst/>
          </a:prstGeom>
        </p:spPr>
      </p:pic>
      <p:pic>
        <p:nvPicPr>
          <p:cNvPr id="7" name="Picture 6" descr="A graph of a stock market&#10;&#10;Description automatically generated">
            <a:extLst>
              <a:ext uri="{FF2B5EF4-FFF2-40B4-BE49-F238E27FC236}">
                <a16:creationId xmlns:a16="http://schemas.microsoft.com/office/drawing/2014/main" id="{B043FAFE-D516-E0DE-B4D2-E8D910E4D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678" y="3196593"/>
            <a:ext cx="4572000" cy="3063718"/>
          </a:xfrm>
          <a:prstGeom prst="rect">
            <a:avLst/>
          </a:prstGeom>
        </p:spPr>
      </p:pic>
      <p:sp>
        <p:nvSpPr>
          <p:cNvPr id="8" name="TextBox 7">
            <a:extLst>
              <a:ext uri="{FF2B5EF4-FFF2-40B4-BE49-F238E27FC236}">
                <a16:creationId xmlns:a16="http://schemas.microsoft.com/office/drawing/2014/main" id="{A384CEB7-2028-733E-FA66-3B6D5ED14594}"/>
              </a:ext>
            </a:extLst>
          </p:cNvPr>
          <p:cNvSpPr txBox="1"/>
          <p:nvPr/>
        </p:nvSpPr>
        <p:spPr>
          <a:xfrm>
            <a:off x="1743018" y="2827261"/>
            <a:ext cx="26846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Before applying indicator</a:t>
            </a:r>
          </a:p>
        </p:txBody>
      </p:sp>
      <p:sp>
        <p:nvSpPr>
          <p:cNvPr id="9" name="TextBox 8">
            <a:extLst>
              <a:ext uri="{FF2B5EF4-FFF2-40B4-BE49-F238E27FC236}">
                <a16:creationId xmlns:a16="http://schemas.microsoft.com/office/drawing/2014/main" id="{DBE30682-2D5B-7B5F-C8DB-61FB0444EB2B}"/>
              </a:ext>
            </a:extLst>
          </p:cNvPr>
          <p:cNvSpPr txBox="1"/>
          <p:nvPr/>
        </p:nvSpPr>
        <p:spPr>
          <a:xfrm>
            <a:off x="7866450" y="2827261"/>
            <a:ext cx="26846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applying Indicator</a:t>
            </a:r>
          </a:p>
        </p:txBody>
      </p:sp>
      <p:cxnSp>
        <p:nvCxnSpPr>
          <p:cNvPr id="11" name="Straight Arrow Connector 10">
            <a:extLst>
              <a:ext uri="{FF2B5EF4-FFF2-40B4-BE49-F238E27FC236}">
                <a16:creationId xmlns:a16="http://schemas.microsoft.com/office/drawing/2014/main" id="{B64034BD-C507-0445-99C5-2C449899D25D}"/>
              </a:ext>
            </a:extLst>
          </p:cNvPr>
          <p:cNvCxnSpPr>
            <a:cxnSpLocks/>
          </p:cNvCxnSpPr>
          <p:nvPr/>
        </p:nvCxnSpPr>
        <p:spPr>
          <a:xfrm flipH="1" flipV="1">
            <a:off x="8942832" y="5129784"/>
            <a:ext cx="704088" cy="310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D31A171-A069-0472-23BF-49AD4924889B}"/>
              </a:ext>
            </a:extLst>
          </p:cNvPr>
          <p:cNvSpPr txBox="1"/>
          <p:nvPr/>
        </p:nvSpPr>
        <p:spPr>
          <a:xfrm>
            <a:off x="9294876" y="5440680"/>
            <a:ext cx="804672" cy="400110"/>
          </a:xfrm>
          <a:prstGeom prst="rect">
            <a:avLst/>
          </a:prstGeom>
          <a:noFill/>
        </p:spPr>
        <p:txBody>
          <a:bodyPr wrap="square" rtlCol="0">
            <a:spAutoFit/>
          </a:bodyPr>
          <a:lstStyle/>
          <a:p>
            <a:pPr algn="ctr"/>
            <a:r>
              <a:rPr lang="en-US" sz="1000" dirty="0">
                <a:solidFill>
                  <a:srgbClr val="FFFF00"/>
                </a:solidFill>
                <a:latin typeface="+mj-lt"/>
                <a:cs typeface="Times New Roman" panose="02020603050405020304" pitchFamily="18" charset="0"/>
              </a:rPr>
              <a:t>Super</a:t>
            </a:r>
          </a:p>
          <a:p>
            <a:pPr algn="ctr"/>
            <a:r>
              <a:rPr lang="en-US" sz="1000" dirty="0">
                <a:solidFill>
                  <a:srgbClr val="FFFF00"/>
                </a:solidFill>
                <a:latin typeface="+mj-lt"/>
                <a:cs typeface="Times New Roman" panose="02020603050405020304" pitchFamily="18" charset="0"/>
              </a:rPr>
              <a:t>trendline</a:t>
            </a:r>
          </a:p>
        </p:txBody>
      </p:sp>
    </p:spTree>
    <p:extLst>
      <p:ext uri="{BB962C8B-B14F-4D97-AF65-F5344CB8AC3E}">
        <p14:creationId xmlns:p14="http://schemas.microsoft.com/office/powerpoint/2010/main" val="348693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819C37-D782-AA3B-F620-FFBDBB89E010}"/>
              </a:ext>
            </a:extLst>
          </p:cNvPr>
          <p:cNvSpPr txBox="1"/>
          <p:nvPr/>
        </p:nvSpPr>
        <p:spPr>
          <a:xfrm>
            <a:off x="2967487" y="0"/>
            <a:ext cx="7246188"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7DDE4286-2A02-9F1C-AC57-6EE867859DB1}"/>
              </a:ext>
            </a:extLst>
          </p:cNvPr>
          <p:cNvGraphicFramePr>
            <a:graphicFrameLocks noGrp="1"/>
          </p:cNvGraphicFramePr>
          <p:nvPr>
            <p:extLst>
              <p:ext uri="{D42A27DB-BD31-4B8C-83A1-F6EECF244321}">
                <p14:modId xmlns:p14="http://schemas.microsoft.com/office/powerpoint/2010/main" val="1495282417"/>
              </p:ext>
            </p:extLst>
          </p:nvPr>
        </p:nvGraphicFramePr>
        <p:xfrm>
          <a:off x="548917" y="632407"/>
          <a:ext cx="10694048" cy="6258044"/>
        </p:xfrm>
        <a:graphic>
          <a:graphicData uri="http://schemas.openxmlformats.org/drawingml/2006/table">
            <a:tbl>
              <a:tblPr firstRow="1" firstCol="1" bandRow="1">
                <a:tableStyleId>{5C22544A-7EE6-4342-B048-85BDC9FD1C3A}</a:tableStyleId>
              </a:tblPr>
              <a:tblGrid>
                <a:gridCol w="1629729">
                  <a:extLst>
                    <a:ext uri="{9D8B030D-6E8A-4147-A177-3AD203B41FA5}">
                      <a16:colId xmlns:a16="http://schemas.microsoft.com/office/drawing/2014/main" val="2231086256"/>
                    </a:ext>
                  </a:extLst>
                </a:gridCol>
                <a:gridCol w="1848129">
                  <a:extLst>
                    <a:ext uri="{9D8B030D-6E8A-4147-A177-3AD203B41FA5}">
                      <a16:colId xmlns:a16="http://schemas.microsoft.com/office/drawing/2014/main" val="3939597438"/>
                    </a:ext>
                  </a:extLst>
                </a:gridCol>
                <a:gridCol w="1605985">
                  <a:extLst>
                    <a:ext uri="{9D8B030D-6E8A-4147-A177-3AD203B41FA5}">
                      <a16:colId xmlns:a16="http://schemas.microsoft.com/office/drawing/2014/main" val="373680210"/>
                    </a:ext>
                  </a:extLst>
                </a:gridCol>
                <a:gridCol w="1348373">
                  <a:extLst>
                    <a:ext uri="{9D8B030D-6E8A-4147-A177-3AD203B41FA5}">
                      <a16:colId xmlns:a16="http://schemas.microsoft.com/office/drawing/2014/main" val="712801241"/>
                    </a:ext>
                  </a:extLst>
                </a:gridCol>
                <a:gridCol w="2130916">
                  <a:extLst>
                    <a:ext uri="{9D8B030D-6E8A-4147-A177-3AD203B41FA5}">
                      <a16:colId xmlns:a16="http://schemas.microsoft.com/office/drawing/2014/main" val="1872795139"/>
                    </a:ext>
                  </a:extLst>
                </a:gridCol>
                <a:gridCol w="2130916">
                  <a:extLst>
                    <a:ext uri="{9D8B030D-6E8A-4147-A177-3AD203B41FA5}">
                      <a16:colId xmlns:a16="http://schemas.microsoft.com/office/drawing/2014/main" val="3017018297"/>
                    </a:ext>
                  </a:extLst>
                </a:gridCol>
              </a:tblGrid>
              <a:tr h="712697">
                <a:tc>
                  <a:txBody>
                    <a:bodyPr/>
                    <a:lstStyle/>
                    <a:p>
                      <a:pPr marL="0" marR="0" algn="ctr">
                        <a:lnSpc>
                          <a:spcPct val="150000"/>
                        </a:lnSpc>
                        <a:spcBef>
                          <a:spcPts val="0"/>
                        </a:spcBef>
                        <a:spcAft>
                          <a:spcPts val="600"/>
                        </a:spcAft>
                      </a:pPr>
                      <a:r>
                        <a:rPr lang="en-US" sz="1400" b="1" dirty="0">
                          <a:solidFill>
                            <a:srgbClr val="000000"/>
                          </a:solidFill>
                          <a:effectLst/>
                          <a:latin typeface="Times New Roman" panose="02020603050405020304" pitchFamily="18" charset="0"/>
                          <a:ea typeface="Times New Roman"/>
                          <a:cs typeface="Times New Roman" panose="02020603050405020304" pitchFamily="18" charset="0"/>
                        </a:rPr>
                        <a:t>Year of Publication</a:t>
                      </a:r>
                      <a:endParaRPr lang="en-US" sz="11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nchor="ctr"/>
                </a:tc>
                <a:tc>
                  <a:txBody>
                    <a:bodyPr/>
                    <a:lstStyle/>
                    <a:p>
                      <a:pPr marL="0" marR="0" algn="ctr">
                        <a:lnSpc>
                          <a:spcPct val="150000"/>
                        </a:lnSpc>
                        <a:spcBef>
                          <a:spcPts val="0"/>
                        </a:spcBef>
                        <a:spcAft>
                          <a:spcPts val="600"/>
                        </a:spcAft>
                      </a:pPr>
                      <a:r>
                        <a:rPr lang="en-US" sz="1400" b="1" dirty="0">
                          <a:solidFill>
                            <a:srgbClr val="000000"/>
                          </a:solidFill>
                          <a:effectLst/>
                          <a:latin typeface="Times New Roman" panose="02020603050405020304" pitchFamily="18" charset="0"/>
                          <a:ea typeface="Times New Roman"/>
                          <a:cs typeface="Times New Roman" panose="02020603050405020304" pitchFamily="18" charset="0"/>
                        </a:rPr>
                        <a:t>Research Paper  title and Publication details</a:t>
                      </a:r>
                      <a:endParaRPr lang="en-US" sz="11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nchor="ctr"/>
                </a:tc>
                <a:tc>
                  <a:txBody>
                    <a:bodyPr/>
                    <a:lstStyle/>
                    <a:p>
                      <a:pPr marL="0" marR="0" algn="ctr">
                        <a:lnSpc>
                          <a:spcPct val="150000"/>
                        </a:lnSpc>
                        <a:spcBef>
                          <a:spcPts val="0"/>
                        </a:spcBef>
                        <a:spcAft>
                          <a:spcPts val="600"/>
                        </a:spcAft>
                      </a:pPr>
                      <a:r>
                        <a:rPr lang="en-US" sz="1400" b="1" kern="1200" dirty="0">
                          <a:solidFill>
                            <a:srgbClr val="000000"/>
                          </a:solidFill>
                          <a:effectLst/>
                          <a:latin typeface="Times New Roman" panose="02020603050405020304" pitchFamily="18" charset="0"/>
                          <a:ea typeface="Times New Roman"/>
                          <a:cs typeface="Times New Roman" panose="02020603050405020304" pitchFamily="18" charset="0"/>
                        </a:rPr>
                        <a:t>Input/Dataset used by them</a:t>
                      </a:r>
                    </a:p>
                  </a:txBody>
                  <a:tcPr marL="68589" marR="68589" marT="0" marB="0" anchor="ctr"/>
                </a:tc>
                <a:tc>
                  <a:txBody>
                    <a:bodyPr/>
                    <a:lstStyle/>
                    <a:p>
                      <a:pPr marL="0" marR="0" algn="ctr">
                        <a:lnSpc>
                          <a:spcPct val="150000"/>
                        </a:lnSpc>
                        <a:spcBef>
                          <a:spcPts val="0"/>
                        </a:spcBef>
                        <a:spcAft>
                          <a:spcPts val="600"/>
                        </a:spcAft>
                      </a:pPr>
                      <a:r>
                        <a:rPr lang="en-US" sz="1400" b="1" dirty="0">
                          <a:solidFill>
                            <a:srgbClr val="000000"/>
                          </a:solidFill>
                          <a:effectLst/>
                          <a:latin typeface="Times New Roman" panose="02020603050405020304" pitchFamily="18" charset="0"/>
                          <a:ea typeface="Times New Roman"/>
                          <a:cs typeface="Times New Roman" panose="02020603050405020304" pitchFamily="18" charset="0"/>
                        </a:rPr>
                        <a:t>Approach/Algorithm/ Technique</a:t>
                      </a:r>
                      <a:endParaRPr lang="en-US" sz="11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nchor="ctr"/>
                </a:tc>
                <a:tc>
                  <a:txBody>
                    <a:bodyPr/>
                    <a:lstStyle/>
                    <a:p>
                      <a:pPr marL="0" marR="0" algn="ctr">
                        <a:lnSpc>
                          <a:spcPct val="150000"/>
                        </a:lnSpc>
                        <a:spcBef>
                          <a:spcPts val="0"/>
                        </a:spcBef>
                        <a:spcAft>
                          <a:spcPts val="600"/>
                        </a:spcAft>
                      </a:pPr>
                      <a:r>
                        <a:rPr lang="en-US" sz="1400" b="1" dirty="0">
                          <a:solidFill>
                            <a:srgbClr val="000000"/>
                          </a:solidFill>
                          <a:effectLst/>
                          <a:latin typeface="Times New Roman" panose="02020603050405020304" pitchFamily="18" charset="0"/>
                          <a:ea typeface="Times New Roman"/>
                          <a:cs typeface="Times New Roman" panose="02020603050405020304" pitchFamily="18" charset="0"/>
                        </a:rPr>
                        <a:t>Drawback</a:t>
                      </a:r>
                      <a:endParaRPr lang="en-US" sz="11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nchor="ctr"/>
                </a:tc>
                <a:tc>
                  <a:txBody>
                    <a:bodyPr/>
                    <a:lstStyle/>
                    <a:p>
                      <a:pPr marL="0" marR="0" algn="ctr">
                        <a:lnSpc>
                          <a:spcPct val="150000"/>
                        </a:lnSpc>
                        <a:spcBef>
                          <a:spcPts val="0"/>
                        </a:spcBef>
                        <a:spcAft>
                          <a:spcPts val="600"/>
                        </a:spcAft>
                      </a:pPr>
                      <a:r>
                        <a:rPr lang="en-US" sz="1400" b="1" kern="1200" dirty="0">
                          <a:solidFill>
                            <a:srgbClr val="000000"/>
                          </a:solidFill>
                          <a:effectLst/>
                          <a:latin typeface="Times New Roman" panose="02020603050405020304" pitchFamily="18" charset="0"/>
                          <a:ea typeface="Times New Roman"/>
                          <a:cs typeface="Times New Roman" panose="02020603050405020304" pitchFamily="18" charset="0"/>
                        </a:rPr>
                        <a:t>Outcome of their work</a:t>
                      </a:r>
                    </a:p>
                  </a:txBody>
                  <a:tcPr marL="68589" marR="68589" marT="0" marB="0" anchor="ctr"/>
                </a:tc>
                <a:extLst>
                  <a:ext uri="{0D108BD9-81ED-4DB2-BD59-A6C34878D82A}">
                    <a16:rowId xmlns:a16="http://schemas.microsoft.com/office/drawing/2014/main" val="2467754181"/>
                  </a:ext>
                </a:extLst>
              </a:tr>
              <a:tr h="1019166">
                <a:tc>
                  <a:txBody>
                    <a:bodyPr/>
                    <a:lstStyle/>
                    <a:p>
                      <a:pPr marL="0" marR="0" algn="ctr">
                        <a:lnSpc>
                          <a:spcPct val="150000"/>
                        </a:lnSpc>
                        <a:spcBef>
                          <a:spcPts val="0"/>
                        </a:spcBef>
                        <a:spcAft>
                          <a:spcPts val="600"/>
                        </a:spcAft>
                      </a:pPr>
                      <a:r>
                        <a:rPr lang="en-US" sz="1400" dirty="0">
                          <a:solidFill>
                            <a:srgbClr val="000000"/>
                          </a:solidFill>
                          <a:effectLst/>
                          <a:latin typeface="Times New Roman" panose="02020603050405020304" pitchFamily="18" charset="0"/>
                          <a:ea typeface="Times New Roman"/>
                          <a:cs typeface="Times New Roman" panose="02020603050405020304" pitchFamily="18" charset="0"/>
                        </a:rPr>
                        <a:t>2018</a:t>
                      </a:r>
                    </a:p>
                  </a:txBody>
                  <a:tcPr marL="68589" marR="68589" marT="0" marB="0" anchor="ctr"/>
                </a:tc>
                <a:tc>
                  <a:txBody>
                    <a:bodyPr/>
                    <a:lstStyle/>
                    <a:p>
                      <a:pPr marL="0" marR="0" lvl="0" indent="0" algn="just" defTabSz="457200" rtl="0" eaLnBrk="1" fontAlgn="auto" latinLnBrk="0" hangingPunct="1">
                        <a:lnSpc>
                          <a:spcPct val="115000"/>
                        </a:lnSpc>
                        <a:spcBef>
                          <a:spcPts val="0"/>
                        </a:spcBef>
                        <a:spcAft>
                          <a:spcPts val="600"/>
                        </a:spcAft>
                        <a:buClrTx/>
                        <a:buSzTx/>
                        <a:buFontTx/>
                        <a:buNone/>
                        <a:tabLst/>
                        <a:defRPr/>
                      </a:pP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Kishinchand Chellaram College of Arts Commerce and Science, Mumbai Mumbai, Maharashtra. </a:t>
                      </a:r>
                      <a:r>
                        <a:rPr lang="en-US" sz="1000" dirty="0">
                          <a:solidFill>
                            <a:srgbClr val="000000"/>
                          </a:solidFill>
                          <a:effectLst/>
                          <a:latin typeface="Times New Roman" panose="02020603050405020304" pitchFamily="18" charset="0"/>
                          <a:ea typeface="Times New Roman"/>
                          <a:cs typeface="Times New Roman" panose="02020603050405020304" pitchFamily="18" charset="0"/>
                        </a:rPr>
                        <a:t>Vol. 7, No. 5, Sep 2018.</a:t>
                      </a:r>
                      <a:endParaRPr lang="en-US" sz="1200" dirty="0">
                        <a:solidFill>
                          <a:srgbClr val="000000"/>
                        </a:solidFill>
                        <a:effectLst/>
                        <a:latin typeface="Times New Roman" panose="02020603050405020304" pitchFamily="18" charset="0"/>
                        <a:ea typeface="Times New Roman"/>
                        <a:cs typeface="Times New Roman" panose="02020603050405020304" pitchFamily="18" charset="0"/>
                      </a:endParaRPr>
                    </a:p>
                    <a:p>
                      <a:pPr marL="0" marR="0">
                        <a:lnSpc>
                          <a:spcPct val="115000"/>
                        </a:lnSpc>
                        <a:spcBef>
                          <a:spcPts val="0"/>
                        </a:spcBef>
                        <a:spcAft>
                          <a:spcPts val="600"/>
                        </a:spcAft>
                      </a:pPr>
                      <a:endParaRPr lang="en-US" sz="10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tc>
                  <a:txBody>
                    <a:bodyPr/>
                    <a:lstStyle/>
                    <a:p>
                      <a:pPr marL="0" marR="0">
                        <a:lnSpc>
                          <a:spcPct val="115000"/>
                        </a:lnSpc>
                        <a:spcBef>
                          <a:spcPts val="0"/>
                        </a:spcBef>
                        <a:spcAft>
                          <a:spcPts val="600"/>
                        </a:spcAft>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Stock market (Technical indicator) Visualization</a:t>
                      </a:r>
                    </a:p>
                  </a:txBody>
                  <a:tcPr marL="68589" marR="68589" marT="0" marB="0"/>
                </a:tc>
                <a:tc>
                  <a:txBody>
                    <a:bodyPr/>
                    <a:lstStyle/>
                    <a:p>
                      <a:pPr marL="0" marR="0">
                        <a:lnSpc>
                          <a:spcPct val="115000"/>
                        </a:lnSpc>
                        <a:spcBef>
                          <a:spcPts val="0"/>
                        </a:spcBef>
                        <a:spcAft>
                          <a:spcPts val="600"/>
                        </a:spcAft>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Machine learning algorithm</a:t>
                      </a:r>
                    </a:p>
                  </a:txBody>
                  <a:tcPr marL="68589" marR="68589" marT="0" marB="0"/>
                </a:tc>
                <a:tc>
                  <a:txBody>
                    <a:bodyPr/>
                    <a:lstStyle/>
                    <a:p>
                      <a:pPr marL="0" marR="0" algn="l">
                        <a:lnSpc>
                          <a:spcPct val="115000"/>
                        </a:lnSpc>
                        <a:spcBef>
                          <a:spcPts val="0"/>
                        </a:spcBef>
                        <a:spcAft>
                          <a:spcPts val="600"/>
                        </a:spcAft>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No new indicator has been created done backtesting on existing indicator.</a:t>
                      </a:r>
                    </a:p>
                  </a:txBody>
                  <a:tcPr marL="68589" marR="68589" marT="0" marB="0"/>
                </a:tc>
                <a:tc>
                  <a:txBody>
                    <a:bodyPr/>
                    <a:lstStyle/>
                    <a:p>
                      <a:pPr marL="0" marR="0" algn="ctr">
                        <a:lnSpc>
                          <a:spcPct val="115000"/>
                        </a:lnSpc>
                        <a:spcBef>
                          <a:spcPts val="0"/>
                        </a:spcBef>
                        <a:spcAft>
                          <a:spcPts val="600"/>
                        </a:spcAft>
                      </a:pPr>
                      <a:endParaRPr lang="en-US" sz="12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extLst>
                  <a:ext uri="{0D108BD9-81ED-4DB2-BD59-A6C34878D82A}">
                    <a16:rowId xmlns:a16="http://schemas.microsoft.com/office/drawing/2014/main" val="1484646828"/>
                  </a:ext>
                </a:extLst>
              </a:tr>
              <a:tr h="1247709">
                <a:tc>
                  <a:txBody>
                    <a:bodyPr/>
                    <a:lstStyle/>
                    <a:p>
                      <a:pPr marL="0" marR="0" algn="ctr">
                        <a:lnSpc>
                          <a:spcPct val="150000"/>
                        </a:lnSpc>
                        <a:spcBef>
                          <a:spcPts val="0"/>
                        </a:spcBef>
                        <a:spcAft>
                          <a:spcPts val="600"/>
                        </a:spcAft>
                      </a:pPr>
                      <a:r>
                        <a:rPr lang="en-US" sz="1400" dirty="0">
                          <a:solidFill>
                            <a:srgbClr val="000000"/>
                          </a:solidFill>
                          <a:effectLst/>
                          <a:latin typeface="Times New Roman" panose="02020603050405020304" pitchFamily="18" charset="0"/>
                          <a:ea typeface="Times New Roman"/>
                          <a:cs typeface="Times New Roman" panose="02020603050405020304" pitchFamily="18" charset="0"/>
                        </a:rPr>
                        <a:t>2021</a:t>
                      </a:r>
                    </a:p>
                  </a:txBody>
                  <a:tcPr marL="68589" marR="68589" marT="0" marB="0" anchor="ctr"/>
                </a:tc>
                <a:tc>
                  <a:txBody>
                    <a:bodyPr/>
                    <a:lstStyle/>
                    <a:p>
                      <a:pPr marL="0" marR="0" algn="just">
                        <a:lnSpc>
                          <a:spcPct val="100000"/>
                        </a:lnSpc>
                        <a:spcBef>
                          <a:spcPts val="0"/>
                        </a:spcBef>
                        <a:spcAft>
                          <a:spcPts val="600"/>
                        </a:spcAft>
                      </a:pPr>
                      <a:r>
                        <a:rPr lang="en-US" sz="1050" dirty="0">
                          <a:solidFill>
                            <a:srgbClr val="000000"/>
                          </a:solidFill>
                          <a:effectLst/>
                          <a:latin typeface="Times New Roman" panose="02020603050405020304" pitchFamily="18" charset="0"/>
                          <a:ea typeface="Times New Roman"/>
                          <a:cs typeface="Times New Roman" panose="02020603050405020304" pitchFamily="18" charset="0"/>
                        </a:rPr>
                        <a:t>Technical  Analysis Indicators in Stock Market using machine learning Yash k. pardeshi, prof.Preetikale,12</a:t>
                      </a:r>
                      <a:r>
                        <a:rPr lang="en-US" sz="1050" baseline="30000" dirty="0">
                          <a:solidFill>
                            <a:srgbClr val="000000"/>
                          </a:solidFill>
                          <a:effectLst/>
                          <a:latin typeface="Times New Roman" panose="02020603050405020304" pitchFamily="18" charset="0"/>
                          <a:ea typeface="Times New Roman"/>
                          <a:cs typeface="Times New Roman" panose="02020603050405020304" pitchFamily="18" charset="0"/>
                        </a:rPr>
                        <a:t>th</a:t>
                      </a:r>
                      <a:r>
                        <a:rPr lang="en-US" sz="1050" dirty="0">
                          <a:solidFill>
                            <a:srgbClr val="000000"/>
                          </a:solidFill>
                          <a:effectLst/>
                          <a:latin typeface="Times New Roman" panose="02020603050405020304" pitchFamily="18" charset="0"/>
                          <a:ea typeface="Times New Roman"/>
                          <a:cs typeface="Times New Roman" panose="02020603050405020304" pitchFamily="18" charset="0"/>
                        </a:rPr>
                        <a:t> International Conference on Computing CommunicationandNetworkingTechnologies (ICCCNT)</a:t>
                      </a:r>
                    </a:p>
                  </a:txBody>
                  <a:tcPr marL="68589" marR="68589" marT="0" marB="0"/>
                </a:tc>
                <a:tc>
                  <a:txBody>
                    <a:bodyPr/>
                    <a:lstStyle/>
                    <a:p>
                      <a:pPr marL="0" marR="0" lvl="0" indent="0" algn="l" defTabSz="457200" rtl="0" eaLnBrk="1" fontAlgn="auto" latinLnBrk="0" hangingPunct="1">
                        <a:lnSpc>
                          <a:spcPct val="115000"/>
                        </a:lnSpc>
                        <a:spcBef>
                          <a:spcPts val="0"/>
                        </a:spcBef>
                        <a:spcAft>
                          <a:spcPts val="600"/>
                        </a:spcAft>
                        <a:buClrTx/>
                        <a:buSzTx/>
                        <a:buFontTx/>
                        <a:buNone/>
                        <a:tabLst/>
                        <a:defRPr/>
                      </a:pPr>
                      <a:r>
                        <a:rPr lang="en-US" sz="1050" b="0" dirty="0">
                          <a:solidFill>
                            <a:srgbClr val="000000"/>
                          </a:solidFill>
                          <a:effectLst/>
                          <a:latin typeface="Times New Roman" panose="02020603050405020304" pitchFamily="18" charset="0"/>
                          <a:ea typeface="Times New Roman"/>
                          <a:cs typeface="Times New Roman" panose="02020603050405020304" pitchFamily="18" charset="0"/>
                        </a:rPr>
                        <a:t>artificial intelligence or AI </a:t>
                      </a:r>
                      <a:r>
                        <a:rPr lang="en-US" sz="1000" b="0" dirty="0">
                          <a:solidFill>
                            <a:srgbClr val="000000"/>
                          </a:solidFill>
                          <a:effectLst/>
                          <a:latin typeface="Times New Roman" panose="02020603050405020304" pitchFamily="18" charset="0"/>
                          <a:ea typeface="Times New Roman"/>
                          <a:cs typeface="Times New Roman" panose="02020603050405020304" pitchFamily="18" charset="0"/>
                        </a:rPr>
                        <a:t>algorithm,</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NIFTY-50 Stock Market Data (2000 - 2021)</a:t>
                      </a:r>
                    </a:p>
                    <a:p>
                      <a:pPr marL="0" marR="0">
                        <a:lnSpc>
                          <a:spcPct val="115000"/>
                        </a:lnSpc>
                        <a:spcBef>
                          <a:spcPts val="0"/>
                        </a:spcBef>
                        <a:spcAft>
                          <a:spcPts val="600"/>
                        </a:spcAft>
                      </a:pPr>
                      <a:endParaRPr lang="en-US" sz="105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tc>
                  <a:txBody>
                    <a:bodyPr/>
                    <a:lstStyle/>
                    <a:p>
                      <a:pPr marL="0" marR="0">
                        <a:lnSpc>
                          <a:spcPct val="115000"/>
                        </a:lnSpc>
                        <a:spcBef>
                          <a:spcPts val="0"/>
                        </a:spcBef>
                        <a:spcAft>
                          <a:spcPts val="600"/>
                        </a:spcAft>
                      </a:pPr>
                      <a:r>
                        <a:rPr lang="en-US" sz="1050" dirty="0">
                          <a:solidFill>
                            <a:srgbClr val="000000"/>
                          </a:solidFill>
                          <a:effectLst/>
                          <a:latin typeface="Times New Roman" panose="02020603050405020304" pitchFamily="18" charset="0"/>
                          <a:ea typeface="Times New Roman"/>
                          <a:cs typeface="Times New Roman" panose="02020603050405020304" pitchFamily="18" charset="0"/>
                        </a:rPr>
                        <a:t>Machine learning approach</a:t>
                      </a:r>
                    </a:p>
                  </a:txBody>
                  <a:tcPr marL="68589" marR="68589" marT="0" marB="0"/>
                </a:tc>
                <a:tc>
                  <a:txBody>
                    <a:bodyPr/>
                    <a:lstStyle/>
                    <a:p>
                      <a:pPr marL="0" marR="0">
                        <a:lnSpc>
                          <a:spcPct val="115000"/>
                        </a:lnSpc>
                        <a:spcBef>
                          <a:spcPts val="0"/>
                        </a:spcBef>
                        <a:spcAft>
                          <a:spcPts val="600"/>
                        </a:spcAft>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No mergence of any indicator.</a:t>
                      </a:r>
                    </a:p>
                  </a:txBody>
                  <a:tcPr marL="68589" marR="68589" marT="0" marB="0"/>
                </a:tc>
                <a:tc>
                  <a:txBody>
                    <a:bodyPr/>
                    <a:lstStyle/>
                    <a:p>
                      <a:pPr marL="0" marR="0">
                        <a:lnSpc>
                          <a:spcPct val="115000"/>
                        </a:lnSpc>
                        <a:spcBef>
                          <a:spcPts val="0"/>
                        </a:spcBef>
                        <a:spcAft>
                          <a:spcPts val="600"/>
                        </a:spcAft>
                      </a:pPr>
                      <a:endParaRPr lang="en-US" sz="12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extLst>
                  <a:ext uri="{0D108BD9-81ED-4DB2-BD59-A6C34878D82A}">
                    <a16:rowId xmlns:a16="http://schemas.microsoft.com/office/drawing/2014/main" val="2186966258"/>
                  </a:ext>
                </a:extLst>
              </a:tr>
              <a:tr h="816965">
                <a:tc>
                  <a:txBody>
                    <a:bodyPr/>
                    <a:lstStyle/>
                    <a:p>
                      <a:pPr marL="0" marR="0" algn="ctr">
                        <a:lnSpc>
                          <a:spcPct val="150000"/>
                        </a:lnSpc>
                        <a:spcBef>
                          <a:spcPts val="0"/>
                        </a:spcBef>
                        <a:spcAft>
                          <a:spcPts val="600"/>
                        </a:spcAft>
                      </a:pPr>
                      <a:r>
                        <a:rPr lang="en-US" sz="1400" dirty="0">
                          <a:solidFill>
                            <a:srgbClr val="000000"/>
                          </a:solidFill>
                          <a:effectLst/>
                          <a:latin typeface="Times New Roman" panose="02020603050405020304" pitchFamily="18" charset="0"/>
                          <a:ea typeface="Times New Roman"/>
                          <a:cs typeface="Times New Roman" panose="02020603050405020304" pitchFamily="18" charset="0"/>
                        </a:rPr>
                        <a:t>2021</a:t>
                      </a:r>
                    </a:p>
                  </a:txBody>
                  <a:tcPr marL="68589" marR="68589" marT="0" marB="0" anchor="ctr"/>
                </a:tc>
                <a:tc>
                  <a:txBody>
                    <a:bodyPr/>
                    <a:lstStyle/>
                    <a:p>
                      <a:pPr marL="0" marR="0">
                        <a:lnSpc>
                          <a:spcPct val="115000"/>
                        </a:lnSpc>
                        <a:spcBef>
                          <a:spcPts val="0"/>
                        </a:spcBef>
                        <a:spcAft>
                          <a:spcPts val="600"/>
                        </a:spcAft>
                      </a:pPr>
                      <a:r>
                        <a:rPr lang="en-US" sz="1000" dirty="0">
                          <a:solidFill>
                            <a:srgbClr val="000000"/>
                          </a:solidFill>
                          <a:effectLst/>
                          <a:latin typeface="Times New Roman" panose="02020603050405020304" pitchFamily="18" charset="0"/>
                          <a:ea typeface="Times New Roman"/>
                          <a:cs typeface="Times New Roman" panose="02020603050405020304" pitchFamily="18" charset="0"/>
                        </a:rPr>
                        <a:t>Survey paper on Technical Indicator of the stock market , student, Sinhagd Acadamy of Engineering Kondhwa, pune, INDIA(2021) </a:t>
                      </a:r>
                    </a:p>
                  </a:txBody>
                  <a:tcPr marL="68589" marR="68589" marT="0" marB="0"/>
                </a:tc>
                <a:tc>
                  <a:txBody>
                    <a:bodyPr/>
                    <a:lstStyle/>
                    <a:p>
                      <a:pPr marL="0" marR="0">
                        <a:lnSpc>
                          <a:spcPct val="115000"/>
                        </a:lnSpc>
                        <a:spcBef>
                          <a:spcPts val="0"/>
                        </a:spcBef>
                        <a:spcAft>
                          <a:spcPts val="600"/>
                        </a:spcAft>
                      </a:pPr>
                      <a:r>
                        <a:rPr lang="en-US" sz="1000" dirty="0">
                          <a:solidFill>
                            <a:srgbClr val="000000"/>
                          </a:solidFill>
                          <a:effectLst/>
                          <a:latin typeface="Times New Roman" panose="02020603050405020304" pitchFamily="18" charset="0"/>
                          <a:ea typeface="Times New Roman"/>
                          <a:cs typeface="Times New Roman" panose="02020603050405020304" pitchFamily="18" charset="0"/>
                        </a:rPr>
                        <a:t>Daily news on stock market prediction dataset</a:t>
                      </a:r>
                    </a:p>
                  </a:txBody>
                  <a:tcPr marL="68589" marR="68589" marT="0" marB="0"/>
                </a:tc>
                <a:tc>
                  <a:txBody>
                    <a:bodyPr/>
                    <a:lstStyle/>
                    <a:p>
                      <a:pPr marL="0" marR="0">
                        <a:lnSpc>
                          <a:spcPct val="115000"/>
                        </a:lnSpc>
                        <a:spcBef>
                          <a:spcPts val="0"/>
                        </a:spcBef>
                        <a:spcAft>
                          <a:spcPts val="600"/>
                        </a:spcAft>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machine learning</a:t>
                      </a:r>
                    </a:p>
                  </a:txBody>
                  <a:tcPr marL="68589" marR="68589" marT="0" marB="0"/>
                </a:tc>
                <a:tc>
                  <a:txBody>
                    <a:bodyPr/>
                    <a:lstStyle/>
                    <a:p>
                      <a:pPr marL="0" marR="0">
                        <a:lnSpc>
                          <a:spcPct val="115000"/>
                        </a:lnSpc>
                        <a:spcBef>
                          <a:spcPts val="0"/>
                        </a:spcBef>
                        <a:spcAft>
                          <a:spcPts val="600"/>
                        </a:spcAft>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No new indicator is developed only backtest previous indicators on bases of daily new of stock market.</a:t>
                      </a:r>
                    </a:p>
                  </a:txBody>
                  <a:tcPr marL="68589" marR="68589" marT="0" marB="0"/>
                </a:tc>
                <a:tc>
                  <a:txBody>
                    <a:bodyPr/>
                    <a:lstStyle/>
                    <a:p>
                      <a:pPr marL="0" marR="0">
                        <a:lnSpc>
                          <a:spcPct val="115000"/>
                        </a:lnSpc>
                        <a:spcBef>
                          <a:spcPts val="0"/>
                        </a:spcBef>
                        <a:spcAft>
                          <a:spcPts val="600"/>
                        </a:spcAft>
                      </a:pPr>
                      <a:endParaRPr lang="en-US" sz="12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extLst>
                  <a:ext uri="{0D108BD9-81ED-4DB2-BD59-A6C34878D82A}">
                    <a16:rowId xmlns:a16="http://schemas.microsoft.com/office/drawing/2014/main" val="3099945334"/>
                  </a:ext>
                </a:extLst>
              </a:tr>
              <a:tr h="900513">
                <a:tc>
                  <a:txBody>
                    <a:bodyPr/>
                    <a:lstStyle/>
                    <a:p>
                      <a:pPr marL="0" marR="0" algn="ctr">
                        <a:lnSpc>
                          <a:spcPct val="150000"/>
                        </a:lnSpc>
                        <a:spcBef>
                          <a:spcPts val="0"/>
                        </a:spcBef>
                        <a:spcAft>
                          <a:spcPts val="600"/>
                        </a:spcAft>
                      </a:pPr>
                      <a:r>
                        <a:rPr lang="en-US" sz="1400" dirty="0">
                          <a:solidFill>
                            <a:srgbClr val="000000"/>
                          </a:solidFill>
                          <a:effectLst/>
                          <a:latin typeface="Times New Roman" panose="02020603050405020304" pitchFamily="18" charset="0"/>
                          <a:ea typeface="Times New Roman"/>
                          <a:cs typeface="Times New Roman" panose="02020603050405020304" pitchFamily="18" charset="0"/>
                        </a:rPr>
                        <a:t>2022</a:t>
                      </a:r>
                    </a:p>
                  </a:txBody>
                  <a:tcPr marL="68589" marR="68589" marT="0" marB="0" anchor="ctr"/>
                </a:tc>
                <a:tc>
                  <a:txBody>
                    <a:bodyPr/>
                    <a:lstStyle/>
                    <a:p>
                      <a:pPr algn="just"/>
                      <a:r>
                        <a:rPr lang="en-US" sz="1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Study of Market Indicators used for Technical Analysis , Srushti Dongrey,  Student, MIT School of Management, World Peace University, Pune, Maharashtra, INDIA(2022)</a:t>
                      </a:r>
                      <a:endParaRPr lang="en-US" sz="800" b="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tc>
                  <a:txBody>
                    <a:bodyPr/>
                    <a:lstStyle/>
                    <a:p>
                      <a:pPr marL="0" marR="0" lvl="0" indent="0" algn="l" defTabSz="457200" rtl="0" eaLnBrk="1" fontAlgn="auto" latinLnBrk="0" hangingPunct="1">
                        <a:lnSpc>
                          <a:spcPct val="115000"/>
                        </a:lnSpc>
                        <a:spcBef>
                          <a:spcPts val="0"/>
                        </a:spcBef>
                        <a:spcAft>
                          <a:spcPts val="600"/>
                        </a:spcAft>
                        <a:buClrTx/>
                        <a:buSzTx/>
                        <a:buFontTx/>
                        <a:buNone/>
                        <a:tabLst/>
                        <a:defRPr/>
                      </a:pPr>
                      <a:r>
                        <a:rPr lang="en-US" sz="1050" dirty="0">
                          <a:solidFill>
                            <a:srgbClr val="000000"/>
                          </a:solidFill>
                          <a:effectLst/>
                          <a:latin typeface="Times New Roman" panose="02020603050405020304" pitchFamily="18" charset="0"/>
                          <a:ea typeface="Times New Roman"/>
                          <a:cs typeface="Times New Roman" panose="02020603050405020304" pitchFamily="18" charset="0"/>
                        </a:rPr>
                        <a:t>Machine learning algorithms</a:t>
                      </a:r>
                      <a:r>
                        <a:rPr lang="en-US" sz="1200" dirty="0">
                          <a:solidFill>
                            <a:srgbClr val="000000"/>
                          </a:solidFill>
                          <a:effectLst/>
                          <a:latin typeface="Times New Roman" panose="02020603050405020304" pitchFamily="18" charset="0"/>
                          <a:ea typeface="Times New Roman"/>
                          <a:cs typeface="Times New Roman" panose="02020603050405020304" pitchFamily="18" charset="0"/>
                        </a:rPr>
                        <a:t>.</a:t>
                      </a:r>
                    </a:p>
                    <a:p>
                      <a:pPr marL="0" marR="0">
                        <a:lnSpc>
                          <a:spcPct val="115000"/>
                        </a:lnSpc>
                        <a:spcBef>
                          <a:spcPts val="0"/>
                        </a:spcBef>
                        <a:spcAft>
                          <a:spcPts val="600"/>
                        </a:spcAft>
                      </a:pPr>
                      <a:endParaRPr lang="en-US" sz="12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tc>
                  <a:txBody>
                    <a:bodyPr/>
                    <a:lstStyle/>
                    <a:p>
                      <a:pPr marL="0" marR="0">
                        <a:lnSpc>
                          <a:spcPct val="115000"/>
                        </a:lnSpc>
                        <a:spcBef>
                          <a:spcPts val="0"/>
                        </a:spcBef>
                        <a:spcAft>
                          <a:spcPts val="600"/>
                        </a:spcAft>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machine learning-based algorithms.</a:t>
                      </a:r>
                    </a:p>
                  </a:txBody>
                  <a:tcPr marL="68589" marR="68589" marT="0" marB="0"/>
                </a:tc>
                <a:tc>
                  <a:txBody>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Only Indicators are explained.</a:t>
                      </a:r>
                    </a:p>
                    <a:p>
                      <a:pPr marL="0" marR="0" lvl="0" indent="0" algn="l" defTabSz="457200" rtl="0" eaLnBrk="1" fontAlgn="auto" latinLnBrk="0" hangingPunct="1">
                        <a:lnSpc>
                          <a:spcPct val="100000"/>
                        </a:lnSpc>
                        <a:spcBef>
                          <a:spcPts val="0"/>
                        </a:spcBef>
                        <a:spcAft>
                          <a:spcPts val="600"/>
                        </a:spcAft>
                        <a:buClrTx/>
                        <a:buSzTx/>
                        <a:buFontTx/>
                        <a:buNone/>
                        <a:tabLst/>
                        <a:defRPr/>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(no addition indicator is created)</a:t>
                      </a:r>
                    </a:p>
                    <a:p>
                      <a:pPr marL="0" marR="0">
                        <a:lnSpc>
                          <a:spcPct val="115000"/>
                        </a:lnSpc>
                        <a:spcBef>
                          <a:spcPts val="0"/>
                        </a:spcBef>
                        <a:spcAft>
                          <a:spcPts val="600"/>
                        </a:spcAft>
                      </a:pPr>
                      <a:endParaRPr lang="en-US" sz="12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tc>
                  <a:txBody>
                    <a:bodyPr/>
                    <a:lstStyle/>
                    <a:p>
                      <a:pPr marL="0" marR="0">
                        <a:lnSpc>
                          <a:spcPct val="115000"/>
                        </a:lnSpc>
                        <a:spcBef>
                          <a:spcPts val="0"/>
                        </a:spcBef>
                        <a:spcAft>
                          <a:spcPts val="600"/>
                        </a:spcAft>
                      </a:pPr>
                      <a:endParaRPr lang="en-US" sz="12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extLst>
                  <a:ext uri="{0D108BD9-81ED-4DB2-BD59-A6C34878D82A}">
                    <a16:rowId xmlns:a16="http://schemas.microsoft.com/office/drawing/2014/main" val="3025171340"/>
                  </a:ext>
                </a:extLst>
              </a:tr>
              <a:tr h="1194011">
                <a:tc>
                  <a:txBody>
                    <a:bodyPr/>
                    <a:lstStyle/>
                    <a:p>
                      <a:pPr marL="0" marR="0" algn="ctr">
                        <a:lnSpc>
                          <a:spcPct val="150000"/>
                        </a:lnSpc>
                        <a:spcBef>
                          <a:spcPts val="0"/>
                        </a:spcBef>
                        <a:spcAft>
                          <a:spcPts val="600"/>
                        </a:spcAft>
                      </a:pPr>
                      <a:r>
                        <a:rPr lang="en-US" sz="1400" dirty="0">
                          <a:solidFill>
                            <a:srgbClr val="000000"/>
                          </a:solidFill>
                          <a:effectLst/>
                          <a:latin typeface="Times New Roman" panose="02020603050405020304" pitchFamily="18" charset="0"/>
                          <a:ea typeface="Times New Roman"/>
                          <a:cs typeface="Times New Roman" panose="02020603050405020304" pitchFamily="18" charset="0"/>
                        </a:rPr>
                        <a:t>2023</a:t>
                      </a:r>
                    </a:p>
                  </a:txBody>
                  <a:tcPr marL="68589" marR="68589" marT="0" marB="0" anchor="ctr"/>
                </a:tc>
                <a:tc>
                  <a:txBody>
                    <a:bodyPr/>
                    <a:lstStyle/>
                    <a:p>
                      <a:pPr algn="just"/>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A Study of Key Technical Indicators for Effective and Profitable Strategy in Option Trading of Nifty(</a:t>
                      </a:r>
                      <a:r>
                        <a:rPr lang="en-US" sz="1000" b="0" i="0" u="none" kern="1200" dirty="0">
                          <a:solidFill>
                            <a:schemeClr val="tx1"/>
                          </a:solidFill>
                          <a:effectLst/>
                          <a:latin typeface="Times New Roman" panose="02020603050405020304" pitchFamily="18" charset="0"/>
                          <a:ea typeface="+mn-ea"/>
                          <a:cs typeface="Times New Roman" panose="02020603050405020304" pitchFamily="18" charset="0"/>
                        </a:rPr>
                        <a:t>2023)</a:t>
                      </a:r>
                      <a:endParaRPr lang="en-US" sz="1000" b="1" i="0" u="none" kern="1200" dirty="0">
                        <a:solidFill>
                          <a:schemeClr val="tx1"/>
                        </a:solidFill>
                        <a:effectLst/>
                        <a:latin typeface="Times New Roman" panose="02020603050405020304" pitchFamily="18" charset="0"/>
                        <a:ea typeface="+mn-ea"/>
                        <a:cs typeface="Times New Roman" panose="02020603050405020304" pitchFamily="18" charset="0"/>
                      </a:endParaRPr>
                    </a:p>
                    <a:p>
                      <a:pPr algn="just"/>
                      <a:r>
                        <a:rPr lang="en-US" sz="10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Bhaskar Vijayrao, Patil</a:t>
                      </a:r>
                      <a:r>
                        <a:rPr lang="en-US" sz="1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US" sz="10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Deepali Gala</a:t>
                      </a:r>
                      <a:endParaRPr lang="en-US" sz="1000" b="0" i="0" u="none" kern="1200" dirty="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sz="1000" b="0" i="0" u="none" kern="1200" dirty="0">
                        <a:solidFill>
                          <a:schemeClr val="tx1"/>
                        </a:solidFill>
                        <a:effectLst/>
                        <a:latin typeface="Times New Roman" panose="02020603050405020304" pitchFamily="18" charset="0"/>
                        <a:ea typeface="+mn-ea"/>
                        <a:cs typeface="Times New Roman" panose="02020603050405020304" pitchFamily="18" charset="0"/>
                      </a:endParaRPr>
                    </a:p>
                    <a:p>
                      <a:pPr marL="0" marR="0">
                        <a:lnSpc>
                          <a:spcPct val="115000"/>
                        </a:lnSpc>
                        <a:spcBef>
                          <a:spcPts val="0"/>
                        </a:spcBef>
                        <a:spcAft>
                          <a:spcPts val="600"/>
                        </a:spcAft>
                      </a:pPr>
                      <a:endParaRPr lang="en-US" sz="12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tc>
                  <a:txBody>
                    <a:bodyPr/>
                    <a:lstStyle/>
                    <a:p>
                      <a:pPr marL="0" marR="0">
                        <a:lnSpc>
                          <a:spcPct val="115000"/>
                        </a:lnSpc>
                        <a:spcBef>
                          <a:spcPts val="0"/>
                        </a:spcBef>
                        <a:spcAft>
                          <a:spcPts val="600"/>
                        </a:spcAft>
                      </a:pPr>
                      <a:r>
                        <a:rPr lang="en-US" sz="1050" dirty="0">
                          <a:solidFill>
                            <a:srgbClr val="000000"/>
                          </a:solidFill>
                          <a:effectLst/>
                          <a:latin typeface="Times New Roman" panose="02020603050405020304" pitchFamily="18" charset="0"/>
                          <a:ea typeface="Times New Roman"/>
                          <a:cs typeface="Times New Roman" panose="02020603050405020304" pitchFamily="18" charset="0"/>
                        </a:rPr>
                        <a:t>diverse range of text from the internet ,newse,previous stock market analysis</a:t>
                      </a:r>
                    </a:p>
                  </a:txBody>
                  <a:tcPr marL="68589" marR="68589" marT="0" marB="0"/>
                </a:tc>
                <a:tc>
                  <a:txBody>
                    <a:bodyPr/>
                    <a:lstStyle/>
                    <a:p>
                      <a:pPr marL="0" marR="0">
                        <a:lnSpc>
                          <a:spcPct val="115000"/>
                        </a:lnSpc>
                        <a:spcBef>
                          <a:spcPts val="0"/>
                        </a:spcBef>
                        <a:spcAft>
                          <a:spcPts val="600"/>
                        </a:spcAft>
                      </a:pPr>
                      <a:r>
                        <a:rPr lang="en-US" sz="1050" dirty="0">
                          <a:solidFill>
                            <a:srgbClr val="000000"/>
                          </a:solidFill>
                          <a:effectLst/>
                          <a:latin typeface="Times New Roman" panose="02020603050405020304" pitchFamily="18" charset="0"/>
                          <a:ea typeface="Times New Roman"/>
                          <a:cs typeface="Times New Roman" panose="02020603050405020304" pitchFamily="18" charset="0"/>
                        </a:rPr>
                        <a:t>Machine learning</a:t>
                      </a:r>
                    </a:p>
                  </a:txBody>
                  <a:tcPr marL="68589" marR="68589" marT="0" marB="0"/>
                </a:tc>
                <a:tc>
                  <a:txBody>
                    <a:bodyPr/>
                    <a:lstStyle/>
                    <a:p>
                      <a:pPr marL="0" marR="0">
                        <a:lnSpc>
                          <a:spcPct val="115000"/>
                        </a:lnSpc>
                        <a:spcBef>
                          <a:spcPts val="0"/>
                        </a:spcBef>
                        <a:spcAft>
                          <a:spcPts val="600"/>
                        </a:spcAft>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No mergence of any indicator to simplify the technical.</a:t>
                      </a:r>
                    </a:p>
                  </a:txBody>
                  <a:tcPr marL="68589" marR="68589" marT="0" marB="0"/>
                </a:tc>
                <a:tc>
                  <a:txBody>
                    <a:bodyPr/>
                    <a:lstStyle/>
                    <a:p>
                      <a:pPr marL="0" marR="0">
                        <a:lnSpc>
                          <a:spcPct val="115000"/>
                        </a:lnSpc>
                        <a:spcBef>
                          <a:spcPts val="0"/>
                        </a:spcBef>
                        <a:spcAft>
                          <a:spcPts val="600"/>
                        </a:spcAft>
                      </a:pPr>
                      <a:endParaRPr lang="en-US" sz="12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extLst>
                  <a:ext uri="{0D108BD9-81ED-4DB2-BD59-A6C34878D82A}">
                    <a16:rowId xmlns:a16="http://schemas.microsoft.com/office/drawing/2014/main" val="2701791516"/>
                  </a:ext>
                </a:extLst>
              </a:tr>
            </a:tbl>
          </a:graphicData>
        </a:graphic>
      </p:graphicFrame>
    </p:spTree>
    <p:extLst>
      <p:ext uri="{BB962C8B-B14F-4D97-AF65-F5344CB8AC3E}">
        <p14:creationId xmlns:p14="http://schemas.microsoft.com/office/powerpoint/2010/main" val="150265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27FB677-4B6C-4E32-6F1A-20106658E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392" y="1069340"/>
            <a:ext cx="3889248" cy="53035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9D7C329-6B56-9A88-56CE-9D003CE5EF26}"/>
              </a:ext>
            </a:extLst>
          </p:cNvPr>
          <p:cNvSpPr txBox="1"/>
          <p:nvPr/>
        </p:nvSpPr>
        <p:spPr>
          <a:xfrm>
            <a:off x="3447288" y="210312"/>
            <a:ext cx="4791456"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ARCHITECHTURE</a:t>
            </a:r>
          </a:p>
        </p:txBody>
      </p:sp>
      <p:cxnSp>
        <p:nvCxnSpPr>
          <p:cNvPr id="8" name="Connector: Elbow 7">
            <a:extLst>
              <a:ext uri="{FF2B5EF4-FFF2-40B4-BE49-F238E27FC236}">
                <a16:creationId xmlns:a16="http://schemas.microsoft.com/office/drawing/2014/main" id="{8AF7014E-D26A-B83B-A02B-E15042F0EA78}"/>
              </a:ext>
            </a:extLst>
          </p:cNvPr>
          <p:cNvCxnSpPr>
            <a:cxnSpLocks/>
          </p:cNvCxnSpPr>
          <p:nvPr/>
        </p:nvCxnSpPr>
        <p:spPr>
          <a:xfrm rot="16200000" flipV="1">
            <a:off x="5996940" y="3230880"/>
            <a:ext cx="1882140" cy="1196340"/>
          </a:xfrm>
          <a:prstGeom prst="bentConnector3">
            <a:avLst>
              <a:gd name="adj1" fmla="val 100202"/>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6A569AF4-CA63-3019-87D4-3CA655127E06}"/>
              </a:ext>
            </a:extLst>
          </p:cNvPr>
          <p:cNvCxnSpPr>
            <a:cxnSpLocks/>
          </p:cNvCxnSpPr>
          <p:nvPr/>
        </p:nvCxnSpPr>
        <p:spPr>
          <a:xfrm rot="5400000" flipH="1" flipV="1">
            <a:off x="3905251" y="3272790"/>
            <a:ext cx="1965961" cy="1196340"/>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4D7CC5C-F114-B21B-2300-BC4B1C54D0FD}"/>
              </a:ext>
            </a:extLst>
          </p:cNvPr>
          <p:cNvCxnSpPr>
            <a:cxnSpLocks/>
          </p:cNvCxnSpPr>
          <p:nvPr/>
        </p:nvCxnSpPr>
        <p:spPr>
          <a:xfrm flipH="1">
            <a:off x="4290060" y="4853941"/>
            <a:ext cx="34290"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D285528-F22B-2563-7872-53704BB6E49F}"/>
              </a:ext>
            </a:extLst>
          </p:cNvPr>
          <p:cNvCxnSpPr>
            <a:cxnSpLocks/>
          </p:cNvCxnSpPr>
          <p:nvPr/>
        </p:nvCxnSpPr>
        <p:spPr>
          <a:xfrm>
            <a:off x="7499350" y="4769486"/>
            <a:ext cx="36830" cy="63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245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E00715-8659-845A-7A2E-D0070FDCAC7B}"/>
              </a:ext>
            </a:extLst>
          </p:cNvPr>
          <p:cNvSpPr txBox="1"/>
          <p:nvPr/>
        </p:nvSpPr>
        <p:spPr>
          <a:xfrm>
            <a:off x="2295144" y="292608"/>
            <a:ext cx="7982712"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DRAWBACKS IN EXISTING APPLICATION</a:t>
            </a:r>
          </a:p>
        </p:txBody>
      </p:sp>
      <p:sp>
        <p:nvSpPr>
          <p:cNvPr id="3" name="TextBox 2">
            <a:extLst>
              <a:ext uri="{FF2B5EF4-FFF2-40B4-BE49-F238E27FC236}">
                <a16:creationId xmlns:a16="http://schemas.microsoft.com/office/drawing/2014/main" id="{D81EFAAD-247E-3790-B1C9-74276BB9FE07}"/>
              </a:ext>
            </a:extLst>
          </p:cNvPr>
          <p:cNvSpPr txBox="1"/>
          <p:nvPr/>
        </p:nvSpPr>
        <p:spPr>
          <a:xfrm>
            <a:off x="630936" y="1152145"/>
            <a:ext cx="10991088" cy="5355312"/>
          </a:xfrm>
          <a:prstGeom prst="rect">
            <a:avLst/>
          </a:prstGeom>
          <a:noFill/>
        </p:spPr>
        <p:txBody>
          <a:bodyPr wrap="square" rtlCol="0">
            <a:spAutoFit/>
          </a:bodyPr>
          <a:lstStyle/>
          <a:p>
            <a:pPr marL="342900" marR="0" lvl="0" indent="-342900" algn="just" fontAlgn="base">
              <a:lnSpc>
                <a:spcPct val="150000"/>
              </a:lnSpc>
              <a:buFont typeface="Symbol" panose="05050102010706020507" pitchFamily="18" charset="2"/>
              <a:buChar char=""/>
            </a:pPr>
            <a:r>
              <a:rPr lang="en-US" sz="1800" spc="10" dirty="0">
                <a:solidFill>
                  <a:srgbClr val="273239"/>
                </a:solidFill>
                <a:effectLst/>
                <a:latin typeface="Times New Roman" panose="02020603050405020304" pitchFamily="18" charset="0"/>
                <a:ea typeface="Times New Roman" panose="02020603050405020304" pitchFamily="18" charset="0"/>
              </a:rPr>
              <a:t>Using multiple indicators can make the analysis process more complex, especially for inexperienced traders. Different indicators may provide conflicting signals or lead to confusion when they generate mixed messages about the market's direction.</a:t>
            </a:r>
            <a:endParaRPr lang="en-US" sz="1800" dirty="0">
              <a:effectLst/>
              <a:latin typeface="Times New Roman" panose="02020603050405020304" pitchFamily="18" charset="0"/>
              <a:ea typeface="Times New Roman" panose="02020603050405020304" pitchFamily="18" charset="0"/>
            </a:endParaRPr>
          </a:p>
          <a:p>
            <a:pPr marL="342900" marR="0" lvl="0" indent="-342900" algn="just" fontAlgn="base">
              <a:lnSpc>
                <a:spcPct val="150000"/>
              </a:lnSpc>
              <a:buFont typeface="Symbol" panose="05050102010706020507" pitchFamily="18" charset="2"/>
              <a:buChar char=""/>
            </a:pPr>
            <a:r>
              <a:rPr lang="en-US" sz="1800" spc="10" dirty="0">
                <a:solidFill>
                  <a:srgbClr val="273239"/>
                </a:solidFill>
                <a:effectLst/>
                <a:latin typeface="Times New Roman" panose="02020603050405020304" pitchFamily="18" charset="0"/>
                <a:ea typeface="Times New Roman" panose="02020603050405020304" pitchFamily="18" charset="0"/>
              </a:rPr>
              <a:t>Many commonly used indicators are based on past price movements, which means they are lagging indicators. By the time these indicators signal a trend change, the market may have already moved significantly in that direction, resulting in missed opportunities or delayed decision-making.</a:t>
            </a:r>
            <a:endParaRPr lang="en-US" sz="1800" dirty="0">
              <a:effectLst/>
              <a:latin typeface="Times New Roman" panose="02020603050405020304" pitchFamily="18" charset="0"/>
              <a:ea typeface="Times New Roman" panose="02020603050405020304" pitchFamily="18" charset="0"/>
            </a:endParaRPr>
          </a:p>
          <a:p>
            <a:pPr marL="342900" marR="0" lvl="0" indent="-342900" algn="just" fontAlgn="base">
              <a:lnSpc>
                <a:spcPct val="150000"/>
              </a:lnSpc>
              <a:buFont typeface="Symbol" panose="05050102010706020507" pitchFamily="18" charset="2"/>
              <a:buChar char=""/>
            </a:pPr>
            <a:r>
              <a:rPr lang="en-US" sz="1800" spc="10" dirty="0">
                <a:solidFill>
                  <a:srgbClr val="273239"/>
                </a:solidFill>
                <a:effectLst/>
                <a:latin typeface="Times New Roman" panose="02020603050405020304" pitchFamily="18" charset="0"/>
                <a:ea typeface="Times New Roman" panose="02020603050405020304" pitchFamily="18" charset="0"/>
              </a:rPr>
              <a:t>Some indicators heavily rely on historical price data, which may not accurately represent the current market conditions or future trends. Market dynamics can change rapidly, and past performance does not always guarantee future outcomes.</a:t>
            </a:r>
            <a:endParaRPr lang="en-US" sz="1800" dirty="0">
              <a:effectLst/>
              <a:latin typeface="Times New Roman" panose="02020603050405020304" pitchFamily="18" charset="0"/>
              <a:ea typeface="Times New Roman" panose="02020603050405020304" pitchFamily="18" charset="0"/>
            </a:endParaRPr>
          </a:p>
          <a:p>
            <a:pPr marL="342900" marR="0" lvl="0" indent="-342900" algn="just" fontAlgn="base">
              <a:lnSpc>
                <a:spcPct val="150000"/>
              </a:lnSpc>
              <a:buFont typeface="Symbol" panose="05050102010706020507" pitchFamily="18" charset="2"/>
              <a:buChar char=""/>
            </a:pPr>
            <a:r>
              <a:rPr lang="en-US" sz="1800" spc="10" dirty="0">
                <a:solidFill>
                  <a:srgbClr val="273239"/>
                </a:solidFill>
                <a:effectLst/>
                <a:latin typeface="Times New Roman" panose="02020603050405020304" pitchFamily="18" charset="0"/>
                <a:ea typeface="Times New Roman" panose="02020603050405020304" pitchFamily="18" charset="0"/>
              </a:rPr>
              <a:t>Different traders may interpret the indicators differently, leading to varying trading decisions. This subjectivity can lead to inconsistency in trading strategies and outcomes.</a:t>
            </a:r>
          </a:p>
          <a:p>
            <a:pPr marL="342900" marR="0" lvl="0" indent="-342900" algn="just" fontAlgn="base">
              <a:lnSpc>
                <a:spcPct val="150000"/>
              </a:lnSpc>
              <a:buFont typeface="Symbol" panose="05050102010706020507" pitchFamily="18" charset="2"/>
              <a:buChar char=""/>
            </a:pPr>
            <a:r>
              <a:rPr lang="en-US" spc="10" dirty="0">
                <a:solidFill>
                  <a:srgbClr val="273239"/>
                </a:solidFill>
                <a:latin typeface="Times New Roman" panose="02020603050405020304" pitchFamily="18" charset="0"/>
                <a:ea typeface="Times New Roman" panose="02020603050405020304" pitchFamily="18" charset="0"/>
              </a:rPr>
              <a:t>It is very much beneficial for beginners trader to take exact trade.</a:t>
            </a:r>
            <a:endParaRPr lang="en-US" sz="1800" dirty="0">
              <a:effectLst/>
              <a:latin typeface="Times New Roman" panose="02020603050405020304" pitchFamily="18" charset="0"/>
              <a:ea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55258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4BB971-AA51-0C59-B8EE-9C53732511E9}"/>
              </a:ext>
            </a:extLst>
          </p:cNvPr>
          <p:cNvSpPr txBox="1"/>
          <p:nvPr/>
        </p:nvSpPr>
        <p:spPr>
          <a:xfrm>
            <a:off x="4624387" y="200025"/>
            <a:ext cx="294322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APPROACH</a:t>
            </a:r>
          </a:p>
        </p:txBody>
      </p:sp>
      <p:sp>
        <p:nvSpPr>
          <p:cNvPr id="3" name="TextBox 2">
            <a:extLst>
              <a:ext uri="{FF2B5EF4-FFF2-40B4-BE49-F238E27FC236}">
                <a16:creationId xmlns:a16="http://schemas.microsoft.com/office/drawing/2014/main" id="{A1770B95-7DCB-9DAE-1AB5-91C519420A57}"/>
              </a:ext>
            </a:extLst>
          </p:cNvPr>
          <p:cNvSpPr txBox="1"/>
          <p:nvPr/>
        </p:nvSpPr>
        <p:spPr>
          <a:xfrm>
            <a:off x="609600" y="1047750"/>
            <a:ext cx="10582275"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stock predictions, a set of pure technical data, fundamental data, and derived data are used in prediction of future values of stocks. This prediction uses various methods of classification approaches such as neural networks, regression, genetic algorithm, decision tree induction, and </a:t>
            </a:r>
          </a:p>
          <a:p>
            <a:pPr algn="just"/>
            <a:r>
              <a:rPr lang="en-US" sz="2000" dirty="0">
                <a:latin typeface="Times New Roman" panose="02020603050405020304" pitchFamily="18" charset="0"/>
                <a:cs typeface="Times New Roman" panose="02020603050405020304" pitchFamily="18" charset="0"/>
              </a:rPr>
              <a:t>K-Nearest Neighbors (KNN). We are using KNN approach for prediction of future values of stock. It uses similarity metrics to compare a given test entity with the training data set. Each data entity represents a record with n features. In order to predict a class label for unknown record, </a:t>
            </a:r>
            <a:r>
              <a:rPr lang="en-US" sz="2000" dirty="0" err="1">
                <a:latin typeface="Times New Roman" panose="02020603050405020304" pitchFamily="18" charset="0"/>
                <a:cs typeface="Times New Roman" panose="02020603050405020304" pitchFamily="18" charset="0"/>
              </a:rPr>
              <a:t>kNN</a:t>
            </a:r>
            <a:r>
              <a:rPr lang="en-US" sz="2000" dirty="0">
                <a:latin typeface="Times New Roman" panose="02020603050405020304" pitchFamily="18" charset="0"/>
                <a:cs typeface="Times New Roman" panose="02020603050405020304" pitchFamily="18" charset="0"/>
              </a:rPr>
              <a:t> selects k recodes of training data set that are closest to the unknown records.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stock prediction problem can be mapped into a similarity based classification. The historical stock data and the test data is mapped into a set of vectors. Each vector represents N dimension for each stock features. Then, a similarity metric such as Euclidean distance is computed to take a decision. In this section, a description of KNN is provided. KNN is considered a lazy learning that does not build a model or function previously, but yields the closest k records of the training data set that have the highest similarity to the test (i.e. query record).Then, a majority vote is performed among the selected k records to determine the class label and then assigned it to the query record.</a:t>
            </a:r>
          </a:p>
        </p:txBody>
      </p:sp>
    </p:spTree>
    <p:extLst>
      <p:ext uri="{BB962C8B-B14F-4D97-AF65-F5344CB8AC3E}">
        <p14:creationId xmlns:p14="http://schemas.microsoft.com/office/powerpoint/2010/main" val="22723543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807</TotalTime>
  <Words>1588</Words>
  <Application>Microsoft Office PowerPoint</Application>
  <PresentationFormat>Widescreen</PresentationFormat>
  <Paragraphs>112</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Symbol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Estimated proposed work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9383</dc:creator>
  <cp:lastModifiedBy>9383</cp:lastModifiedBy>
  <cp:revision>33</cp:revision>
  <dcterms:created xsi:type="dcterms:W3CDTF">2023-07-20T12:42:42Z</dcterms:created>
  <dcterms:modified xsi:type="dcterms:W3CDTF">2023-07-27T17:46:54Z</dcterms:modified>
</cp:coreProperties>
</file>