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9" r:id="rId4"/>
    <p:sldId id="261" r:id="rId5"/>
    <p:sldId id="262" r:id="rId6"/>
    <p:sldId id="264" r:id="rId7"/>
    <p:sldId id="265" r:id="rId8"/>
    <p:sldId id="266" r:id="rId9"/>
    <p:sldId id="267" r:id="rId10"/>
    <p:sldId id="268"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D0E963DE-2E84-4D85-8634-21C2579C6FDB}">
          <p14:sldIdLst>
            <p14:sldId id="256"/>
            <p14:sldId id="257"/>
            <p14:sldId id="259"/>
            <p14:sldId id="261"/>
            <p14:sldId id="262"/>
            <p14:sldId id="264"/>
            <p14:sldId id="265"/>
            <p14:sldId id="266"/>
            <p14:sldId id="267"/>
            <p14:sldId id="268"/>
            <p14:sldId id="269"/>
            <p14:sldId id="27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95" d="100"/>
          <a:sy n="95" d="100"/>
        </p:scale>
        <p:origin x="13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5649D7F-0908-4D52-A598-74E51C0F38A6}" type="datetimeFigureOut">
              <a:rPr lang="en-IN" smtClean="0"/>
              <a:t>01-03-2025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5F2BD6-68EA-4EC1-9EDA-B5769F92A6C3}"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3859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649D7F-0908-4D52-A598-74E51C0F38A6}" type="datetimeFigureOut">
              <a:rPr lang="en-IN" smtClean="0"/>
              <a:t>01-03-2025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5F2BD6-68EA-4EC1-9EDA-B5769F92A6C3}" type="slidenum">
              <a:rPr lang="en-IN" smtClean="0"/>
              <a:t>‹#›</a:t>
            </a:fld>
            <a:endParaRPr lang="en-IN"/>
          </a:p>
        </p:txBody>
      </p:sp>
    </p:spTree>
    <p:extLst>
      <p:ext uri="{BB962C8B-B14F-4D97-AF65-F5344CB8AC3E}">
        <p14:creationId xmlns:p14="http://schemas.microsoft.com/office/powerpoint/2010/main" val="40236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649D7F-0908-4D52-A598-74E51C0F38A6}" type="datetimeFigureOut">
              <a:rPr lang="en-IN" smtClean="0"/>
              <a:t>01-03-2025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5F2BD6-68EA-4EC1-9EDA-B5769F92A6C3}"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2977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649D7F-0908-4D52-A598-74E51C0F38A6}" type="datetimeFigureOut">
              <a:rPr lang="en-IN" smtClean="0"/>
              <a:t>01-03-2025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5F2BD6-68EA-4EC1-9EDA-B5769F92A6C3}" type="slidenum">
              <a:rPr lang="en-IN" smtClean="0"/>
              <a:t>‹#›</a:t>
            </a:fld>
            <a:endParaRPr lang="en-IN"/>
          </a:p>
        </p:txBody>
      </p:sp>
    </p:spTree>
    <p:extLst>
      <p:ext uri="{BB962C8B-B14F-4D97-AF65-F5344CB8AC3E}">
        <p14:creationId xmlns:p14="http://schemas.microsoft.com/office/powerpoint/2010/main" val="1337713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649D7F-0908-4D52-A598-74E51C0F38A6}" type="datetimeFigureOut">
              <a:rPr lang="en-IN" smtClean="0"/>
              <a:t>01-03-2025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5F2BD6-68EA-4EC1-9EDA-B5769F92A6C3}"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0532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649D7F-0908-4D52-A598-74E51C0F38A6}" type="datetimeFigureOut">
              <a:rPr lang="en-IN" smtClean="0"/>
              <a:t>01-03-2025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5F2BD6-68EA-4EC1-9EDA-B5769F92A6C3}" type="slidenum">
              <a:rPr lang="en-IN" smtClean="0"/>
              <a:t>‹#›</a:t>
            </a:fld>
            <a:endParaRPr lang="en-IN"/>
          </a:p>
        </p:txBody>
      </p:sp>
    </p:spTree>
    <p:extLst>
      <p:ext uri="{BB962C8B-B14F-4D97-AF65-F5344CB8AC3E}">
        <p14:creationId xmlns:p14="http://schemas.microsoft.com/office/powerpoint/2010/main" val="666396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649D7F-0908-4D52-A598-74E51C0F38A6}" type="datetimeFigureOut">
              <a:rPr lang="en-IN" smtClean="0"/>
              <a:t>01-03-2025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D5F2BD6-68EA-4EC1-9EDA-B5769F92A6C3}" type="slidenum">
              <a:rPr lang="en-IN" smtClean="0"/>
              <a:t>‹#›</a:t>
            </a:fld>
            <a:endParaRPr lang="en-IN"/>
          </a:p>
        </p:txBody>
      </p:sp>
    </p:spTree>
    <p:extLst>
      <p:ext uri="{BB962C8B-B14F-4D97-AF65-F5344CB8AC3E}">
        <p14:creationId xmlns:p14="http://schemas.microsoft.com/office/powerpoint/2010/main" val="1631150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649D7F-0908-4D52-A598-74E51C0F38A6}" type="datetimeFigureOut">
              <a:rPr lang="en-IN" smtClean="0"/>
              <a:t>01-03-2025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D5F2BD6-68EA-4EC1-9EDA-B5769F92A6C3}" type="slidenum">
              <a:rPr lang="en-IN" smtClean="0"/>
              <a:t>‹#›</a:t>
            </a:fld>
            <a:endParaRPr lang="en-IN"/>
          </a:p>
        </p:txBody>
      </p:sp>
    </p:spTree>
    <p:extLst>
      <p:ext uri="{BB962C8B-B14F-4D97-AF65-F5344CB8AC3E}">
        <p14:creationId xmlns:p14="http://schemas.microsoft.com/office/powerpoint/2010/main" val="255192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649D7F-0908-4D52-A598-74E51C0F38A6}" type="datetimeFigureOut">
              <a:rPr lang="en-IN" smtClean="0"/>
              <a:t>01-03-2025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D5F2BD6-68EA-4EC1-9EDA-B5769F92A6C3}" type="slidenum">
              <a:rPr lang="en-IN" smtClean="0"/>
              <a:t>‹#›</a:t>
            </a:fld>
            <a:endParaRPr lang="en-IN"/>
          </a:p>
        </p:txBody>
      </p:sp>
    </p:spTree>
    <p:extLst>
      <p:ext uri="{BB962C8B-B14F-4D97-AF65-F5344CB8AC3E}">
        <p14:creationId xmlns:p14="http://schemas.microsoft.com/office/powerpoint/2010/main" val="1727973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649D7F-0908-4D52-A598-74E51C0F38A6}" type="datetimeFigureOut">
              <a:rPr lang="en-IN" smtClean="0"/>
              <a:t>01-03-2025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5F2BD6-68EA-4EC1-9EDA-B5769F92A6C3}" type="slidenum">
              <a:rPr lang="en-IN" smtClean="0"/>
              <a:t>‹#›</a:t>
            </a:fld>
            <a:endParaRPr lang="en-IN"/>
          </a:p>
        </p:txBody>
      </p:sp>
    </p:spTree>
    <p:extLst>
      <p:ext uri="{BB962C8B-B14F-4D97-AF65-F5344CB8AC3E}">
        <p14:creationId xmlns:p14="http://schemas.microsoft.com/office/powerpoint/2010/main" val="1847291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649D7F-0908-4D52-A598-74E51C0F38A6}" type="datetimeFigureOut">
              <a:rPr lang="en-IN" smtClean="0"/>
              <a:t>01-03-2025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5F2BD6-68EA-4EC1-9EDA-B5769F92A6C3}"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4971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5649D7F-0908-4D52-A598-74E51C0F38A6}" type="datetimeFigureOut">
              <a:rPr lang="en-IN" smtClean="0"/>
              <a:t>01-03-2025</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D5F2BD6-68EA-4EC1-9EDA-B5769F92A6C3}"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512977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34C53-6255-5529-A610-F7366FCAB2EF}"/>
              </a:ext>
            </a:extLst>
          </p:cNvPr>
          <p:cNvSpPr>
            <a:spLocks noGrp="1"/>
          </p:cNvSpPr>
          <p:nvPr>
            <p:ph type="ctrTitle"/>
          </p:nvPr>
        </p:nvSpPr>
        <p:spPr>
          <a:xfrm>
            <a:off x="1656080" y="746443"/>
            <a:ext cx="9144000" cy="2387600"/>
          </a:xfrm>
        </p:spPr>
        <p:txBody>
          <a:bodyPr>
            <a:normAutofit/>
          </a:bodyPr>
          <a:lstStyle/>
          <a:p>
            <a:r>
              <a:rPr lang="en-US" dirty="0"/>
              <a:t>Project Name : HR  Analytics </a:t>
            </a:r>
            <a:br>
              <a:rPr lang="en-US" dirty="0"/>
            </a:br>
            <a:r>
              <a:rPr lang="en-US" dirty="0"/>
              <a:t>                      </a:t>
            </a:r>
            <a:r>
              <a:rPr lang="en-US" sz="4800" dirty="0"/>
              <a:t>(Employee Retention)</a:t>
            </a:r>
            <a:endParaRPr lang="en-IN" sz="4800" dirty="0"/>
          </a:p>
        </p:txBody>
      </p:sp>
      <p:sp>
        <p:nvSpPr>
          <p:cNvPr id="3" name="Subtitle 2">
            <a:extLst>
              <a:ext uri="{FF2B5EF4-FFF2-40B4-BE49-F238E27FC236}">
                <a16:creationId xmlns:a16="http://schemas.microsoft.com/office/drawing/2014/main" id="{8AC336F0-64B2-3CA4-E24B-5C7670FBE7AB}"/>
              </a:ext>
            </a:extLst>
          </p:cNvPr>
          <p:cNvSpPr>
            <a:spLocks noGrp="1"/>
          </p:cNvSpPr>
          <p:nvPr>
            <p:ph type="subTitle" idx="1"/>
          </p:nvPr>
        </p:nvSpPr>
        <p:spPr/>
        <p:txBody>
          <a:bodyPr/>
          <a:lstStyle/>
          <a:p>
            <a:r>
              <a:rPr lang="en-US" dirty="0"/>
              <a:t>Group Members;</a:t>
            </a:r>
            <a:endParaRPr lang="en-IN" dirty="0"/>
          </a:p>
        </p:txBody>
      </p:sp>
    </p:spTree>
    <p:extLst>
      <p:ext uri="{BB962C8B-B14F-4D97-AF65-F5344CB8AC3E}">
        <p14:creationId xmlns:p14="http://schemas.microsoft.com/office/powerpoint/2010/main" val="2801550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ECFED-A560-5D8E-3513-BAF9AC97ACEE}"/>
              </a:ext>
            </a:extLst>
          </p:cNvPr>
          <p:cNvSpPr>
            <a:spLocks noGrp="1"/>
          </p:cNvSpPr>
          <p:nvPr>
            <p:ph type="title"/>
          </p:nvPr>
        </p:nvSpPr>
        <p:spPr>
          <a:xfrm>
            <a:off x="1024128" y="585216"/>
            <a:ext cx="9720072" cy="569816"/>
          </a:xfrm>
        </p:spPr>
        <p:txBody>
          <a:bodyPr>
            <a:normAutofit fontScale="90000"/>
          </a:bodyPr>
          <a:lstStyle/>
          <a:p>
            <a:r>
              <a:rPr lang="en-US" dirty="0"/>
              <a:t>Tableau Dashboard</a:t>
            </a:r>
            <a:endParaRPr lang="en-IN" dirty="0"/>
          </a:p>
        </p:txBody>
      </p:sp>
      <p:pic>
        <p:nvPicPr>
          <p:cNvPr id="5" name="Content Placeholder 4">
            <a:extLst>
              <a:ext uri="{FF2B5EF4-FFF2-40B4-BE49-F238E27FC236}">
                <a16:creationId xmlns:a16="http://schemas.microsoft.com/office/drawing/2014/main" id="{61CF85CC-6509-2857-F110-66D6EB3344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331657"/>
            <a:ext cx="10769183" cy="5087803"/>
          </a:xfrm>
        </p:spPr>
      </p:pic>
    </p:spTree>
    <p:extLst>
      <p:ext uri="{BB962C8B-B14F-4D97-AF65-F5344CB8AC3E}">
        <p14:creationId xmlns:p14="http://schemas.microsoft.com/office/powerpoint/2010/main" val="471727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A8437-9899-DF92-7C0A-40D12348276B}"/>
              </a:ext>
            </a:extLst>
          </p:cNvPr>
          <p:cNvSpPr>
            <a:spLocks noGrp="1"/>
          </p:cNvSpPr>
          <p:nvPr>
            <p:ph type="title"/>
          </p:nvPr>
        </p:nvSpPr>
        <p:spPr>
          <a:xfrm>
            <a:off x="1024128" y="585216"/>
            <a:ext cx="9720072" cy="746279"/>
          </a:xfrm>
        </p:spPr>
        <p:txBody>
          <a:bodyPr/>
          <a:lstStyle/>
          <a:p>
            <a:r>
              <a:rPr lang="en-US" dirty="0"/>
              <a:t>Power BI Dashboard</a:t>
            </a:r>
            <a:endParaRPr lang="en-IN" dirty="0"/>
          </a:p>
        </p:txBody>
      </p:sp>
      <p:pic>
        <p:nvPicPr>
          <p:cNvPr id="5" name="Content Placeholder 4">
            <a:extLst>
              <a:ext uri="{FF2B5EF4-FFF2-40B4-BE49-F238E27FC236}">
                <a16:creationId xmlns:a16="http://schemas.microsoft.com/office/drawing/2014/main" id="{F9C2CE63-8294-236D-04AB-A6C6CD2AFC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176" y="1560618"/>
            <a:ext cx="10812624" cy="4616345"/>
          </a:xfrm>
        </p:spPr>
      </p:pic>
    </p:spTree>
    <p:extLst>
      <p:ext uri="{BB962C8B-B14F-4D97-AF65-F5344CB8AC3E}">
        <p14:creationId xmlns:p14="http://schemas.microsoft.com/office/powerpoint/2010/main" val="1974210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3F398-C460-1B31-88EA-BF9CC5AC6931}"/>
              </a:ext>
            </a:extLst>
          </p:cNvPr>
          <p:cNvSpPr>
            <a:spLocks noGrp="1"/>
          </p:cNvSpPr>
          <p:nvPr>
            <p:ph type="title"/>
          </p:nvPr>
        </p:nvSpPr>
        <p:spPr/>
        <p:txBody>
          <a:bodyPr/>
          <a:lstStyle/>
          <a:p>
            <a:r>
              <a:rPr lang="en-US" dirty="0"/>
              <a:t>Conclusion :</a:t>
            </a:r>
            <a:endParaRPr lang="en-IN" dirty="0"/>
          </a:p>
        </p:txBody>
      </p:sp>
      <p:sp>
        <p:nvSpPr>
          <p:cNvPr id="3" name="Content Placeholder 2">
            <a:extLst>
              <a:ext uri="{FF2B5EF4-FFF2-40B4-BE49-F238E27FC236}">
                <a16:creationId xmlns:a16="http://schemas.microsoft.com/office/drawing/2014/main" id="{A4DA590D-6A31-1A72-C405-33AD11B02802}"/>
              </a:ext>
            </a:extLst>
          </p:cNvPr>
          <p:cNvSpPr>
            <a:spLocks noGrp="1"/>
          </p:cNvSpPr>
          <p:nvPr>
            <p:ph idx="1"/>
          </p:nvPr>
        </p:nvSpPr>
        <p:spPr/>
        <p:txBody>
          <a:bodyPr>
            <a:normAutofit fontScale="92500" lnSpcReduction="20000"/>
          </a:bodyPr>
          <a:lstStyle/>
          <a:p>
            <a:r>
              <a:rPr lang="en-US" sz="1800" dirty="0">
                <a:effectLst/>
                <a:latin typeface="Calibri" panose="020F0502020204030204" pitchFamily="34" charset="0"/>
                <a:ea typeface="Calibri" panose="020F0502020204030204" pitchFamily="34" charset="0"/>
              </a:rPr>
              <a:t>Conduct</a:t>
            </a:r>
            <a:r>
              <a:rPr lang="en-US" sz="1800" spc="-1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stay interviews:</a:t>
            </a:r>
            <a:r>
              <a:rPr lang="en-US" sz="1800" spc="-1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Instead</a:t>
            </a:r>
            <a:r>
              <a:rPr lang="en-US" sz="1800" spc="-7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of exit</a:t>
            </a:r>
            <a:r>
              <a:rPr lang="en-US" sz="1800" spc="-4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interviews,</a:t>
            </a:r>
            <a:r>
              <a:rPr lang="en-US" sz="1800" spc="-8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conduct</a:t>
            </a:r>
            <a:r>
              <a:rPr lang="en-US" sz="1800" spc="-19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stay interviews</a:t>
            </a:r>
            <a:r>
              <a:rPr lang="en-US" sz="1800" spc="-8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with employees</a:t>
            </a:r>
            <a:r>
              <a:rPr lang="en-US" sz="1800" spc="-8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to gather feedback about the job.</a:t>
            </a:r>
          </a:p>
          <a:p>
            <a:r>
              <a:rPr lang="en-US" sz="1800" dirty="0">
                <a:effectLst/>
                <a:latin typeface="Calibri" panose="020F0502020204030204" pitchFamily="34" charset="0"/>
                <a:ea typeface="Calibri" panose="020F0502020204030204" pitchFamily="34" charset="0"/>
              </a:rPr>
              <a:t>Improve</a:t>
            </a:r>
            <a:r>
              <a:rPr lang="en-US" sz="1800" spc="-17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employee</a:t>
            </a:r>
            <a:r>
              <a:rPr lang="en-US" sz="1800" spc="-1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engagement:</a:t>
            </a:r>
            <a:r>
              <a:rPr lang="en-US" sz="1800" spc="-1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Implement</a:t>
            </a:r>
            <a:r>
              <a:rPr lang="en-US" sz="1800" spc="-1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initiatives</a:t>
            </a:r>
            <a:r>
              <a:rPr lang="en-US" sz="1800" spc="-1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to</a:t>
            </a:r>
            <a:r>
              <a:rPr lang="en-US" sz="1800" spc="-7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improve</a:t>
            </a:r>
            <a:r>
              <a:rPr lang="en-US" sz="1800" spc="-16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employee</a:t>
            </a:r>
            <a:r>
              <a:rPr lang="en-US" sz="1800" spc="-1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engagement,</a:t>
            </a:r>
            <a:r>
              <a:rPr lang="en-US" sz="1800" spc="-80" dirty="0">
                <a:effectLst/>
                <a:latin typeface="Calibri" panose="020F0502020204030204" pitchFamily="34" charset="0"/>
                <a:ea typeface="Calibri" panose="020F0502020204030204" pitchFamily="34" charset="0"/>
              </a:rPr>
              <a:t> </a:t>
            </a:r>
            <a:r>
              <a:rPr lang="en-US" sz="1800" spc="-20" dirty="0">
                <a:effectLst/>
                <a:latin typeface="Calibri" panose="020F0502020204030204" pitchFamily="34" charset="0"/>
                <a:ea typeface="Calibri" panose="020F0502020204030204" pitchFamily="34" charset="0"/>
              </a:rPr>
              <a:t>such </a:t>
            </a:r>
            <a:r>
              <a:rPr lang="en-US" sz="1800" dirty="0">
                <a:effectLst/>
                <a:latin typeface="Calibri" panose="020F0502020204030204" pitchFamily="34" charset="0"/>
                <a:ea typeface="Calibri" panose="020F0502020204030204" pitchFamily="34" charset="0"/>
              </a:rPr>
              <a:t>as</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regular</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feedback,</a:t>
            </a:r>
            <a:r>
              <a:rPr lang="en-US" sz="1800" spc="-15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recognition</a:t>
            </a:r>
            <a:r>
              <a:rPr lang="en-US" sz="1800" spc="-6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and</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rewards</a:t>
            </a:r>
            <a:r>
              <a:rPr lang="en-US" sz="1800" spc="-15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programs,</a:t>
            </a:r>
            <a:r>
              <a:rPr lang="en-US" sz="1800" spc="-7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and</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opportunities</a:t>
            </a:r>
            <a:r>
              <a:rPr lang="en-US" sz="1800" spc="-15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for</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career</a:t>
            </a:r>
            <a:r>
              <a:rPr lang="en-US" sz="1800" spc="-6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growth.</a:t>
            </a:r>
            <a:endParaRPr lang="en-IN"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Create</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positive</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work</a:t>
            </a:r>
            <a:r>
              <a:rPr lang="en-US" sz="1800" spc="-9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environment: Foster a</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positive</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work</a:t>
            </a:r>
            <a:r>
              <a:rPr lang="en-US" sz="1800" spc="-9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environment</a:t>
            </a:r>
            <a:r>
              <a:rPr lang="en-US" sz="1800" spc="-3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by</a:t>
            </a:r>
            <a:r>
              <a:rPr lang="en-US" sz="1800" spc="-3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promoting a</a:t>
            </a:r>
            <a:r>
              <a:rPr lang="en-US" sz="1800" spc="-7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culture</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of</a:t>
            </a:r>
            <a:r>
              <a:rPr lang="en-US" sz="1800" spc="-4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respect, inclusivity, and teamwork. Encourage open communication</a:t>
            </a:r>
            <a:r>
              <a:rPr lang="en-US" sz="1800" spc="-4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and collaboration</a:t>
            </a:r>
            <a:r>
              <a:rPr lang="en-US" sz="1800" spc="-4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among employees.</a:t>
            </a:r>
            <a:endParaRPr lang="en-US" dirty="0"/>
          </a:p>
          <a:p>
            <a:r>
              <a:rPr lang="en-US" sz="1800" dirty="0">
                <a:effectLst/>
                <a:latin typeface="Calibri" panose="020F0502020204030204" pitchFamily="34" charset="0"/>
                <a:ea typeface="Calibri" panose="020F0502020204030204" pitchFamily="34" charset="0"/>
              </a:rPr>
              <a:t>Address</a:t>
            </a:r>
            <a:r>
              <a:rPr lang="en-US" sz="1800" spc="-17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workload</a:t>
            </a:r>
            <a:r>
              <a:rPr lang="en-US" sz="1800" spc="-1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issues:</a:t>
            </a:r>
            <a:r>
              <a:rPr lang="en-US" sz="1800" spc="-10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Ensure</a:t>
            </a:r>
            <a:r>
              <a:rPr lang="en-US" sz="1800" spc="-16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employees</a:t>
            </a:r>
            <a:r>
              <a:rPr lang="en-US" sz="1800" spc="-1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have</a:t>
            </a:r>
            <a:r>
              <a:rPr lang="en-US" sz="1800" spc="-1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manageable</a:t>
            </a:r>
            <a:r>
              <a:rPr lang="en-US" sz="1800" spc="-4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workloads</a:t>
            </a:r>
            <a:r>
              <a:rPr lang="en-US" sz="1800" spc="-1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by</a:t>
            </a:r>
            <a:r>
              <a:rPr lang="en-US" sz="1800" spc="-9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regularly</a:t>
            </a:r>
            <a:r>
              <a:rPr lang="en-IN" sz="1800" spc="-10" dirty="0">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monitoring</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and</a:t>
            </a:r>
            <a:r>
              <a:rPr lang="en-US" sz="1800" spc="-3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adjusting</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workloads</a:t>
            </a:r>
            <a:r>
              <a:rPr lang="en-US" sz="1800" spc="-1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to</a:t>
            </a:r>
            <a:r>
              <a:rPr lang="en-US" sz="1800" spc="5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prevent</a:t>
            </a:r>
            <a:r>
              <a:rPr lang="en-US" sz="1800" spc="-16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burnout</a:t>
            </a:r>
            <a:r>
              <a:rPr lang="en-US" sz="1800" spc="-16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and</a:t>
            </a:r>
            <a:r>
              <a:rPr lang="en-US" sz="1800" spc="5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overwhelm.</a:t>
            </a:r>
            <a:endParaRPr lang="en-IN" sz="1800" spc="-10" dirty="0">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Address pay</a:t>
            </a:r>
            <a:r>
              <a:rPr lang="en-US" sz="1800" spc="-9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and</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compensation</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issues:</a:t>
            </a:r>
            <a:r>
              <a:rPr lang="en-US" sz="1800" spc="-5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Ensure</a:t>
            </a:r>
            <a:r>
              <a:rPr lang="en-US" sz="1800" spc="-3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that</a:t>
            </a:r>
            <a:r>
              <a:rPr lang="en-US" sz="1800" spc="-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employees</a:t>
            </a:r>
            <a:r>
              <a:rPr lang="en-US" sz="1800" spc="7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receive</a:t>
            </a:r>
            <a:r>
              <a:rPr lang="en-US" sz="1800" spc="-9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fair</a:t>
            </a:r>
            <a:r>
              <a:rPr lang="en-US" sz="1800" spc="-5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pay</a:t>
            </a:r>
            <a:r>
              <a:rPr lang="en-US" sz="1800" spc="-9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and</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compensation</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for</a:t>
            </a:r>
            <a:r>
              <a:rPr lang="en-US" sz="1800" spc="20"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them </a:t>
            </a:r>
            <a:r>
              <a:rPr lang="en-US" sz="1800" dirty="0">
                <a:effectLst/>
                <a:latin typeface="Calibri" panose="020F0502020204030204" pitchFamily="34" charset="0"/>
                <a:ea typeface="Calibri" panose="020F0502020204030204" pitchFamily="34" charset="0"/>
              </a:rPr>
              <a:t>work</a:t>
            </a:r>
            <a:r>
              <a:rPr lang="en-US" sz="1800" spc="-5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and</a:t>
            </a:r>
            <a:r>
              <a:rPr lang="en-US" sz="1800" spc="-8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to</a:t>
            </a:r>
            <a:r>
              <a:rPr lang="en-US" sz="1800" spc="-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find</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out</a:t>
            </a:r>
            <a:r>
              <a:rPr lang="en-US" sz="1800" spc="-4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what</a:t>
            </a:r>
            <a:r>
              <a:rPr lang="en-US" sz="1800" spc="-4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motivates</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an</a:t>
            </a:r>
            <a:r>
              <a:rPr lang="en-US" sz="1800" spc="-9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employee</a:t>
            </a:r>
            <a:r>
              <a:rPr lang="en-US" sz="1800" spc="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to</a:t>
            </a:r>
            <a:r>
              <a:rPr lang="en-US" sz="1800" spc="-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continue</a:t>
            </a:r>
            <a:r>
              <a:rPr lang="en-US" sz="1800" spc="-4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to</a:t>
            </a:r>
            <a:r>
              <a:rPr lang="en-US" sz="1800" spc="-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work</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in</a:t>
            </a:r>
            <a:r>
              <a:rPr lang="en-US" sz="1800" spc="-9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an</a:t>
            </a:r>
            <a:r>
              <a:rPr lang="en-US" sz="1800" spc="-20"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organization.</a:t>
            </a:r>
          </a:p>
          <a:p>
            <a:endParaRPr lang="en-US" dirty="0"/>
          </a:p>
          <a:p>
            <a:pPr marL="0" indent="0">
              <a:buNone/>
            </a:pPr>
            <a:r>
              <a:rPr lang="en-US" sz="7200" dirty="0"/>
              <a:t>THANK YOU </a:t>
            </a:r>
          </a:p>
        </p:txBody>
      </p:sp>
    </p:spTree>
    <p:extLst>
      <p:ext uri="{BB962C8B-B14F-4D97-AF65-F5344CB8AC3E}">
        <p14:creationId xmlns:p14="http://schemas.microsoft.com/office/powerpoint/2010/main" val="3695318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50D2F-B1E4-B7FF-7DBE-B9ED4F9481B5}"/>
              </a:ext>
            </a:extLst>
          </p:cNvPr>
          <p:cNvSpPr>
            <a:spLocks noGrp="1"/>
          </p:cNvSpPr>
          <p:nvPr>
            <p:ph type="title"/>
          </p:nvPr>
        </p:nvSpPr>
        <p:spPr>
          <a:xfrm>
            <a:off x="838200" y="365125"/>
            <a:ext cx="10515600" cy="1676326"/>
          </a:xfrm>
        </p:spPr>
        <p:txBody>
          <a:bodyPr>
            <a:normAutofit/>
          </a:bodyPr>
          <a:lstStyle/>
          <a:p>
            <a:r>
              <a:rPr lang="en-US" sz="3300" b="1" dirty="0"/>
              <a:t>INTRODUCTION</a:t>
            </a:r>
            <a:r>
              <a:rPr lang="en-US" sz="2800" dirty="0"/>
              <a:t>: </a:t>
            </a:r>
            <a:r>
              <a:rPr lang="en-US" sz="2200" dirty="0"/>
              <a:t>HR Analytics involves the collection and analysis of HR-related data, including employee records, performance metrics, and other key data points. By leveraging advanced analytical tools and techniques, HR Analytics helps organizations gain valuable insights into workforce trends and HR processes.</a:t>
            </a:r>
            <a:endParaRPr lang="en-IN" sz="2200" dirty="0"/>
          </a:p>
        </p:txBody>
      </p:sp>
      <p:sp>
        <p:nvSpPr>
          <p:cNvPr id="3" name="Content Placeholder 2">
            <a:extLst>
              <a:ext uri="{FF2B5EF4-FFF2-40B4-BE49-F238E27FC236}">
                <a16:creationId xmlns:a16="http://schemas.microsoft.com/office/drawing/2014/main" id="{2DD0595D-BDFB-53A9-53C8-55CFAFFF1AD4}"/>
              </a:ext>
            </a:extLst>
          </p:cNvPr>
          <p:cNvSpPr>
            <a:spLocks noGrp="1"/>
          </p:cNvSpPr>
          <p:nvPr>
            <p:ph idx="1"/>
          </p:nvPr>
        </p:nvSpPr>
        <p:spPr>
          <a:xfrm>
            <a:off x="838200" y="2137143"/>
            <a:ext cx="10515600" cy="4039819"/>
          </a:xfrm>
        </p:spPr>
        <p:txBody>
          <a:bodyPr>
            <a:normAutofit fontScale="92500" lnSpcReduction="10000"/>
          </a:bodyPr>
          <a:lstStyle/>
          <a:p>
            <a:pPr marL="0" indent="0">
              <a:buNone/>
            </a:pPr>
            <a:r>
              <a:rPr lang="en-US" sz="3300" b="1" dirty="0">
                <a:latin typeface="+mj-lt"/>
              </a:rPr>
              <a:t>O</a:t>
            </a:r>
            <a:r>
              <a:rPr lang="en-IN" sz="3300" b="1" dirty="0">
                <a:latin typeface="+mj-lt"/>
              </a:rPr>
              <a:t>BJECTIVE</a:t>
            </a:r>
            <a:r>
              <a:rPr lang="en-IN" sz="3400" b="1" dirty="0">
                <a:latin typeface="+mj-lt"/>
              </a:rPr>
              <a:t>:</a:t>
            </a:r>
            <a:r>
              <a:rPr lang="en-IN" sz="1800" b="1" dirty="0">
                <a:latin typeface="+mj-lt"/>
              </a:rPr>
              <a:t>  </a:t>
            </a:r>
            <a:r>
              <a:rPr lang="en-US" sz="1800" dirty="0">
                <a:effectLst/>
                <a:latin typeface="+mj-lt"/>
                <a:ea typeface="Calibri" panose="020F0502020204030204" pitchFamily="34" charset="0"/>
              </a:rPr>
              <a:t>The aim of this project is to analyze employee retention and attrition rates with the organization and provide insights to the HR team for developing effective retention strategies. Through data analysis and visualizations, we will identify factors</a:t>
            </a:r>
            <a:r>
              <a:rPr lang="en-US" sz="1800" spc="-65" dirty="0">
                <a:effectLst/>
                <a:latin typeface="+mj-lt"/>
                <a:ea typeface="Calibri" panose="020F0502020204030204" pitchFamily="34" charset="0"/>
              </a:rPr>
              <a:t> </a:t>
            </a:r>
            <a:r>
              <a:rPr lang="en-US" sz="1800" dirty="0">
                <a:effectLst/>
                <a:latin typeface="+mj-lt"/>
                <a:ea typeface="Calibri" panose="020F0502020204030204" pitchFamily="34" charset="0"/>
              </a:rPr>
              <a:t>that contribute</a:t>
            </a:r>
            <a:r>
              <a:rPr lang="en-US" sz="1800" spc="-135" dirty="0">
                <a:effectLst/>
                <a:latin typeface="+mj-lt"/>
                <a:ea typeface="Calibri" panose="020F0502020204030204" pitchFamily="34" charset="0"/>
              </a:rPr>
              <a:t> </a:t>
            </a:r>
            <a:r>
              <a:rPr lang="en-US" sz="1800" dirty="0">
                <a:effectLst/>
                <a:latin typeface="+mj-lt"/>
                <a:ea typeface="Calibri" panose="020F0502020204030204" pitchFamily="34" charset="0"/>
              </a:rPr>
              <a:t>to :</a:t>
            </a:r>
          </a:p>
          <a:p>
            <a:pPr>
              <a:buFont typeface="Wingdings" panose="05000000000000000000" pitchFamily="2" charset="2"/>
              <a:buChar char="v"/>
            </a:pPr>
            <a:r>
              <a:rPr lang="en-US" sz="1800" dirty="0">
                <a:effectLst/>
                <a:latin typeface="Calibri Light" panose="020F0302020204030204" pitchFamily="34" charset="0"/>
                <a:ea typeface="Calibri Light" panose="020F0302020204030204" pitchFamily="34" charset="0"/>
                <a:cs typeface="Calibri Light" panose="020F0302020204030204" pitchFamily="34" charset="0"/>
              </a:rPr>
              <a:t>Employee</a:t>
            </a:r>
            <a:r>
              <a:rPr lang="en-US" sz="1800" spc="-145" dirty="0">
                <a:effectLst/>
                <a:latin typeface="Calibri Light" panose="020F0302020204030204" pitchFamily="34" charset="0"/>
                <a:ea typeface="Calibri Light" panose="020F0302020204030204" pitchFamily="34" charset="0"/>
                <a:cs typeface="Calibri Light" panose="020F0302020204030204" pitchFamily="34" charset="0"/>
              </a:rPr>
              <a:t> </a:t>
            </a:r>
            <a:r>
              <a:rPr lang="en-US" sz="1800" dirty="0">
                <a:effectLst/>
                <a:latin typeface="Calibri Light" panose="020F0302020204030204" pitchFamily="34" charset="0"/>
                <a:ea typeface="Calibri Light" panose="020F0302020204030204" pitchFamily="34" charset="0"/>
                <a:cs typeface="Calibri Light" panose="020F0302020204030204" pitchFamily="34" charset="0"/>
              </a:rPr>
              <a:t>turnover</a:t>
            </a:r>
            <a:r>
              <a:rPr lang="en-US" sz="1800" spc="-130" dirty="0">
                <a:effectLst/>
                <a:latin typeface="Calibri Light" panose="020F0302020204030204" pitchFamily="34" charset="0"/>
                <a:ea typeface="Calibri Light" panose="020F0302020204030204" pitchFamily="34" charset="0"/>
                <a:cs typeface="Calibri Light" panose="020F0302020204030204" pitchFamily="34" charset="0"/>
              </a:rPr>
              <a:t> </a:t>
            </a:r>
            <a:r>
              <a:rPr lang="en-US" sz="1800" dirty="0">
                <a:effectLst/>
                <a:latin typeface="Calibri Light" panose="020F0302020204030204" pitchFamily="34" charset="0"/>
                <a:ea typeface="Calibri Light" panose="020F0302020204030204" pitchFamily="34" charset="0"/>
                <a:cs typeface="Calibri Light" panose="020F0302020204030204" pitchFamily="34" charset="0"/>
              </a:rPr>
              <a:t>and</a:t>
            </a:r>
            <a:r>
              <a:rPr lang="en-US" sz="1800" spc="10" dirty="0">
                <a:effectLst/>
                <a:latin typeface="Calibri Light" panose="020F0302020204030204" pitchFamily="34" charset="0"/>
                <a:ea typeface="Calibri Light" panose="020F0302020204030204" pitchFamily="34" charset="0"/>
                <a:cs typeface="Calibri Light" panose="020F0302020204030204" pitchFamily="34" charset="0"/>
              </a:rPr>
              <a:t> </a:t>
            </a:r>
            <a:r>
              <a:rPr lang="en-US" sz="1800" spc="-10" dirty="0">
                <a:effectLst/>
                <a:latin typeface="Calibri Light" panose="020F0302020204030204" pitchFamily="34" charset="0"/>
                <a:ea typeface="Calibri Light" panose="020F0302020204030204" pitchFamily="34" charset="0"/>
                <a:cs typeface="Calibri Light" panose="020F0302020204030204" pitchFamily="34" charset="0"/>
              </a:rPr>
              <a:t>attrition.</a:t>
            </a:r>
          </a:p>
          <a:p>
            <a:pPr>
              <a:buFont typeface="Wingdings" panose="05000000000000000000" pitchFamily="2" charset="2"/>
              <a:buChar char="v"/>
            </a:pPr>
            <a:r>
              <a:rPr lang="en-US" sz="1800" spc="-10" dirty="0">
                <a:effectLst/>
                <a:latin typeface="Calibri Light" panose="020F0302020204030204" pitchFamily="34" charset="0"/>
                <a:ea typeface="Calibri Light" panose="020F0302020204030204" pitchFamily="34" charset="0"/>
                <a:cs typeface="Calibri Light" panose="020F0302020204030204" pitchFamily="34" charset="0"/>
              </a:rPr>
              <a:t>Evaluate</a:t>
            </a:r>
            <a:r>
              <a:rPr lang="en-US" sz="1800" spc="-10" dirty="0">
                <a:latin typeface="Calibri Light" panose="020F0302020204030204" pitchFamily="34" charset="0"/>
                <a:ea typeface="Calibri Light" panose="020F0302020204030204" pitchFamily="34" charset="0"/>
                <a:cs typeface="Calibri Light" panose="020F0302020204030204" pitchFamily="34" charset="0"/>
              </a:rPr>
              <a:t> </a:t>
            </a:r>
            <a:r>
              <a:rPr lang="en-US" sz="1800" spc="-20" dirty="0">
                <a:effectLst/>
                <a:latin typeface="Calibri Light" panose="020F0302020204030204" pitchFamily="34" charset="0"/>
                <a:ea typeface="Calibri Light" panose="020F0302020204030204" pitchFamily="34" charset="0"/>
                <a:cs typeface="Calibri Light" panose="020F0302020204030204" pitchFamily="34" charset="0"/>
              </a:rPr>
              <a:t>the</a:t>
            </a:r>
            <a:r>
              <a:rPr lang="en-US" sz="1800" spc="-20" dirty="0">
                <a:latin typeface="Calibri Light" panose="020F0302020204030204" pitchFamily="34" charset="0"/>
                <a:ea typeface="Calibri Light" panose="020F0302020204030204" pitchFamily="34" charset="0"/>
                <a:cs typeface="Calibri Light" panose="020F0302020204030204" pitchFamily="34" charset="0"/>
              </a:rPr>
              <a:t> </a:t>
            </a:r>
            <a:r>
              <a:rPr lang="en-US" sz="1800" spc="-10" dirty="0">
                <a:effectLst/>
                <a:latin typeface="Calibri Light" panose="020F0302020204030204" pitchFamily="34" charset="0"/>
                <a:ea typeface="Calibri Light" panose="020F0302020204030204" pitchFamily="34" charset="0"/>
                <a:cs typeface="Calibri Light" panose="020F0302020204030204" pitchFamily="34" charset="0"/>
              </a:rPr>
              <a:t>effectiveness</a:t>
            </a:r>
            <a:r>
              <a:rPr lang="en-US" sz="1800" spc="-10" dirty="0">
                <a:latin typeface="Calibri Light" panose="020F0302020204030204" pitchFamily="34" charset="0"/>
                <a:ea typeface="Calibri Light" panose="020F0302020204030204" pitchFamily="34" charset="0"/>
                <a:cs typeface="Calibri Light" panose="020F0302020204030204" pitchFamily="34" charset="0"/>
              </a:rPr>
              <a:t> </a:t>
            </a:r>
            <a:r>
              <a:rPr lang="en-US" sz="1800" spc="-30" dirty="0">
                <a:effectLst/>
                <a:latin typeface="Calibri Light" panose="020F0302020204030204" pitchFamily="34" charset="0"/>
                <a:ea typeface="Calibri Light" panose="020F0302020204030204" pitchFamily="34" charset="0"/>
                <a:cs typeface="Calibri Light" panose="020F0302020204030204" pitchFamily="34" charset="0"/>
              </a:rPr>
              <a:t>of</a:t>
            </a:r>
            <a:r>
              <a:rPr lang="en-US" sz="1800" spc="-30" dirty="0">
                <a:latin typeface="Calibri Light" panose="020F0302020204030204" pitchFamily="34" charset="0"/>
                <a:ea typeface="Calibri Light" panose="020F0302020204030204" pitchFamily="34" charset="0"/>
                <a:cs typeface="Calibri Light" panose="020F0302020204030204" pitchFamily="34" charset="0"/>
              </a:rPr>
              <a:t> </a:t>
            </a:r>
            <a:r>
              <a:rPr lang="en-US" sz="1800" spc="-10" dirty="0">
                <a:effectLst/>
                <a:latin typeface="Calibri Light" panose="020F0302020204030204" pitchFamily="34" charset="0"/>
                <a:ea typeface="Calibri Light" panose="020F0302020204030204" pitchFamily="34" charset="0"/>
                <a:cs typeface="Calibri Light" panose="020F0302020204030204" pitchFamily="34" charset="0"/>
              </a:rPr>
              <a:t>existing</a:t>
            </a:r>
            <a:r>
              <a:rPr lang="en-US" sz="1800" spc="-10" dirty="0">
                <a:latin typeface="Calibri Light" panose="020F0302020204030204" pitchFamily="34" charset="0"/>
                <a:ea typeface="Calibri Light" panose="020F0302020204030204" pitchFamily="34" charset="0"/>
                <a:cs typeface="Calibri Light" panose="020F0302020204030204" pitchFamily="34" charset="0"/>
              </a:rPr>
              <a:t> </a:t>
            </a:r>
            <a:r>
              <a:rPr lang="en-US" sz="1800" spc="-10" dirty="0">
                <a:effectLst/>
                <a:latin typeface="Calibri Light" panose="020F0302020204030204" pitchFamily="34" charset="0"/>
                <a:ea typeface="Calibri Light" panose="020F0302020204030204" pitchFamily="34" charset="0"/>
                <a:cs typeface="Calibri Light" panose="020F0302020204030204" pitchFamily="34" charset="0"/>
              </a:rPr>
              <a:t>retention strategies.</a:t>
            </a:r>
          </a:p>
          <a:p>
            <a:pPr>
              <a:buFont typeface="Wingdings" panose="05000000000000000000" pitchFamily="2" charset="2"/>
              <a:buChar char="v"/>
            </a:pPr>
            <a:r>
              <a:rPr lang="en-US" sz="1800" spc="-10" dirty="0">
                <a:latin typeface="Calibri Light" panose="020F0302020204030204" pitchFamily="34" charset="0"/>
                <a:ea typeface="Calibri Light" panose="020F0302020204030204" pitchFamily="34" charset="0"/>
                <a:cs typeface="Calibri Light" panose="020F0302020204030204" pitchFamily="34" charset="0"/>
              </a:rPr>
              <a:t>To Verify the satisfaction level of employee in the organization.</a:t>
            </a:r>
            <a:endParaRPr lang="en-IN" sz="1800" spc="210" dirty="0">
              <a:effectLst/>
              <a:latin typeface="Calibri Light" panose="020F0302020204030204" pitchFamily="34" charset="0"/>
              <a:ea typeface="Calibri Light" panose="020F0302020204030204" pitchFamily="34" charset="0"/>
              <a:cs typeface="Calibri Light" panose="020F0302020204030204" pitchFamily="34" charset="0"/>
            </a:endParaRPr>
          </a:p>
          <a:p>
            <a:pPr marR="0" lvl="0">
              <a:lnSpc>
                <a:spcPts val="2300"/>
              </a:lnSpc>
              <a:spcBef>
                <a:spcPts val="780"/>
              </a:spcBef>
              <a:buSzPts val="2000"/>
              <a:buFont typeface="Wingdings" panose="05000000000000000000" pitchFamily="2" charset="2"/>
              <a:buChar char="v"/>
              <a:tabLst>
                <a:tab pos="996315" algn="l"/>
                <a:tab pos="2004060" algn="l"/>
                <a:tab pos="4117340" algn="l"/>
                <a:tab pos="4556760" algn="l"/>
                <a:tab pos="5627370" algn="l"/>
              </a:tabLst>
            </a:pPr>
            <a:r>
              <a:rPr lang="en-US" sz="1800" spc="-10" dirty="0">
                <a:effectLst/>
                <a:latin typeface="Calibri Light" panose="020F0302020204030204" pitchFamily="34" charset="0"/>
                <a:ea typeface="Calibri Light" panose="020F0302020204030204" pitchFamily="34" charset="0"/>
                <a:cs typeface="Calibri Light" panose="020F0302020204030204" pitchFamily="34" charset="0"/>
              </a:rPr>
              <a:t>Provide</a:t>
            </a:r>
            <a:r>
              <a:rPr lang="en-US" sz="1800" spc="210" dirty="0">
                <a:latin typeface="Calibri Light" panose="020F0302020204030204" pitchFamily="34" charset="0"/>
                <a:ea typeface="Calibri Light" panose="020F0302020204030204" pitchFamily="34" charset="0"/>
                <a:cs typeface="Calibri Light" panose="020F0302020204030204" pitchFamily="34" charset="0"/>
              </a:rPr>
              <a:t> </a:t>
            </a:r>
            <a:r>
              <a:rPr lang="en-US" sz="1800" spc="-10" dirty="0">
                <a:effectLst/>
                <a:latin typeface="Calibri Light" panose="020F0302020204030204" pitchFamily="34" charset="0"/>
                <a:ea typeface="Calibri Light" panose="020F0302020204030204" pitchFamily="34" charset="0"/>
                <a:cs typeface="Calibri Light" panose="020F0302020204030204" pitchFamily="34" charset="0"/>
              </a:rPr>
              <a:t>recommendations</a:t>
            </a:r>
            <a:r>
              <a:rPr lang="en-US" sz="1800" spc="210" dirty="0">
                <a:latin typeface="Calibri Light" panose="020F0302020204030204" pitchFamily="34" charset="0"/>
                <a:ea typeface="Calibri Light" panose="020F0302020204030204" pitchFamily="34" charset="0"/>
                <a:cs typeface="Calibri Light" panose="020F0302020204030204" pitchFamily="34" charset="0"/>
              </a:rPr>
              <a:t> </a:t>
            </a:r>
            <a:r>
              <a:rPr lang="en-US" sz="1800" spc="-25" dirty="0">
                <a:effectLst/>
                <a:latin typeface="Calibri Light" panose="020F0302020204030204" pitchFamily="34" charset="0"/>
                <a:ea typeface="Calibri Light" panose="020F0302020204030204" pitchFamily="34" charset="0"/>
                <a:cs typeface="Calibri Light" panose="020F0302020204030204" pitchFamily="34" charset="0"/>
              </a:rPr>
              <a:t>to</a:t>
            </a:r>
            <a:r>
              <a:rPr lang="en-US" sz="1800" spc="210" dirty="0">
                <a:latin typeface="Calibri Light" panose="020F0302020204030204" pitchFamily="34" charset="0"/>
                <a:ea typeface="Calibri Light" panose="020F0302020204030204" pitchFamily="34" charset="0"/>
                <a:cs typeface="Calibri Light" panose="020F0302020204030204" pitchFamily="34" charset="0"/>
              </a:rPr>
              <a:t> </a:t>
            </a:r>
            <a:r>
              <a:rPr lang="en-US" sz="1800" spc="-10" dirty="0">
                <a:effectLst/>
                <a:latin typeface="Calibri Light" panose="020F0302020204030204" pitchFamily="34" charset="0"/>
                <a:ea typeface="Calibri Light" panose="020F0302020204030204" pitchFamily="34" charset="0"/>
                <a:cs typeface="Calibri Light" panose="020F0302020204030204" pitchFamily="34" charset="0"/>
              </a:rPr>
              <a:t>improve</a:t>
            </a:r>
            <a:r>
              <a:rPr lang="en-US" sz="1800" spc="210" dirty="0">
                <a:latin typeface="Calibri Light" panose="020F0302020204030204" pitchFamily="34" charset="0"/>
                <a:ea typeface="Calibri Light" panose="020F0302020204030204" pitchFamily="34" charset="0"/>
                <a:cs typeface="Calibri Light" panose="020F0302020204030204" pitchFamily="34" charset="0"/>
              </a:rPr>
              <a:t> </a:t>
            </a:r>
            <a:r>
              <a:rPr lang="en-US" sz="1800" spc="-10" dirty="0">
                <a:effectLst/>
                <a:latin typeface="Calibri Light" panose="020F0302020204030204" pitchFamily="34" charset="0"/>
                <a:ea typeface="Calibri Light" panose="020F0302020204030204" pitchFamily="34" charset="0"/>
                <a:cs typeface="Calibri Light" panose="020F0302020204030204" pitchFamily="34" charset="0"/>
              </a:rPr>
              <a:t>employee</a:t>
            </a:r>
            <a:r>
              <a:rPr lang="en-IN" sz="1800" spc="210" dirty="0">
                <a:latin typeface="Calibri Light" panose="020F0302020204030204" pitchFamily="34" charset="0"/>
                <a:ea typeface="Calibri Light" panose="020F0302020204030204" pitchFamily="34" charset="0"/>
                <a:cs typeface="Calibri Light" panose="020F0302020204030204" pitchFamily="34" charset="0"/>
              </a:rPr>
              <a:t> </a:t>
            </a:r>
            <a:r>
              <a:rPr lang="en-US" sz="1800" spc="-10" dirty="0">
                <a:effectLst/>
                <a:latin typeface="Calibri Light" panose="020F0302020204030204" pitchFamily="34" charset="0"/>
                <a:ea typeface="Calibri Light" panose="020F0302020204030204" pitchFamily="34" charset="0"/>
                <a:cs typeface="Calibri Light" panose="020F0302020204030204" pitchFamily="34" charset="0"/>
              </a:rPr>
              <a:t>retention.</a:t>
            </a:r>
          </a:p>
          <a:p>
            <a:pPr marL="0" indent="0">
              <a:buNone/>
            </a:pPr>
            <a:r>
              <a:rPr lang="en-US" sz="3300" b="1" spc="-10" dirty="0">
                <a:latin typeface="Calibri Light" panose="020F0302020204030204" pitchFamily="34" charset="0"/>
                <a:ea typeface="Calibri Light" panose="020F0302020204030204" pitchFamily="34" charset="0"/>
                <a:cs typeface="Calibri Light" panose="020F0302020204030204" pitchFamily="34" charset="0"/>
              </a:rPr>
              <a:t>SCOPE: </a:t>
            </a:r>
            <a:r>
              <a:rPr lang="en-US" sz="2900" dirty="0"/>
              <a:t>- </a:t>
            </a:r>
            <a:r>
              <a:rPr lang="en-US" sz="1800" dirty="0">
                <a:latin typeface="+mj-lt"/>
              </a:rPr>
              <a:t>Data Collection: Employee records, salaries, job satisfaction, attrition status.</a:t>
            </a:r>
          </a:p>
          <a:p>
            <a:r>
              <a:rPr lang="en-US" sz="1800" dirty="0">
                <a:latin typeface="+mj-lt"/>
              </a:rPr>
              <a:t>- Data Analysis: Identifying trends in income and attrition.</a:t>
            </a:r>
          </a:p>
          <a:p>
            <a:r>
              <a:rPr lang="en-US" sz="1800" dirty="0">
                <a:latin typeface="+mj-lt"/>
              </a:rPr>
              <a:t>- Visualization: Creating dashboards for better insights.</a:t>
            </a:r>
          </a:p>
          <a:p>
            <a:r>
              <a:rPr lang="en-US" sz="1800" dirty="0">
                <a:latin typeface="+mj-lt"/>
              </a:rPr>
              <a:t>- Recommendations: Providing HR strategies based on findings.</a:t>
            </a:r>
          </a:p>
          <a:p>
            <a:pPr marL="0" marR="0" lvl="0" indent="0">
              <a:lnSpc>
                <a:spcPts val="2300"/>
              </a:lnSpc>
              <a:spcBef>
                <a:spcPts val="780"/>
              </a:spcBef>
              <a:buSzPts val="2000"/>
              <a:buNone/>
              <a:tabLst>
                <a:tab pos="996315" algn="l"/>
                <a:tab pos="2004060" algn="l"/>
                <a:tab pos="4117340" algn="l"/>
                <a:tab pos="4556760" algn="l"/>
                <a:tab pos="5627370" algn="l"/>
              </a:tabLst>
            </a:pPr>
            <a:endParaRPr lang="en-IN" sz="1800" dirty="0">
              <a:effectLst/>
              <a:latin typeface="+mj-lt"/>
              <a:ea typeface="Calibri Light" panose="020F0302020204030204" pitchFamily="34" charset="0"/>
              <a:cs typeface="Calibri Light" panose="020F0302020204030204" pitchFamily="34" charset="0"/>
            </a:endParaRPr>
          </a:p>
          <a:p>
            <a:pPr marL="0" indent="0">
              <a:buNone/>
            </a:pPr>
            <a:endParaRPr lang="en-IN" sz="2200" dirty="0">
              <a:latin typeface="+mj-lt"/>
            </a:endParaRPr>
          </a:p>
        </p:txBody>
      </p:sp>
    </p:spTree>
    <p:extLst>
      <p:ext uri="{BB962C8B-B14F-4D97-AF65-F5344CB8AC3E}">
        <p14:creationId xmlns:p14="http://schemas.microsoft.com/office/powerpoint/2010/main" val="2835714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715CD1-CE19-53CC-DFA1-3F18A06A85E3}"/>
              </a:ext>
            </a:extLst>
          </p:cNvPr>
          <p:cNvSpPr txBox="1"/>
          <p:nvPr/>
        </p:nvSpPr>
        <p:spPr>
          <a:xfrm>
            <a:off x="426720" y="447040"/>
            <a:ext cx="10495280" cy="2336800"/>
          </a:xfrm>
          <a:prstGeom prst="rect">
            <a:avLst/>
          </a:prstGeom>
          <a:noFill/>
        </p:spPr>
        <p:txBody>
          <a:bodyPr wrap="square">
            <a:spAutoFit/>
          </a:bodyPr>
          <a:lstStyle/>
          <a:p>
            <a:pPr marL="0" indent="0">
              <a:buNone/>
            </a:pPr>
            <a:r>
              <a:rPr lang="en-US" dirty="0"/>
              <a:t>PROBLEM STATEMENT:</a:t>
            </a:r>
          </a:p>
          <a:p>
            <a:pPr marL="342900" indent="-342900">
              <a:buFont typeface="+mj-lt"/>
              <a:buAutoNum type="arabicPeriod"/>
            </a:pPr>
            <a:r>
              <a:rPr lang="en-IN" dirty="0">
                <a:latin typeface="+mj-lt"/>
              </a:rPr>
              <a:t>Average Attrition rate for all Departments</a:t>
            </a:r>
          </a:p>
          <a:p>
            <a:pPr marL="342900" indent="-342900">
              <a:buFont typeface="+mj-lt"/>
              <a:buAutoNum type="arabicPeriod"/>
            </a:pPr>
            <a:r>
              <a:rPr lang="en-IN" dirty="0">
                <a:latin typeface="+mj-lt"/>
              </a:rPr>
              <a:t>Average Hourly rate of Male Research Scientist</a:t>
            </a:r>
          </a:p>
          <a:p>
            <a:pPr marL="342900" indent="-342900">
              <a:buFont typeface="+mj-lt"/>
              <a:buAutoNum type="arabicPeriod"/>
            </a:pPr>
            <a:r>
              <a:rPr lang="en-IN" dirty="0">
                <a:latin typeface="+mj-lt"/>
              </a:rPr>
              <a:t>Attrition rate Vs Monthly income stats</a:t>
            </a:r>
          </a:p>
          <a:p>
            <a:pPr marL="342900" indent="-342900">
              <a:buFont typeface="+mj-lt"/>
              <a:buAutoNum type="arabicPeriod"/>
            </a:pPr>
            <a:r>
              <a:rPr lang="en-IN" dirty="0">
                <a:latin typeface="+mj-lt"/>
              </a:rPr>
              <a:t>Average working years for each Department</a:t>
            </a:r>
          </a:p>
          <a:p>
            <a:pPr marL="342900" indent="-342900">
              <a:buFont typeface="+mj-lt"/>
              <a:buAutoNum type="arabicPeriod"/>
            </a:pPr>
            <a:r>
              <a:rPr lang="en-IN" dirty="0">
                <a:latin typeface="+mj-lt"/>
              </a:rPr>
              <a:t>Job Role Vs Work life balance</a:t>
            </a:r>
          </a:p>
          <a:p>
            <a:pPr marL="342900" indent="-342900">
              <a:buFont typeface="+mj-lt"/>
              <a:buAutoNum type="arabicPeriod"/>
            </a:pPr>
            <a:r>
              <a:rPr lang="en-IN" dirty="0">
                <a:latin typeface="+mj-lt"/>
              </a:rPr>
              <a:t>Attrition rate Vs Year since last promotion relation</a:t>
            </a:r>
          </a:p>
          <a:p>
            <a:pPr marL="342900" indent="-342900">
              <a:buFont typeface="+mj-lt"/>
              <a:buAutoNum type="arabicPeriod"/>
            </a:pPr>
            <a:endParaRPr lang="en-IN" dirty="0">
              <a:latin typeface="+mj-lt"/>
            </a:endParaRPr>
          </a:p>
        </p:txBody>
      </p:sp>
    </p:spTree>
    <p:extLst>
      <p:ext uri="{BB962C8B-B14F-4D97-AF65-F5344CB8AC3E}">
        <p14:creationId xmlns:p14="http://schemas.microsoft.com/office/powerpoint/2010/main" val="3998698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E7919-DBC0-3AA6-003F-28378CD5EBD2}"/>
              </a:ext>
            </a:extLst>
          </p:cNvPr>
          <p:cNvSpPr>
            <a:spLocks noGrp="1"/>
          </p:cNvSpPr>
          <p:nvPr>
            <p:ph type="title"/>
          </p:nvPr>
        </p:nvSpPr>
        <p:spPr/>
        <p:txBody>
          <a:bodyPr>
            <a:normAutofit fontScale="90000"/>
          </a:bodyPr>
          <a:lstStyle/>
          <a:p>
            <a:r>
              <a:rPr lang="en-US" dirty="0"/>
              <a:t>KPI 1:  Average Attrition Rate for all Departments -  </a:t>
            </a:r>
            <a:r>
              <a:rPr lang="en-US" sz="2000" dirty="0"/>
              <a:t>This KPI is to find out the relationship between each department and its attrition rate and here attrition rate is higher for research and Development Department where as lowest for Hardware Department. </a:t>
            </a:r>
            <a:endParaRPr lang="en-IN" sz="2000" dirty="0"/>
          </a:p>
        </p:txBody>
      </p:sp>
      <p:sp>
        <p:nvSpPr>
          <p:cNvPr id="3" name="Text Placeholder 2">
            <a:extLst>
              <a:ext uri="{FF2B5EF4-FFF2-40B4-BE49-F238E27FC236}">
                <a16:creationId xmlns:a16="http://schemas.microsoft.com/office/drawing/2014/main" id="{E5CE2048-C5D2-92A6-8000-915574AF1A6B}"/>
              </a:ext>
            </a:extLst>
          </p:cNvPr>
          <p:cNvSpPr>
            <a:spLocks noGrp="1"/>
          </p:cNvSpPr>
          <p:nvPr>
            <p:ph type="body" idx="1"/>
          </p:nvPr>
        </p:nvSpPr>
        <p:spPr/>
        <p:txBody>
          <a:bodyPr>
            <a:noAutofit/>
          </a:bodyPr>
          <a:lstStyle/>
          <a:p>
            <a:r>
              <a:rPr lang="en-US" sz="1300" b="0" dirty="0">
                <a:latin typeface="+mj-lt"/>
              </a:rPr>
              <a:t>From This we can clearly say that the attrition rate of employees for every department is almost 50% from which we get to know that the attrition rate of employees does not depend on department. So, irrespectively of the department almost 50% of the employees are leaving the company.</a:t>
            </a:r>
            <a:endParaRPr lang="en-IN" sz="1300" b="0" dirty="0">
              <a:latin typeface="+mj-lt"/>
            </a:endParaRPr>
          </a:p>
        </p:txBody>
      </p:sp>
      <p:pic>
        <p:nvPicPr>
          <p:cNvPr id="13" name="Content Placeholder 12">
            <a:extLst>
              <a:ext uri="{FF2B5EF4-FFF2-40B4-BE49-F238E27FC236}">
                <a16:creationId xmlns:a16="http://schemas.microsoft.com/office/drawing/2014/main" id="{1564457A-3D43-AECF-49F2-7CE86035726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44880" y="2824268"/>
            <a:ext cx="4836223" cy="3263170"/>
          </a:xfrm>
        </p:spPr>
      </p:pic>
      <p:sp>
        <p:nvSpPr>
          <p:cNvPr id="5" name="Text Placeholder 4">
            <a:extLst>
              <a:ext uri="{FF2B5EF4-FFF2-40B4-BE49-F238E27FC236}">
                <a16:creationId xmlns:a16="http://schemas.microsoft.com/office/drawing/2014/main" id="{7ABDDB09-7215-E7B0-9ECD-0603BB2C6E26}"/>
              </a:ext>
            </a:extLst>
          </p:cNvPr>
          <p:cNvSpPr>
            <a:spLocks noGrp="1"/>
          </p:cNvSpPr>
          <p:nvPr>
            <p:ph type="body" sz="quarter" idx="3"/>
          </p:nvPr>
        </p:nvSpPr>
        <p:spPr/>
        <p:txBody>
          <a:bodyPr>
            <a:normAutofit fontScale="85000" lnSpcReduction="10000"/>
          </a:bodyPr>
          <a:lstStyle/>
          <a:p>
            <a:r>
              <a:rPr lang="en-US" sz="1700" b="0" dirty="0">
                <a:latin typeface="+mj-lt"/>
              </a:rPr>
              <a:t>From this calculation and visualization, we concluded that we must make strong strategies to minimize attrition rate and improve our company’s Employee retention so that we can balance the company ‘s growth and right talent. </a:t>
            </a:r>
            <a:r>
              <a:rPr lang="en-US" dirty="0"/>
              <a:t>	</a:t>
            </a:r>
            <a:endParaRPr lang="en-IN" dirty="0"/>
          </a:p>
        </p:txBody>
      </p:sp>
      <p:pic>
        <p:nvPicPr>
          <p:cNvPr id="17" name="Content Placeholder 16">
            <a:extLst>
              <a:ext uri="{FF2B5EF4-FFF2-40B4-BE49-F238E27FC236}">
                <a16:creationId xmlns:a16="http://schemas.microsoft.com/office/drawing/2014/main" id="{F93D4055-2344-7426-6C7A-53786D814E14}"/>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991225" y="3188247"/>
            <a:ext cx="4754563" cy="2899269"/>
          </a:xfrm>
        </p:spPr>
      </p:pic>
    </p:spTree>
    <p:extLst>
      <p:ext uri="{BB962C8B-B14F-4D97-AF65-F5344CB8AC3E}">
        <p14:creationId xmlns:p14="http://schemas.microsoft.com/office/powerpoint/2010/main" val="3028444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06512-F7D3-D10A-B781-6B32DE531DBD}"/>
              </a:ext>
            </a:extLst>
          </p:cNvPr>
          <p:cNvSpPr>
            <a:spLocks noGrp="1"/>
          </p:cNvSpPr>
          <p:nvPr>
            <p:ph type="title"/>
          </p:nvPr>
        </p:nvSpPr>
        <p:spPr>
          <a:xfrm>
            <a:off x="836612" y="497840"/>
            <a:ext cx="10515600" cy="1183323"/>
          </a:xfrm>
        </p:spPr>
        <p:txBody>
          <a:bodyPr>
            <a:normAutofit fontScale="90000"/>
          </a:bodyPr>
          <a:lstStyle/>
          <a:p>
            <a:r>
              <a:rPr lang="en-US" b="1" dirty="0"/>
              <a:t>KPI 2:</a:t>
            </a:r>
            <a:r>
              <a:rPr lang="en-US" dirty="0"/>
              <a:t> </a:t>
            </a:r>
            <a:r>
              <a:rPr lang="en-US" sz="3600" dirty="0"/>
              <a:t>Average Hourly rate of male Research Scientist </a:t>
            </a:r>
            <a:r>
              <a:rPr lang="en-US" sz="2000" dirty="0"/>
              <a:t>– This KPI is to find out the average hourly rate of male Research Scientists.</a:t>
            </a:r>
            <a:br>
              <a:rPr lang="en-US" dirty="0"/>
            </a:br>
            <a:r>
              <a:rPr lang="en-US" dirty="0"/>
              <a:t> </a:t>
            </a:r>
            <a:endParaRPr lang="en-IN" dirty="0"/>
          </a:p>
        </p:txBody>
      </p:sp>
      <p:sp>
        <p:nvSpPr>
          <p:cNvPr id="3" name="Text Placeholder 2">
            <a:extLst>
              <a:ext uri="{FF2B5EF4-FFF2-40B4-BE49-F238E27FC236}">
                <a16:creationId xmlns:a16="http://schemas.microsoft.com/office/drawing/2014/main" id="{9B644829-78AE-809F-CAC2-12E6382D36B8}"/>
              </a:ext>
            </a:extLst>
          </p:cNvPr>
          <p:cNvSpPr>
            <a:spLocks noGrp="1"/>
          </p:cNvSpPr>
          <p:nvPr>
            <p:ph type="body" idx="1"/>
          </p:nvPr>
        </p:nvSpPr>
        <p:spPr>
          <a:xfrm>
            <a:off x="839788" y="1464907"/>
            <a:ext cx="10512424" cy="783772"/>
          </a:xfrm>
        </p:spPr>
        <p:txBody>
          <a:bodyPr>
            <a:normAutofit/>
          </a:bodyPr>
          <a:lstStyle/>
          <a:p>
            <a:r>
              <a:rPr lang="en-US" b="0" dirty="0"/>
              <a:t>As it is found that the Average rate of male Research Scientist is 114.449% </a:t>
            </a:r>
            <a:endParaRPr lang="en-IN" b="0" dirty="0"/>
          </a:p>
        </p:txBody>
      </p:sp>
      <p:pic>
        <p:nvPicPr>
          <p:cNvPr id="10" name="Content Placeholder 9">
            <a:extLst>
              <a:ext uri="{FF2B5EF4-FFF2-40B4-BE49-F238E27FC236}">
                <a16:creationId xmlns:a16="http://schemas.microsoft.com/office/drawing/2014/main" id="{A7497237-CF81-1EDF-BE27-ADFBE9E2AF4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23938" y="3284958"/>
            <a:ext cx="4754562" cy="2705847"/>
          </a:xfrm>
        </p:spPr>
      </p:pic>
      <p:pic>
        <p:nvPicPr>
          <p:cNvPr id="12" name="Content Placeholder 11">
            <a:extLst>
              <a:ext uri="{FF2B5EF4-FFF2-40B4-BE49-F238E27FC236}">
                <a16:creationId xmlns:a16="http://schemas.microsoft.com/office/drawing/2014/main" id="{4E2EDC88-43FC-5ECC-616A-F653C25AC9F8}"/>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991225" y="3465128"/>
            <a:ext cx="4754563" cy="2345507"/>
          </a:xfrm>
        </p:spPr>
      </p:pic>
    </p:spTree>
    <p:extLst>
      <p:ext uri="{BB962C8B-B14F-4D97-AF65-F5344CB8AC3E}">
        <p14:creationId xmlns:p14="http://schemas.microsoft.com/office/powerpoint/2010/main" val="2943024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390FA-AFDD-4B10-F8D2-592C7C2CC7DE}"/>
              </a:ext>
            </a:extLst>
          </p:cNvPr>
          <p:cNvSpPr>
            <a:spLocks noGrp="1"/>
          </p:cNvSpPr>
          <p:nvPr>
            <p:ph type="title"/>
          </p:nvPr>
        </p:nvSpPr>
        <p:spPr>
          <a:xfrm>
            <a:off x="826168" y="365125"/>
            <a:ext cx="10529220" cy="860853"/>
          </a:xfrm>
        </p:spPr>
        <p:txBody>
          <a:bodyPr>
            <a:normAutofit fontScale="90000"/>
          </a:bodyPr>
          <a:lstStyle/>
          <a:p>
            <a:r>
              <a:rPr lang="en-US" b="1" dirty="0"/>
              <a:t>KPI 3:</a:t>
            </a:r>
            <a:r>
              <a:rPr lang="en-US" dirty="0"/>
              <a:t> </a:t>
            </a:r>
            <a:r>
              <a:rPr lang="en-US" sz="4400" b="1" dirty="0"/>
              <a:t>Attrition Rate Vs Monthly Income Status</a:t>
            </a:r>
            <a:endParaRPr lang="en-IN" dirty="0"/>
          </a:p>
        </p:txBody>
      </p:sp>
      <p:sp>
        <p:nvSpPr>
          <p:cNvPr id="3" name="Text Placeholder 2">
            <a:extLst>
              <a:ext uri="{FF2B5EF4-FFF2-40B4-BE49-F238E27FC236}">
                <a16:creationId xmlns:a16="http://schemas.microsoft.com/office/drawing/2014/main" id="{3DF3730F-F1A2-1089-718B-296CF43FBF0B}"/>
              </a:ext>
            </a:extLst>
          </p:cNvPr>
          <p:cNvSpPr>
            <a:spLocks noGrp="1"/>
          </p:cNvSpPr>
          <p:nvPr>
            <p:ph type="body" idx="1"/>
          </p:nvPr>
        </p:nvSpPr>
        <p:spPr>
          <a:xfrm>
            <a:off x="826168" y="1548063"/>
            <a:ext cx="10407889" cy="957012"/>
          </a:xfrm>
        </p:spPr>
        <p:txBody>
          <a:bodyPr>
            <a:noAutofit/>
          </a:bodyPr>
          <a:lstStyle/>
          <a:p>
            <a:r>
              <a:rPr lang="en-US" sz="1800" b="0" dirty="0">
                <a:latin typeface="+mj-lt"/>
              </a:rPr>
              <a:t>Based on our Analysis and Visualization, it is evident that the Hardware Department has the lowest attrition rate of 49.44% with and average monthly income of Rs 26,091.20. on the other hand, the Research and development Department has the highest attrition rate of 51.21%, with an average monthly income of Rs 26,007.08. </a:t>
            </a:r>
          </a:p>
        </p:txBody>
      </p:sp>
      <p:pic>
        <p:nvPicPr>
          <p:cNvPr id="8" name="Content Placeholder 7">
            <a:extLst>
              <a:ext uri="{FF2B5EF4-FFF2-40B4-BE49-F238E27FC236}">
                <a16:creationId xmlns:a16="http://schemas.microsoft.com/office/drawing/2014/main" id="{2E17FD3E-D21B-975B-B92A-16CDFF14B9A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23938" y="3250976"/>
            <a:ext cx="4754562" cy="2773810"/>
          </a:xfrm>
        </p:spPr>
      </p:pic>
      <p:pic>
        <p:nvPicPr>
          <p:cNvPr id="10" name="Content Placeholder 9">
            <a:extLst>
              <a:ext uri="{FF2B5EF4-FFF2-40B4-BE49-F238E27FC236}">
                <a16:creationId xmlns:a16="http://schemas.microsoft.com/office/drawing/2014/main" id="{795B697D-83AB-53D7-24C8-0963356D49D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991225" y="3243387"/>
            <a:ext cx="4754563" cy="2788989"/>
          </a:xfrm>
        </p:spPr>
      </p:pic>
    </p:spTree>
    <p:extLst>
      <p:ext uri="{BB962C8B-B14F-4D97-AF65-F5344CB8AC3E}">
        <p14:creationId xmlns:p14="http://schemas.microsoft.com/office/powerpoint/2010/main" val="85718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DE4E6-AD60-1791-E68E-692A7BBCE50F}"/>
              </a:ext>
            </a:extLst>
          </p:cNvPr>
          <p:cNvSpPr>
            <a:spLocks noGrp="1"/>
          </p:cNvSpPr>
          <p:nvPr>
            <p:ph type="title"/>
          </p:nvPr>
        </p:nvSpPr>
        <p:spPr/>
        <p:txBody>
          <a:bodyPr/>
          <a:lstStyle/>
          <a:p>
            <a:r>
              <a:rPr lang="en-US" b="1" dirty="0"/>
              <a:t>KPI 4:</a:t>
            </a:r>
            <a:r>
              <a:rPr lang="en-US" dirty="0"/>
              <a:t> </a:t>
            </a:r>
            <a:r>
              <a:rPr lang="en-US" sz="4000" b="1" dirty="0"/>
              <a:t>Average Working years for each department</a:t>
            </a:r>
            <a:endParaRPr lang="en-IN" sz="4000" dirty="0"/>
          </a:p>
        </p:txBody>
      </p:sp>
      <p:sp>
        <p:nvSpPr>
          <p:cNvPr id="3" name="Text Placeholder 2">
            <a:extLst>
              <a:ext uri="{FF2B5EF4-FFF2-40B4-BE49-F238E27FC236}">
                <a16:creationId xmlns:a16="http://schemas.microsoft.com/office/drawing/2014/main" id="{980F4578-97DA-A2B4-16A7-DE258DDAC66D}"/>
              </a:ext>
            </a:extLst>
          </p:cNvPr>
          <p:cNvSpPr>
            <a:spLocks noGrp="1"/>
          </p:cNvSpPr>
          <p:nvPr>
            <p:ph type="body" idx="1"/>
          </p:nvPr>
        </p:nvSpPr>
        <p:spPr>
          <a:xfrm>
            <a:off x="765110" y="1399593"/>
            <a:ext cx="10587102" cy="951722"/>
          </a:xfrm>
        </p:spPr>
        <p:txBody>
          <a:bodyPr>
            <a:normAutofit/>
          </a:bodyPr>
          <a:lstStyle/>
          <a:p>
            <a:pPr marL="285750" indent="-285750">
              <a:lnSpc>
                <a:spcPct val="100000"/>
              </a:lnSpc>
              <a:buFont typeface="Arial" panose="020B0604020202020204" pitchFamily="34" charset="0"/>
              <a:buChar char="•"/>
            </a:pPr>
            <a:r>
              <a:rPr lang="en-US" sz="1600" b="0" dirty="0">
                <a:latin typeface="+mj-lt"/>
              </a:rPr>
              <a:t>From this we can see the average working years in Software department is high as compared to the rest of the departments and lowest is for Research &amp; Development Department.</a:t>
            </a:r>
          </a:p>
          <a:p>
            <a:pPr marL="285750" indent="-285750">
              <a:lnSpc>
                <a:spcPct val="100000"/>
              </a:lnSpc>
              <a:buFont typeface="Arial" panose="020B0604020202020204" pitchFamily="34" charset="0"/>
              <a:buChar char="•"/>
            </a:pPr>
            <a:r>
              <a:rPr lang="en-US" sz="1600" b="0" dirty="0">
                <a:latin typeface="+mj-lt"/>
              </a:rPr>
              <a:t>From the Analysis we can conclude that average working years is approximately 20 for all the departments.</a:t>
            </a:r>
          </a:p>
        </p:txBody>
      </p:sp>
      <p:pic>
        <p:nvPicPr>
          <p:cNvPr id="8" name="Content Placeholder 7">
            <a:extLst>
              <a:ext uri="{FF2B5EF4-FFF2-40B4-BE49-F238E27FC236}">
                <a16:creationId xmlns:a16="http://schemas.microsoft.com/office/drawing/2014/main" id="{A13F0DE4-F28A-BE12-45DF-3FFB031621E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23938" y="3254091"/>
            <a:ext cx="4754562" cy="2767581"/>
          </a:xfrm>
        </p:spPr>
      </p:pic>
      <p:pic>
        <p:nvPicPr>
          <p:cNvPr id="10" name="Content Placeholder 9">
            <a:extLst>
              <a:ext uri="{FF2B5EF4-FFF2-40B4-BE49-F238E27FC236}">
                <a16:creationId xmlns:a16="http://schemas.microsoft.com/office/drawing/2014/main" id="{56A24757-9EF7-1307-918B-D986D9A1C3E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59962" y="2967038"/>
            <a:ext cx="4417089" cy="3341687"/>
          </a:xfrm>
        </p:spPr>
      </p:pic>
    </p:spTree>
    <p:extLst>
      <p:ext uri="{BB962C8B-B14F-4D97-AF65-F5344CB8AC3E}">
        <p14:creationId xmlns:p14="http://schemas.microsoft.com/office/powerpoint/2010/main" val="604242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5FD35-F5B9-5C69-60DA-FAA0F97DF38E}"/>
              </a:ext>
            </a:extLst>
          </p:cNvPr>
          <p:cNvSpPr>
            <a:spLocks noGrp="1"/>
          </p:cNvSpPr>
          <p:nvPr>
            <p:ph type="title"/>
          </p:nvPr>
        </p:nvSpPr>
        <p:spPr>
          <a:xfrm>
            <a:off x="839788" y="365126"/>
            <a:ext cx="10515600" cy="903838"/>
          </a:xfrm>
        </p:spPr>
        <p:txBody>
          <a:bodyPr>
            <a:normAutofit fontScale="90000"/>
          </a:bodyPr>
          <a:lstStyle/>
          <a:p>
            <a:r>
              <a:rPr lang="en-US" b="1" dirty="0"/>
              <a:t>KPI 5: </a:t>
            </a:r>
            <a:r>
              <a:rPr lang="en-US" sz="3200" b="1" dirty="0"/>
              <a:t>Job Role Vs Work Life Balance for Total Employees.</a:t>
            </a:r>
            <a:endParaRPr lang="en-IN" dirty="0"/>
          </a:p>
        </p:txBody>
      </p:sp>
      <p:sp>
        <p:nvSpPr>
          <p:cNvPr id="3" name="Text Placeholder 2">
            <a:extLst>
              <a:ext uri="{FF2B5EF4-FFF2-40B4-BE49-F238E27FC236}">
                <a16:creationId xmlns:a16="http://schemas.microsoft.com/office/drawing/2014/main" id="{5EA01532-660A-7FF1-6684-74DA0D980D0B}"/>
              </a:ext>
            </a:extLst>
          </p:cNvPr>
          <p:cNvSpPr>
            <a:spLocks noGrp="1"/>
          </p:cNvSpPr>
          <p:nvPr>
            <p:ph type="body" idx="1"/>
          </p:nvPr>
        </p:nvSpPr>
        <p:spPr>
          <a:xfrm>
            <a:off x="839788" y="1390261"/>
            <a:ext cx="10664857" cy="903838"/>
          </a:xfrm>
        </p:spPr>
        <p:txBody>
          <a:bodyPr>
            <a:normAutofit/>
          </a:bodyPr>
          <a:lstStyle/>
          <a:p>
            <a:pPr marL="285750" indent="-285750">
              <a:buFont typeface="Arial" panose="020B0604020202020204" pitchFamily="34" charset="0"/>
              <a:buChar char="•"/>
            </a:pPr>
            <a:r>
              <a:rPr lang="en-US" sz="1800" b="0" dirty="0">
                <a:latin typeface="+mj-lt"/>
              </a:rPr>
              <a:t>For Research Scientists, Healthcare representatives and developers have good work life balances also for human resources the work life balance is excellent.</a:t>
            </a:r>
          </a:p>
          <a:p>
            <a:pPr marL="285750" indent="-285750">
              <a:buFont typeface="Arial" panose="020B0604020202020204" pitchFamily="34" charset="0"/>
              <a:buChar char="•"/>
            </a:pPr>
            <a:r>
              <a:rPr lang="en-US" sz="1800" b="0" dirty="0">
                <a:latin typeface="+mj-lt"/>
              </a:rPr>
              <a:t>For the Sales representative, Managers, manufacturing Directors and the Sales Executives have fair work life Balances.</a:t>
            </a:r>
          </a:p>
        </p:txBody>
      </p:sp>
      <p:pic>
        <p:nvPicPr>
          <p:cNvPr id="8" name="Content Placeholder 7">
            <a:extLst>
              <a:ext uri="{FF2B5EF4-FFF2-40B4-BE49-F238E27FC236}">
                <a16:creationId xmlns:a16="http://schemas.microsoft.com/office/drawing/2014/main" id="{46A8A3BA-8CE7-C976-9DAB-DDF56BF3862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3037081"/>
            <a:ext cx="4722499" cy="3521108"/>
          </a:xfrm>
        </p:spPr>
      </p:pic>
      <p:sp>
        <p:nvSpPr>
          <p:cNvPr id="5" name="Text Placeholder 4">
            <a:extLst>
              <a:ext uri="{FF2B5EF4-FFF2-40B4-BE49-F238E27FC236}">
                <a16:creationId xmlns:a16="http://schemas.microsoft.com/office/drawing/2014/main" id="{648985A4-6C10-99C2-83B5-3543C0DBD079}"/>
              </a:ext>
            </a:extLst>
          </p:cNvPr>
          <p:cNvSpPr>
            <a:spLocks noGrp="1"/>
          </p:cNvSpPr>
          <p:nvPr>
            <p:ph type="body" sz="quarter" idx="3"/>
          </p:nvPr>
        </p:nvSpPr>
        <p:spPr>
          <a:xfrm>
            <a:off x="839788" y="2294099"/>
            <a:ext cx="10515600" cy="421109"/>
          </a:xfrm>
        </p:spPr>
        <p:txBody>
          <a:bodyPr>
            <a:noAutofit/>
          </a:bodyPr>
          <a:lstStyle/>
          <a:p>
            <a:pPr marL="285750" indent="-285750">
              <a:buFont typeface="Arial" panose="020B0604020202020204" pitchFamily="34" charset="0"/>
              <a:buChar char="•"/>
            </a:pPr>
            <a:r>
              <a:rPr lang="en-US" sz="1600" b="0" dirty="0">
                <a:latin typeface="+mj-lt"/>
              </a:rPr>
              <a:t>From this Analysis we can conclude that for Research Directors and the laboratory technicians have poor work life balances</a:t>
            </a:r>
            <a:r>
              <a:rPr lang="en-US" sz="1800" b="0" dirty="0">
                <a:latin typeface="+mj-lt"/>
              </a:rPr>
              <a:t>.</a:t>
            </a:r>
            <a:endParaRPr lang="en-IN" sz="1800" b="0" dirty="0">
              <a:latin typeface="+mj-lt"/>
            </a:endParaRPr>
          </a:p>
        </p:txBody>
      </p:sp>
      <p:pic>
        <p:nvPicPr>
          <p:cNvPr id="10" name="Content Placeholder 9">
            <a:extLst>
              <a:ext uri="{FF2B5EF4-FFF2-40B4-BE49-F238E27FC236}">
                <a16:creationId xmlns:a16="http://schemas.microsoft.com/office/drawing/2014/main" id="{72B64BCD-8A6A-BCAC-E048-08198D2BE5B5}"/>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611405" y="2967038"/>
            <a:ext cx="3514202" cy="3341687"/>
          </a:xfrm>
        </p:spPr>
      </p:pic>
    </p:spTree>
    <p:extLst>
      <p:ext uri="{BB962C8B-B14F-4D97-AF65-F5344CB8AC3E}">
        <p14:creationId xmlns:p14="http://schemas.microsoft.com/office/powerpoint/2010/main" val="1796279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61DE1-1D6A-F24D-2C0B-AF18AAD453A1}"/>
              </a:ext>
            </a:extLst>
          </p:cNvPr>
          <p:cNvSpPr>
            <a:spLocks noGrp="1"/>
          </p:cNvSpPr>
          <p:nvPr>
            <p:ph type="title"/>
          </p:nvPr>
        </p:nvSpPr>
        <p:spPr>
          <a:xfrm>
            <a:off x="659568" y="344905"/>
            <a:ext cx="9501470" cy="850232"/>
          </a:xfrm>
        </p:spPr>
        <p:txBody>
          <a:bodyPr>
            <a:normAutofit/>
          </a:bodyPr>
          <a:lstStyle/>
          <a:p>
            <a:r>
              <a:rPr lang="en-US" sz="2400" b="1" dirty="0"/>
              <a:t>KPI 6: Attrition Rate Vs Years Since Last Promotion - </a:t>
            </a:r>
            <a:r>
              <a:rPr lang="en-US" sz="2400" dirty="0"/>
              <a:t> From this we find out that :</a:t>
            </a:r>
            <a:endParaRPr lang="en-IN" sz="2400" dirty="0"/>
          </a:p>
        </p:txBody>
      </p:sp>
      <p:sp>
        <p:nvSpPr>
          <p:cNvPr id="3" name="Text Placeholder 2">
            <a:extLst>
              <a:ext uri="{FF2B5EF4-FFF2-40B4-BE49-F238E27FC236}">
                <a16:creationId xmlns:a16="http://schemas.microsoft.com/office/drawing/2014/main" id="{010C8FA1-3383-1800-5D6C-DE808BC92214}"/>
              </a:ext>
            </a:extLst>
          </p:cNvPr>
          <p:cNvSpPr>
            <a:spLocks noGrp="1"/>
          </p:cNvSpPr>
          <p:nvPr>
            <p:ph type="body" idx="1"/>
          </p:nvPr>
        </p:nvSpPr>
        <p:spPr>
          <a:xfrm>
            <a:off x="473242" y="1015563"/>
            <a:ext cx="11152701" cy="1615211"/>
          </a:xfrm>
        </p:spPr>
        <p:txBody>
          <a:bodyPr>
            <a:noAutofit/>
          </a:bodyPr>
          <a:lstStyle/>
          <a:p>
            <a:r>
              <a:rPr lang="en-US" sz="1600" b="0" dirty="0">
                <a:latin typeface="+mj-lt"/>
              </a:rPr>
              <a:t>For 0-5 Years since last Year Promotion interval Research &amp; development and Hardware Departments has highest and lowest attrition rate respectively.</a:t>
            </a:r>
          </a:p>
          <a:p>
            <a:r>
              <a:rPr lang="en-US" sz="1600" b="0" dirty="0">
                <a:latin typeface="+mj-lt"/>
              </a:rPr>
              <a:t>For 6-10 Years since last year promotion interval Human Resource and software department has highest and lowest attrition rate respectively.</a:t>
            </a:r>
          </a:p>
          <a:p>
            <a:r>
              <a:rPr lang="en-US" sz="1600" b="0" dirty="0">
                <a:latin typeface="+mj-lt"/>
              </a:rPr>
              <a:t>For 11-15 Years since last promotion interval support and sales department has highest and lowest attrition rate respectively.</a:t>
            </a:r>
          </a:p>
          <a:p>
            <a:r>
              <a:rPr lang="en-US" sz="1600" b="0" dirty="0">
                <a:latin typeface="+mj-lt"/>
              </a:rPr>
              <a:t>For 16-20 Years since last promotion interval Software &amp; Hardware department has highest and lowest attrition respectively.</a:t>
            </a:r>
          </a:p>
          <a:p>
            <a:r>
              <a:rPr lang="en-US" sz="1600" b="0" dirty="0">
                <a:latin typeface="+mj-lt"/>
              </a:rPr>
              <a:t>For 21-25 Years since last promotion interval Software and support department has highest and lowest attrition respectively.</a:t>
            </a:r>
          </a:p>
          <a:p>
            <a:r>
              <a:rPr lang="en-US" sz="1600" b="0" dirty="0">
                <a:latin typeface="+mj-lt"/>
              </a:rPr>
              <a:t>For 26-30 Years since last promotion interval Support and Human Resource Department has highest and lowest attrition respectively.</a:t>
            </a:r>
          </a:p>
          <a:p>
            <a:r>
              <a:rPr lang="en-US" sz="1600" b="0" dirty="0">
                <a:latin typeface="+mj-lt"/>
              </a:rPr>
              <a:t>For Above 30 Years since last promotion interval software and human resources departments has highest and lowest attrition respectively.  	</a:t>
            </a:r>
          </a:p>
        </p:txBody>
      </p:sp>
      <p:pic>
        <p:nvPicPr>
          <p:cNvPr id="8" name="Content Placeholder 7">
            <a:extLst>
              <a:ext uri="{FF2B5EF4-FFF2-40B4-BE49-F238E27FC236}">
                <a16:creationId xmlns:a16="http://schemas.microsoft.com/office/drawing/2014/main" id="{B6949622-6F8E-90C7-E90E-007EC8697D1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23938" y="3433325"/>
            <a:ext cx="4754562" cy="2409112"/>
          </a:xfrm>
        </p:spPr>
      </p:pic>
      <p:pic>
        <p:nvPicPr>
          <p:cNvPr id="10" name="Content Placeholder 9">
            <a:extLst>
              <a:ext uri="{FF2B5EF4-FFF2-40B4-BE49-F238E27FC236}">
                <a16:creationId xmlns:a16="http://schemas.microsoft.com/office/drawing/2014/main" id="{A6EEB43C-446C-B86D-10FF-95268F7F6054}"/>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991225" y="2988002"/>
            <a:ext cx="4754563" cy="3299759"/>
          </a:xfrm>
        </p:spPr>
      </p:pic>
    </p:spTree>
    <p:extLst>
      <p:ext uri="{BB962C8B-B14F-4D97-AF65-F5344CB8AC3E}">
        <p14:creationId xmlns:p14="http://schemas.microsoft.com/office/powerpoint/2010/main" val="24233510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383</TotalTime>
  <Words>906</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Tw Cen MT</vt:lpstr>
      <vt:lpstr>Tw Cen MT Condensed</vt:lpstr>
      <vt:lpstr>Wingdings</vt:lpstr>
      <vt:lpstr>Wingdings 3</vt:lpstr>
      <vt:lpstr>Integral</vt:lpstr>
      <vt:lpstr>Project Name : HR  Analytics                        (Employee Retention)</vt:lpstr>
      <vt:lpstr>INTRODUCTION: HR Analytics involves the collection and analysis of HR-related data, including employee records, performance metrics, and other key data points. By leveraging advanced analytical tools and techniques, HR Analytics helps organizations gain valuable insights into workforce trends and HR processes.</vt:lpstr>
      <vt:lpstr>PowerPoint Presentation</vt:lpstr>
      <vt:lpstr>KPI 1:  Average Attrition Rate for all Departments -  This KPI is to find out the relationship between each department and its attrition rate and here attrition rate is higher for research and Development Department where as lowest for Hardware Department. </vt:lpstr>
      <vt:lpstr>KPI 2: Average Hourly rate of male Research Scientist – This KPI is to find out the average hourly rate of male Research Scientists.  </vt:lpstr>
      <vt:lpstr>KPI 3: Attrition Rate Vs Monthly Income Status</vt:lpstr>
      <vt:lpstr>KPI 4: Average Working years for each department</vt:lpstr>
      <vt:lpstr>KPI 5: Job Role Vs Work Life Balance for Total Employees.</vt:lpstr>
      <vt:lpstr>KPI 6: Attrition Rate Vs Years Since Last Promotion -  From this we find out that :</vt:lpstr>
      <vt:lpstr>Tableau Dashboard</vt:lpstr>
      <vt:lpstr>Power BI Dashboard</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Rahul Salve</dc:creator>
  <cp:lastModifiedBy>Rahul Salve</cp:lastModifiedBy>
  <cp:revision>1</cp:revision>
  <dcterms:created xsi:type="dcterms:W3CDTF">2025-03-01T05:44:18Z</dcterms:created>
  <dcterms:modified xsi:type="dcterms:W3CDTF">2025-03-01T12:07:56Z</dcterms:modified>
</cp:coreProperties>
</file>