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Source Code Pro"/>
      <p:regular r:id="rId21"/>
      <p:bold r:id="rId22"/>
      <p:italic r:id="rId23"/>
      <p:boldItalic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SourceCodePro-bold.fntdata"/><Relationship Id="rId21" Type="http://schemas.openxmlformats.org/officeDocument/2006/relationships/font" Target="fonts/SourceCodePro-regular.fntdata"/><Relationship Id="rId24" Type="http://schemas.openxmlformats.org/officeDocument/2006/relationships/font" Target="fonts/SourceCodePro-boldItalic.fntdata"/><Relationship Id="rId23" Type="http://schemas.openxmlformats.org/officeDocument/2006/relationships/font" Target="fonts/SourceCodePr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Welcome everyone, and thank you for joining us today. Our presentation focuses on a detailed analysis of the two most popular ride-sharing services, Uber and Lyft, within the city of Boston. This analysis has been conducted by our team, consisting of Tianyi Liu, Sukhwinder Singh, Siawash Ahmar, and Rahul Sharma.</a:t>
            </a:r>
            <a:endParaRPr/>
          </a:p>
          <a:p>
            <a:pPr indent="0" lvl="0" marL="0" rtl="0" algn="l">
              <a:spcBef>
                <a:spcPts val="0"/>
              </a:spcBef>
              <a:spcAft>
                <a:spcPts val="0"/>
              </a:spcAft>
              <a:buClr>
                <a:schemeClr val="dk1"/>
              </a:buClr>
              <a:buSzPts val="1100"/>
              <a:buFont typeface="Arial"/>
              <a:buNone/>
            </a:pPr>
            <a:r>
              <a:rPr lang="en"/>
              <a:t>We will explore various aspects of ride distribution, pricing, and other key metrics that highlight the similarities and differences between Uber and Lyft in this specific market. Boston, as a major metropolitan area, provides a diverse range of data points that can help us understand rider behavior and service effectiveness for both Uber and Lyft.</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24f76791a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24f76791a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24f76791a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24f76791a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giving the </a:t>
            </a:r>
            <a:r>
              <a:rPr lang="en"/>
              <a:t>opportunity, Let’s dive into an analysis of price distribution and the distribution of service types.This presentation will help us understand how these services are utilized and how their pricing structures are spread across different ride types. As, we can see from the Histogram, It illustrates how prices are spread out for each service. We can see that most rides fall within the $5 to $15 range, which includes both shared and standard services. Interestingly, we see distinct peaks for premium services like Lux Black and UberXL at higher price points. This indicates that while lower-priced options are more common, there's a significant demand for premium services, albeit at higher prices."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24f76791a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24f76791a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a pie chart that breaks down the distribution of different vehicle model types. The first thing to note is that the distribution is quite even, with each service type representing around 7 to 8 percent of the total rides. This suggests that no single service overwhelmingly dominates the market. However, premium services like Lux Black and Lyft XL are used slightly less frequently compared to more standard options like UberX and Lyft, reflecting a preference for more affordable rides among consumers."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252e140c7_6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252e140c7_6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Now let's turn our attention to the key recommendations. These recommendations are focused on two primary areas: enhancing affordability and refining our pricing strategy.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24f76791a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f24f76791a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all for your time and attention today. (We've covered a lot of ground, from analyzing the current landscape to discussing key recommendations that can drive our strategy forward. )At this point, We’d like to open the floor for any questions please.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2e2ff569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2e2ff569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24f76791a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24f76791a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a:t>
            </a:r>
            <a:r>
              <a:rPr lang="en"/>
              <a:t> an overview of what we’ll be covering today. This agenda will guide us through the different parts of our presentation, ensuring we stay on track and cover all key aspects. </a:t>
            </a:r>
            <a:r>
              <a:rPr b="1" lang="en">
                <a:solidFill>
                  <a:schemeClr val="dk1"/>
                </a:solidFill>
              </a:rPr>
              <a:t>Part 1: Data Background Intro. Part 2: Answer Four Questions and Analyze outcomes. Part 3: Key Recommendations</a:t>
            </a:r>
            <a:r>
              <a:rPr lang="en">
                <a:solidFill>
                  <a:schemeClr val="dk1"/>
                </a:solidFill>
              </a:rPr>
              <a:t> </a:t>
            </a:r>
            <a:r>
              <a:rPr b="1" lang="en">
                <a:solidFill>
                  <a:schemeClr val="dk1"/>
                </a:solidFill>
              </a:rPr>
              <a:t>Part 4: Q&amp;A.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24f76791a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f24f76791a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the time window is relatively limited, the data itself contains about 700 thousands rows of data, which is very detailed and empowering.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f24f76791a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f24f76791a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Presented by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24f76791a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24f76791a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Okay let's take a look at how ride distribution compares between Uber and Lyft across various destination locations in boston city. As you can see from the pie charts on the right, both Uber and Lyft rides are evenly distributed across several key locations, such as the Financial District, Beacon Hill, and South Station. Each location accounts for roughly 8-9% of rides, indicating that users of both services are equally likely to travel to these areas. This suggests that there is no strong preference for either Uber or Lyft based on the destination within the city. In fact, the statistical analysis supports this observation, with a p-value greater than 0.05. This means there is no significant difference in how rides are distributed based on location for the two services. In summary, whether you choose Uber or Lyft, the likelihood of being driven to any particular location within the city is about the same..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f24f76791a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f24f76791a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ring chart on the right side provides a more granular view of the ride distribution by destination location for Uber and Lyft.(读slide) that part will be introduced to you by my teammate Sukhwinder.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24f76791a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24f76791a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created this bar graph by </a:t>
            </a:r>
            <a:r>
              <a:rPr lang="en"/>
              <a:t>using price and surge multiplier data for every location.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2e2ff569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2e2ff569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24f76791a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24f76791a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30800" y="960325"/>
            <a:ext cx="8282400" cy="21090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hyperlink" Target="https://www.kaggle.com/datasets/brllrb/uber-and-lyft-dataset-boston-ma" TargetMode="External"/><Relationship Id="rId4"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30800" y="960325"/>
            <a:ext cx="8282400" cy="2109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Uber and  Lyft Analysis</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In Boston </a:t>
            </a:r>
            <a:endParaRPr/>
          </a:p>
        </p:txBody>
      </p:sp>
      <p:pic>
        <p:nvPicPr>
          <p:cNvPr id="64" name="Google Shape;64;p13"/>
          <p:cNvPicPr preferRelativeResize="0"/>
          <p:nvPr/>
        </p:nvPicPr>
        <p:blipFill>
          <a:blip r:embed="rId3">
            <a:alphaModFix/>
          </a:blip>
          <a:stretch>
            <a:fillRect/>
          </a:stretch>
        </p:blipFill>
        <p:spPr>
          <a:xfrm>
            <a:off x="83600" y="118100"/>
            <a:ext cx="849550" cy="569950"/>
          </a:xfrm>
          <a:prstGeom prst="rect">
            <a:avLst/>
          </a:prstGeom>
          <a:noFill/>
          <a:ln>
            <a:noFill/>
          </a:ln>
        </p:spPr>
      </p:pic>
      <p:pic>
        <p:nvPicPr>
          <p:cNvPr id="65" name="Google Shape;65;p13"/>
          <p:cNvPicPr preferRelativeResize="0"/>
          <p:nvPr/>
        </p:nvPicPr>
        <p:blipFill>
          <a:blip r:embed="rId4">
            <a:alphaModFix/>
          </a:blip>
          <a:stretch>
            <a:fillRect/>
          </a:stretch>
        </p:blipFill>
        <p:spPr>
          <a:xfrm>
            <a:off x="8227200" y="4538660"/>
            <a:ext cx="849550" cy="394365"/>
          </a:xfrm>
          <a:prstGeom prst="rect">
            <a:avLst/>
          </a:prstGeom>
          <a:noFill/>
          <a:ln>
            <a:noFill/>
          </a:ln>
        </p:spPr>
      </p:pic>
      <p:sp>
        <p:nvSpPr>
          <p:cNvPr id="66" name="Google Shape;66;p13"/>
          <p:cNvSpPr txBox="1"/>
          <p:nvPr/>
        </p:nvSpPr>
        <p:spPr>
          <a:xfrm>
            <a:off x="83600" y="4492200"/>
            <a:ext cx="7452900" cy="13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Team 4: Tianyi Liu, </a:t>
            </a:r>
            <a:r>
              <a:rPr lang="en" sz="1650">
                <a:solidFill>
                  <a:srgbClr val="1D1C1D"/>
                </a:solidFill>
                <a:highlight>
                  <a:srgbClr val="FFFFFF"/>
                </a:highlight>
              </a:rPr>
              <a:t>Sukhwinder Singh, Siawash Ahmar, Rahul Sharma</a:t>
            </a:r>
            <a:endParaRPr sz="1800">
              <a:solidFill>
                <a:schemeClr val="dk2"/>
              </a:solidFill>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
        <p:nvSpPr>
          <p:cNvPr id="67" name="Google Shape;67;p13"/>
          <p:cNvSpPr txBox="1"/>
          <p:nvPr/>
        </p:nvSpPr>
        <p:spPr>
          <a:xfrm>
            <a:off x="307850" y="4845625"/>
            <a:ext cx="656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557750" y="756175"/>
            <a:ext cx="3470400" cy="95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000"/>
              <a:t>Price Distribution in Relation to Weather</a:t>
            </a:r>
            <a:r>
              <a:rPr lang="en" sz="3000"/>
              <a:t> </a:t>
            </a:r>
            <a:endParaRPr sz="3000"/>
          </a:p>
        </p:txBody>
      </p:sp>
      <p:sp>
        <p:nvSpPr>
          <p:cNvPr id="146" name="Google Shape;146;p22"/>
          <p:cNvSpPr txBox="1"/>
          <p:nvPr>
            <p:ph idx="1" type="subTitle"/>
          </p:nvPr>
        </p:nvSpPr>
        <p:spPr>
          <a:xfrm>
            <a:off x="83600" y="2145225"/>
            <a:ext cx="4232100" cy="2242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500">
                <a:latin typeface="Arial"/>
                <a:ea typeface="Arial"/>
                <a:cs typeface="Arial"/>
                <a:sym typeface="Arial"/>
              </a:rPr>
              <a:t>Analysis:</a:t>
            </a:r>
            <a:endParaRPr sz="1500">
              <a:latin typeface="Arial"/>
              <a:ea typeface="Arial"/>
              <a:cs typeface="Arial"/>
              <a:sym typeface="Arial"/>
            </a:endParaRPr>
          </a:p>
          <a:p>
            <a:pPr indent="-323850" lvl="0" marL="457200" rtl="0" algn="l">
              <a:lnSpc>
                <a:spcPct val="80000"/>
              </a:lnSpc>
              <a:spcBef>
                <a:spcPts val="1200"/>
              </a:spcBef>
              <a:spcAft>
                <a:spcPts val="0"/>
              </a:spcAft>
              <a:buSzPts val="1500"/>
              <a:buFont typeface="Arial"/>
              <a:buChar char="●"/>
            </a:pPr>
            <a:r>
              <a:rPr lang="en" sz="1500">
                <a:latin typeface="Arial"/>
                <a:ea typeface="Arial"/>
                <a:cs typeface="Arial"/>
                <a:sym typeface="Arial"/>
              </a:rPr>
              <a:t>Data is not normally distributed</a:t>
            </a:r>
            <a:endParaRPr sz="1500">
              <a:latin typeface="Arial"/>
              <a:ea typeface="Arial"/>
              <a:cs typeface="Arial"/>
              <a:sym typeface="Arial"/>
            </a:endParaRPr>
          </a:p>
          <a:p>
            <a:pPr indent="0" lvl="0" marL="457200" rtl="0" algn="l">
              <a:lnSpc>
                <a:spcPct val="80000"/>
              </a:lnSpc>
              <a:spcBef>
                <a:spcPts val="0"/>
              </a:spcBef>
              <a:spcAft>
                <a:spcPts val="0"/>
              </a:spcAft>
              <a:buNone/>
            </a:pPr>
            <a:r>
              <a:t/>
            </a:r>
            <a:endParaRPr sz="1500">
              <a:latin typeface="Arial"/>
              <a:ea typeface="Arial"/>
              <a:cs typeface="Arial"/>
              <a:sym typeface="Arial"/>
            </a:endParaRPr>
          </a:p>
          <a:p>
            <a:pPr indent="-323850" lvl="0" marL="457200" rtl="0" algn="l">
              <a:lnSpc>
                <a:spcPct val="80000"/>
              </a:lnSpc>
              <a:spcBef>
                <a:spcPts val="0"/>
              </a:spcBef>
              <a:spcAft>
                <a:spcPts val="0"/>
              </a:spcAft>
              <a:buSzPts val="1500"/>
              <a:buFont typeface="Arial"/>
              <a:buChar char="●"/>
            </a:pPr>
            <a:r>
              <a:rPr lang="en" sz="1500">
                <a:latin typeface="Arial"/>
                <a:ea typeface="Arial"/>
                <a:cs typeface="Arial"/>
                <a:sym typeface="Arial"/>
              </a:rPr>
              <a:t>Based on the average price for each of the weather </a:t>
            </a:r>
            <a:r>
              <a:rPr lang="en" sz="1500">
                <a:latin typeface="Arial"/>
                <a:ea typeface="Arial"/>
                <a:cs typeface="Arial"/>
                <a:sym typeface="Arial"/>
              </a:rPr>
              <a:t>conditions, weather does not appear to affect price </a:t>
            </a:r>
            <a:endParaRPr sz="1500">
              <a:latin typeface="Arial"/>
              <a:ea typeface="Arial"/>
              <a:cs typeface="Arial"/>
              <a:sym typeface="Arial"/>
            </a:endParaRPr>
          </a:p>
        </p:txBody>
      </p:sp>
      <p:pic>
        <p:nvPicPr>
          <p:cNvPr id="147" name="Google Shape;147;p22"/>
          <p:cNvPicPr preferRelativeResize="0"/>
          <p:nvPr/>
        </p:nvPicPr>
        <p:blipFill>
          <a:blip r:embed="rId3">
            <a:alphaModFix/>
          </a:blip>
          <a:stretch>
            <a:fillRect/>
          </a:stretch>
        </p:blipFill>
        <p:spPr>
          <a:xfrm>
            <a:off x="8584875" y="4843125"/>
            <a:ext cx="482925" cy="224175"/>
          </a:xfrm>
          <a:prstGeom prst="rect">
            <a:avLst/>
          </a:prstGeom>
          <a:noFill/>
          <a:ln>
            <a:noFill/>
          </a:ln>
        </p:spPr>
      </p:pic>
      <p:pic>
        <p:nvPicPr>
          <p:cNvPr id="148" name="Google Shape;148;p22"/>
          <p:cNvPicPr preferRelativeResize="0"/>
          <p:nvPr/>
        </p:nvPicPr>
        <p:blipFill>
          <a:blip r:embed="rId4">
            <a:alphaModFix/>
          </a:blip>
          <a:stretch>
            <a:fillRect/>
          </a:stretch>
        </p:blipFill>
        <p:spPr>
          <a:xfrm>
            <a:off x="83600" y="118100"/>
            <a:ext cx="564400" cy="378650"/>
          </a:xfrm>
          <a:prstGeom prst="rect">
            <a:avLst/>
          </a:prstGeom>
          <a:noFill/>
          <a:ln>
            <a:noFill/>
          </a:ln>
        </p:spPr>
      </p:pic>
      <p:pic>
        <p:nvPicPr>
          <p:cNvPr id="149" name="Google Shape;149;p22"/>
          <p:cNvPicPr preferRelativeResize="0"/>
          <p:nvPr/>
        </p:nvPicPr>
        <p:blipFill>
          <a:blip r:embed="rId5">
            <a:alphaModFix/>
          </a:blip>
          <a:stretch>
            <a:fillRect/>
          </a:stretch>
        </p:blipFill>
        <p:spPr>
          <a:xfrm>
            <a:off x="4572000" y="0"/>
            <a:ext cx="4571999" cy="2931456"/>
          </a:xfrm>
          <a:prstGeom prst="rect">
            <a:avLst/>
          </a:prstGeom>
          <a:noFill/>
          <a:ln>
            <a:noFill/>
          </a:ln>
        </p:spPr>
      </p:pic>
      <p:pic>
        <p:nvPicPr>
          <p:cNvPr id="150" name="Google Shape;150;p22"/>
          <p:cNvPicPr preferRelativeResize="0"/>
          <p:nvPr/>
        </p:nvPicPr>
        <p:blipFill>
          <a:blip r:embed="rId6">
            <a:alphaModFix/>
          </a:blip>
          <a:stretch>
            <a:fillRect/>
          </a:stretch>
        </p:blipFill>
        <p:spPr>
          <a:xfrm>
            <a:off x="4752700" y="2931450"/>
            <a:ext cx="3832179" cy="2049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601525" y="688050"/>
            <a:ext cx="3378300" cy="118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Daily Price</a:t>
            </a:r>
            <a:r>
              <a:rPr lang="en" sz="3000"/>
              <a:t> Distribution by Vehicle Model Type</a:t>
            </a:r>
            <a:r>
              <a:rPr lang="en" sz="3000"/>
              <a:t> </a:t>
            </a:r>
            <a:endParaRPr sz="3000"/>
          </a:p>
        </p:txBody>
      </p:sp>
      <p:sp>
        <p:nvSpPr>
          <p:cNvPr id="156" name="Google Shape;156;p23"/>
          <p:cNvSpPr txBox="1"/>
          <p:nvPr>
            <p:ph idx="2" type="body"/>
          </p:nvPr>
        </p:nvSpPr>
        <p:spPr>
          <a:xfrm>
            <a:off x="49177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157" name="Google Shape;157;p23"/>
          <p:cNvSpPr txBox="1"/>
          <p:nvPr/>
        </p:nvSpPr>
        <p:spPr>
          <a:xfrm>
            <a:off x="65375" y="2146750"/>
            <a:ext cx="4306500" cy="253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lt1"/>
                </a:solidFill>
              </a:rPr>
              <a:t>Analysis:</a:t>
            </a:r>
            <a:endParaRPr b="1">
              <a:solidFill>
                <a:schemeClr val="lt1"/>
              </a:solidFill>
            </a:endParaRPr>
          </a:p>
          <a:p>
            <a:pPr indent="-317500" lvl="0" marL="457200" rtl="0" algn="l">
              <a:lnSpc>
                <a:spcPct val="115000"/>
              </a:lnSpc>
              <a:spcBef>
                <a:spcPts val="1200"/>
              </a:spcBef>
              <a:spcAft>
                <a:spcPts val="0"/>
              </a:spcAft>
              <a:buClr>
                <a:schemeClr val="lt1"/>
              </a:buClr>
              <a:buSzPts val="1400"/>
              <a:buChar char="●"/>
            </a:pPr>
            <a:r>
              <a:rPr lang="en">
                <a:solidFill>
                  <a:schemeClr val="lt1"/>
                </a:solidFill>
              </a:rPr>
              <a:t>The histogram shows the distribution of daily prices across different service types.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The most frequent prices range from $5 to $15.</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Shared rides and Lux services show distinct price peaks.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Higher prices are less common but visible in premium services like Lux Black and UberXL.</a:t>
            </a:r>
            <a:endParaRPr sz="1700">
              <a:solidFill>
                <a:schemeClr val="lt1"/>
              </a:solidFill>
            </a:endParaRPr>
          </a:p>
        </p:txBody>
      </p:sp>
      <p:pic>
        <p:nvPicPr>
          <p:cNvPr id="158" name="Google Shape;158;p23"/>
          <p:cNvPicPr preferRelativeResize="0"/>
          <p:nvPr/>
        </p:nvPicPr>
        <p:blipFill>
          <a:blip r:embed="rId3">
            <a:alphaModFix/>
          </a:blip>
          <a:stretch>
            <a:fillRect/>
          </a:stretch>
        </p:blipFill>
        <p:spPr>
          <a:xfrm>
            <a:off x="8227200" y="4538660"/>
            <a:ext cx="849550" cy="394365"/>
          </a:xfrm>
          <a:prstGeom prst="rect">
            <a:avLst/>
          </a:prstGeom>
          <a:noFill/>
          <a:ln>
            <a:noFill/>
          </a:ln>
        </p:spPr>
      </p:pic>
      <p:pic>
        <p:nvPicPr>
          <p:cNvPr id="159" name="Google Shape;159;p23"/>
          <p:cNvPicPr preferRelativeResize="0"/>
          <p:nvPr/>
        </p:nvPicPr>
        <p:blipFill>
          <a:blip r:embed="rId4">
            <a:alphaModFix/>
          </a:blip>
          <a:stretch>
            <a:fillRect/>
          </a:stretch>
        </p:blipFill>
        <p:spPr>
          <a:xfrm>
            <a:off x="83600" y="118100"/>
            <a:ext cx="849550" cy="569950"/>
          </a:xfrm>
          <a:prstGeom prst="rect">
            <a:avLst/>
          </a:prstGeom>
          <a:noFill/>
          <a:ln>
            <a:noFill/>
          </a:ln>
        </p:spPr>
      </p:pic>
      <p:pic>
        <p:nvPicPr>
          <p:cNvPr id="160" name="Google Shape;160;p23"/>
          <p:cNvPicPr preferRelativeResize="0"/>
          <p:nvPr/>
        </p:nvPicPr>
        <p:blipFill>
          <a:blip r:embed="rId5">
            <a:alphaModFix/>
          </a:blip>
          <a:stretch>
            <a:fillRect/>
          </a:stretch>
        </p:blipFill>
        <p:spPr>
          <a:xfrm>
            <a:off x="4640700" y="0"/>
            <a:ext cx="4503300" cy="4538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30650" y="745638"/>
            <a:ext cx="4045200" cy="119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000"/>
              <a:t>Distribution of </a:t>
            </a:r>
            <a:r>
              <a:rPr lang="en" sz="3000"/>
              <a:t>Vehicle Model </a:t>
            </a:r>
            <a:r>
              <a:rPr lang="en" sz="3000"/>
              <a:t> Type</a:t>
            </a:r>
            <a:endParaRPr sz="3000"/>
          </a:p>
        </p:txBody>
      </p:sp>
      <p:sp>
        <p:nvSpPr>
          <p:cNvPr id="166" name="Google Shape;166;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167" name="Google Shape;167;p24"/>
          <p:cNvSpPr txBox="1"/>
          <p:nvPr/>
        </p:nvSpPr>
        <p:spPr>
          <a:xfrm>
            <a:off x="330650" y="1996325"/>
            <a:ext cx="3837000" cy="278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lt1"/>
                </a:solidFill>
              </a:rPr>
              <a:t>Analysis:</a:t>
            </a:r>
            <a:endParaRPr b="1">
              <a:solidFill>
                <a:schemeClr val="lt1"/>
              </a:solidFill>
            </a:endParaRPr>
          </a:p>
          <a:p>
            <a:pPr indent="-317500" lvl="0" marL="457200" rtl="0" algn="l">
              <a:lnSpc>
                <a:spcPct val="115000"/>
              </a:lnSpc>
              <a:spcBef>
                <a:spcPts val="1200"/>
              </a:spcBef>
              <a:spcAft>
                <a:spcPts val="0"/>
              </a:spcAft>
              <a:buClr>
                <a:schemeClr val="lt1"/>
              </a:buClr>
              <a:buSzPts val="1400"/>
              <a:buChar char="●"/>
            </a:pPr>
            <a:r>
              <a:rPr lang="en">
                <a:solidFill>
                  <a:schemeClr val="lt1"/>
                </a:solidFill>
              </a:rPr>
              <a:t>The pie chart shows the percentage distribution of various ride services.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The distribution is relatively even among most Vehicle Model Type, with each comprising about 7-8% of the total.</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Premium services like Lux Black and Lyft XL have slightly lower usage compared to standard options like UberX and </a:t>
            </a:r>
            <a:r>
              <a:rPr lang="en">
                <a:solidFill>
                  <a:schemeClr val="lt1"/>
                </a:solidFill>
              </a:rPr>
              <a:t>Lyft</a:t>
            </a:r>
            <a:endParaRPr sz="1700">
              <a:solidFill>
                <a:schemeClr val="lt1"/>
              </a:solidFill>
            </a:endParaRPr>
          </a:p>
        </p:txBody>
      </p:sp>
      <p:pic>
        <p:nvPicPr>
          <p:cNvPr id="168" name="Google Shape;168;p24"/>
          <p:cNvPicPr preferRelativeResize="0"/>
          <p:nvPr/>
        </p:nvPicPr>
        <p:blipFill>
          <a:blip r:embed="rId3">
            <a:alphaModFix/>
          </a:blip>
          <a:stretch>
            <a:fillRect/>
          </a:stretch>
        </p:blipFill>
        <p:spPr>
          <a:xfrm>
            <a:off x="8227200" y="4538660"/>
            <a:ext cx="849550" cy="394365"/>
          </a:xfrm>
          <a:prstGeom prst="rect">
            <a:avLst/>
          </a:prstGeom>
          <a:noFill/>
          <a:ln>
            <a:noFill/>
          </a:ln>
        </p:spPr>
      </p:pic>
      <p:pic>
        <p:nvPicPr>
          <p:cNvPr id="169" name="Google Shape;169;p24"/>
          <p:cNvPicPr preferRelativeResize="0"/>
          <p:nvPr/>
        </p:nvPicPr>
        <p:blipFill>
          <a:blip r:embed="rId4">
            <a:alphaModFix/>
          </a:blip>
          <a:stretch>
            <a:fillRect/>
          </a:stretch>
        </p:blipFill>
        <p:spPr>
          <a:xfrm>
            <a:off x="83600" y="118100"/>
            <a:ext cx="849550" cy="569950"/>
          </a:xfrm>
          <a:prstGeom prst="rect">
            <a:avLst/>
          </a:prstGeom>
          <a:noFill/>
          <a:ln>
            <a:noFill/>
          </a:ln>
        </p:spPr>
      </p:pic>
      <p:pic>
        <p:nvPicPr>
          <p:cNvPr id="170" name="Google Shape;170;p24"/>
          <p:cNvPicPr preferRelativeResize="0"/>
          <p:nvPr/>
        </p:nvPicPr>
        <p:blipFill>
          <a:blip r:embed="rId5">
            <a:alphaModFix/>
          </a:blip>
          <a:stretch>
            <a:fillRect/>
          </a:stretch>
        </p:blipFill>
        <p:spPr>
          <a:xfrm>
            <a:off x="4572000" y="0"/>
            <a:ext cx="4572000" cy="4538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265500" y="1078750"/>
            <a:ext cx="43977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Key recommendation </a:t>
            </a:r>
            <a:endParaRPr/>
          </a:p>
        </p:txBody>
      </p:sp>
      <p:sp>
        <p:nvSpPr>
          <p:cNvPr id="176" name="Google Shape;176;p25"/>
          <p:cNvSpPr txBox="1"/>
          <p:nvPr>
            <p:ph idx="2" type="body"/>
          </p:nvPr>
        </p:nvSpPr>
        <p:spPr>
          <a:xfrm>
            <a:off x="4939500" y="304550"/>
            <a:ext cx="3837000" cy="4114800"/>
          </a:xfrm>
          <a:prstGeom prst="rect">
            <a:avLst/>
          </a:prstGeom>
        </p:spPr>
        <p:txBody>
          <a:bodyPr anchorCtr="0" anchor="ctr" bIns="91425" lIns="91425" spcFirstLastPara="1" rIns="91425" wrap="square" tIns="91425">
            <a:noAutofit/>
          </a:bodyPr>
          <a:lstStyle/>
          <a:p>
            <a:pPr indent="-304800" lvl="0" marL="457200" rtl="0" algn="l">
              <a:spcBef>
                <a:spcPts val="1200"/>
              </a:spcBef>
              <a:spcAft>
                <a:spcPts val="0"/>
              </a:spcAft>
              <a:buClr>
                <a:srgbClr val="000000"/>
              </a:buClr>
              <a:buSzPts val="1200"/>
              <a:buFont typeface="Arial"/>
              <a:buChar char="●"/>
            </a:pPr>
            <a:r>
              <a:rPr b="1" lang="en" sz="1200">
                <a:solidFill>
                  <a:srgbClr val="000000"/>
                </a:solidFill>
                <a:latin typeface="Arial"/>
                <a:ea typeface="Arial"/>
                <a:cs typeface="Arial"/>
                <a:sym typeface="Arial"/>
              </a:rPr>
              <a:t>Pricing Strategy and Marketing at Boston University:</a:t>
            </a:r>
            <a:r>
              <a:rPr lang="en" sz="1200">
                <a:solidFill>
                  <a:srgbClr val="000000"/>
                </a:solidFill>
                <a:latin typeface="Arial"/>
                <a:ea typeface="Arial"/>
                <a:cs typeface="Arial"/>
                <a:sym typeface="Arial"/>
              </a:rPr>
              <a:t>Boston University has the highest average final ride price during peak time. To support students and encourage more of them to use these services, we recommend that ride-sharing companies reconsider these surcharges and explore more student-friendly pricing strategies to boost the revenue.</a:t>
            </a:r>
            <a:endParaRPr sz="1200">
              <a:solidFill>
                <a:srgbClr val="000000"/>
              </a:solidFill>
              <a:latin typeface="Arial"/>
              <a:ea typeface="Arial"/>
              <a:cs typeface="Arial"/>
              <a:sym typeface="Arial"/>
            </a:endParaRPr>
          </a:p>
          <a:p>
            <a:pPr indent="-304800" lvl="0" marL="457200" rtl="0" algn="l">
              <a:spcBef>
                <a:spcPts val="0"/>
              </a:spcBef>
              <a:spcAft>
                <a:spcPts val="0"/>
              </a:spcAft>
              <a:buSzPts val="1200"/>
              <a:buFont typeface="Arial"/>
              <a:buChar char="●"/>
            </a:pPr>
            <a:r>
              <a:rPr b="1" lang="en" sz="1200">
                <a:latin typeface="Arial"/>
                <a:ea typeface="Arial"/>
                <a:cs typeface="Arial"/>
                <a:sym typeface="Arial"/>
              </a:rPr>
              <a:t>Focus on Affordable Ride Options</a:t>
            </a:r>
            <a:r>
              <a:rPr lang="en" sz="1200">
                <a:latin typeface="Arial"/>
                <a:ea typeface="Arial"/>
                <a:cs typeface="Arial"/>
                <a:sym typeface="Arial"/>
              </a:rPr>
              <a:t>: Offering discounts or loyalty programs for rides within the $5 to $15 range could further solidify their customer base in this segment.</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b="1" lang="en" sz="1200">
                <a:latin typeface="Arial"/>
                <a:ea typeface="Arial"/>
                <a:cs typeface="Arial"/>
                <a:sym typeface="Arial"/>
              </a:rPr>
              <a:t>No further investigation </a:t>
            </a:r>
            <a:r>
              <a:rPr lang="en" sz="1200">
                <a:latin typeface="Arial"/>
                <a:ea typeface="Arial"/>
                <a:cs typeface="Arial"/>
                <a:sym typeface="Arial"/>
              </a:rPr>
              <a:t>needs to be done on price related with weather and vehicle model types.</a:t>
            </a:r>
            <a:endParaRPr sz="1200">
              <a:latin typeface="Arial"/>
              <a:ea typeface="Arial"/>
              <a:cs typeface="Arial"/>
              <a:sym typeface="Arial"/>
            </a:endParaRPr>
          </a:p>
        </p:txBody>
      </p:sp>
      <p:pic>
        <p:nvPicPr>
          <p:cNvPr id="177" name="Google Shape;177;p25"/>
          <p:cNvPicPr preferRelativeResize="0"/>
          <p:nvPr/>
        </p:nvPicPr>
        <p:blipFill>
          <a:blip r:embed="rId3">
            <a:alphaModFix/>
          </a:blip>
          <a:stretch>
            <a:fillRect/>
          </a:stretch>
        </p:blipFill>
        <p:spPr>
          <a:xfrm>
            <a:off x="8227200" y="4538660"/>
            <a:ext cx="849550" cy="394365"/>
          </a:xfrm>
          <a:prstGeom prst="rect">
            <a:avLst/>
          </a:prstGeom>
          <a:noFill/>
          <a:ln>
            <a:noFill/>
          </a:ln>
        </p:spPr>
      </p:pic>
      <p:pic>
        <p:nvPicPr>
          <p:cNvPr id="178" name="Google Shape;178;p25"/>
          <p:cNvPicPr preferRelativeResize="0"/>
          <p:nvPr/>
        </p:nvPicPr>
        <p:blipFill>
          <a:blip r:embed="rId4">
            <a:alphaModFix/>
          </a:blip>
          <a:stretch>
            <a:fillRect/>
          </a:stretch>
        </p:blipFill>
        <p:spPr>
          <a:xfrm>
            <a:off x="83600" y="118100"/>
            <a:ext cx="849550" cy="569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rPr lang="en"/>
              <a:t>Q&amp;A</a:t>
            </a:r>
            <a:endParaRPr/>
          </a:p>
        </p:txBody>
      </p:sp>
      <p:pic>
        <p:nvPicPr>
          <p:cNvPr id="184" name="Google Shape;184;p26"/>
          <p:cNvPicPr preferRelativeResize="0"/>
          <p:nvPr/>
        </p:nvPicPr>
        <p:blipFill>
          <a:blip r:embed="rId3">
            <a:alphaModFix/>
          </a:blip>
          <a:stretch>
            <a:fillRect/>
          </a:stretch>
        </p:blipFill>
        <p:spPr>
          <a:xfrm>
            <a:off x="8227200" y="4538660"/>
            <a:ext cx="849550" cy="394365"/>
          </a:xfrm>
          <a:prstGeom prst="rect">
            <a:avLst/>
          </a:prstGeom>
          <a:noFill/>
          <a:ln>
            <a:noFill/>
          </a:ln>
        </p:spPr>
      </p:pic>
      <p:pic>
        <p:nvPicPr>
          <p:cNvPr id="185" name="Google Shape;185;p26"/>
          <p:cNvPicPr preferRelativeResize="0"/>
          <p:nvPr/>
        </p:nvPicPr>
        <p:blipFill>
          <a:blip r:embed="rId4">
            <a:alphaModFix/>
          </a:blip>
          <a:stretch>
            <a:fillRect/>
          </a:stretch>
        </p:blipFill>
        <p:spPr>
          <a:xfrm>
            <a:off x="83600" y="118100"/>
            <a:ext cx="849550" cy="569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a:t>
            </a:r>
            <a:r>
              <a:rPr lang="en"/>
              <a:t>eference</a:t>
            </a:r>
            <a:endParaRPr/>
          </a:p>
        </p:txBody>
      </p:sp>
      <p:sp>
        <p:nvSpPr>
          <p:cNvPr id="191" name="Google Shape;191;p27"/>
          <p:cNvSpPr txBox="1"/>
          <p:nvPr>
            <p:ph idx="2" type="body"/>
          </p:nvPr>
        </p:nvSpPr>
        <p:spPr>
          <a:xfrm>
            <a:off x="4759025" y="69975"/>
            <a:ext cx="3837000" cy="3695100"/>
          </a:xfrm>
          <a:prstGeom prst="rect">
            <a:avLst/>
          </a:prstGeom>
        </p:spPr>
        <p:txBody>
          <a:bodyPr anchorCtr="0" anchor="ctr" bIns="91425" lIns="91425" spcFirstLastPara="1" rIns="91425" wrap="square" tIns="91425">
            <a:normAutofit/>
          </a:bodyPr>
          <a:lstStyle/>
          <a:p>
            <a:pPr indent="0" lvl="0" marL="0" marR="228600" rtl="0" algn="l">
              <a:lnSpc>
                <a:spcPct val="146667"/>
              </a:lnSpc>
              <a:spcBef>
                <a:spcPts val="0"/>
              </a:spcBef>
              <a:spcAft>
                <a:spcPts val="0"/>
              </a:spcAft>
              <a:buNone/>
            </a:pPr>
            <a:r>
              <a:t/>
            </a:r>
            <a:endParaRPr sz="1150">
              <a:solidFill>
                <a:schemeClr val="hlink"/>
              </a:solidFill>
              <a:highlight>
                <a:srgbClr val="F8F8F8"/>
              </a:highlight>
              <a:latin typeface="Arial"/>
              <a:ea typeface="Arial"/>
              <a:cs typeface="Arial"/>
              <a:sym typeface="Arial"/>
            </a:endParaRPr>
          </a:p>
          <a:p>
            <a:pPr indent="0" lvl="0" marL="0" rtl="0" algn="l">
              <a:spcBef>
                <a:spcPts val="600"/>
              </a:spcBef>
              <a:spcAft>
                <a:spcPts val="0"/>
              </a:spcAft>
              <a:buNone/>
            </a:pPr>
            <a:r>
              <a:rPr lang="en">
                <a:latin typeface="Arial"/>
                <a:ea typeface="Arial"/>
                <a:cs typeface="Arial"/>
                <a:sym typeface="Arial"/>
              </a:rPr>
              <a:t>-Kaggle source:</a:t>
            </a:r>
            <a:endParaRPr>
              <a:latin typeface="Arial"/>
              <a:ea typeface="Arial"/>
              <a:cs typeface="Arial"/>
              <a:sym typeface="Arial"/>
            </a:endParaRPr>
          </a:p>
          <a:p>
            <a:pPr indent="0" lvl="0" marL="0" rtl="0" algn="l">
              <a:spcBef>
                <a:spcPts val="1200"/>
              </a:spcBef>
              <a:spcAft>
                <a:spcPts val="0"/>
              </a:spcAft>
              <a:buNone/>
            </a:pPr>
            <a:r>
              <a:rPr lang="en" u="sng">
                <a:solidFill>
                  <a:schemeClr val="hlink"/>
                </a:solidFill>
                <a:latin typeface="Arial"/>
                <a:ea typeface="Arial"/>
                <a:cs typeface="Arial"/>
                <a:sym typeface="Arial"/>
                <a:hlinkClick r:id="rId3"/>
              </a:rPr>
              <a:t>https://www.kaggle.com/datasets/brllrb/uber-and-lyft-dataset-boston-ma</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-Data size quick view:</a:t>
            </a:r>
            <a:endParaRPr>
              <a:latin typeface="Arial"/>
              <a:ea typeface="Arial"/>
              <a:cs typeface="Arial"/>
              <a:sym typeface="Arial"/>
            </a:endParaRPr>
          </a:p>
        </p:txBody>
      </p:sp>
      <p:pic>
        <p:nvPicPr>
          <p:cNvPr id="192" name="Google Shape;192;p27"/>
          <p:cNvPicPr preferRelativeResize="0"/>
          <p:nvPr/>
        </p:nvPicPr>
        <p:blipFill>
          <a:blip r:embed="rId4">
            <a:alphaModFix/>
          </a:blip>
          <a:stretch>
            <a:fillRect/>
          </a:stretch>
        </p:blipFill>
        <p:spPr>
          <a:xfrm>
            <a:off x="5043960" y="3120473"/>
            <a:ext cx="3267125" cy="836375"/>
          </a:xfrm>
          <a:prstGeom prst="rect">
            <a:avLst/>
          </a:prstGeom>
          <a:noFill/>
          <a:ln>
            <a:noFill/>
          </a:ln>
        </p:spPr>
      </p:pic>
      <p:pic>
        <p:nvPicPr>
          <p:cNvPr id="193" name="Google Shape;193;p27"/>
          <p:cNvPicPr preferRelativeResize="0"/>
          <p:nvPr/>
        </p:nvPicPr>
        <p:blipFill>
          <a:blip r:embed="rId5">
            <a:alphaModFix/>
          </a:blip>
          <a:stretch>
            <a:fillRect/>
          </a:stretch>
        </p:blipFill>
        <p:spPr>
          <a:xfrm>
            <a:off x="83600" y="118100"/>
            <a:ext cx="849550" cy="569950"/>
          </a:xfrm>
          <a:prstGeom prst="rect">
            <a:avLst/>
          </a:prstGeom>
          <a:noFill/>
          <a:ln>
            <a:noFill/>
          </a:ln>
        </p:spPr>
      </p:pic>
      <p:pic>
        <p:nvPicPr>
          <p:cNvPr id="194" name="Google Shape;194;p27"/>
          <p:cNvPicPr preferRelativeResize="0"/>
          <p:nvPr/>
        </p:nvPicPr>
        <p:blipFill>
          <a:blip r:embed="rId6">
            <a:alphaModFix/>
          </a:blip>
          <a:stretch>
            <a:fillRect/>
          </a:stretch>
        </p:blipFill>
        <p:spPr>
          <a:xfrm>
            <a:off x="8227200" y="4538660"/>
            <a:ext cx="849550" cy="3943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Agenda slide </a:t>
            </a:r>
            <a:endParaRPr/>
          </a:p>
        </p:txBody>
      </p:sp>
      <p:sp>
        <p:nvSpPr>
          <p:cNvPr id="73" name="Google Shape;73;p14"/>
          <p:cNvSpPr txBox="1"/>
          <p:nvPr>
            <p:ph idx="2" type="body"/>
          </p:nvPr>
        </p:nvSpPr>
        <p:spPr>
          <a:xfrm>
            <a:off x="4939500" y="118100"/>
            <a:ext cx="3837000" cy="44880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Part 1. Data Background Intro</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Part 2. Answer four questions and Analyze Outcomes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Part 3. Key Recommendation</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Part 4. Q&amp;A</a:t>
            </a:r>
            <a:endParaRPr>
              <a:latin typeface="Arial"/>
              <a:ea typeface="Arial"/>
              <a:cs typeface="Arial"/>
              <a:sym typeface="Arial"/>
            </a:endParaRPr>
          </a:p>
        </p:txBody>
      </p:sp>
      <p:pic>
        <p:nvPicPr>
          <p:cNvPr id="74" name="Google Shape;74;p14"/>
          <p:cNvPicPr preferRelativeResize="0"/>
          <p:nvPr/>
        </p:nvPicPr>
        <p:blipFill>
          <a:blip r:embed="rId3">
            <a:alphaModFix/>
          </a:blip>
          <a:stretch>
            <a:fillRect/>
          </a:stretch>
        </p:blipFill>
        <p:spPr>
          <a:xfrm>
            <a:off x="8227200" y="4538660"/>
            <a:ext cx="849550" cy="394365"/>
          </a:xfrm>
          <a:prstGeom prst="rect">
            <a:avLst/>
          </a:prstGeom>
          <a:noFill/>
          <a:ln>
            <a:noFill/>
          </a:ln>
        </p:spPr>
      </p:pic>
      <p:pic>
        <p:nvPicPr>
          <p:cNvPr id="75" name="Google Shape;75;p14"/>
          <p:cNvPicPr preferRelativeResize="0"/>
          <p:nvPr/>
        </p:nvPicPr>
        <p:blipFill>
          <a:blip r:embed="rId4">
            <a:alphaModFix/>
          </a:blip>
          <a:stretch>
            <a:fillRect/>
          </a:stretch>
        </p:blipFill>
        <p:spPr>
          <a:xfrm>
            <a:off x="83600" y="118100"/>
            <a:ext cx="849550" cy="569950"/>
          </a:xfrm>
          <a:prstGeom prst="rect">
            <a:avLst/>
          </a:prstGeom>
          <a:noFill/>
          <a:ln>
            <a:noFill/>
          </a:ln>
        </p:spPr>
      </p:pic>
      <p:sp>
        <p:nvSpPr>
          <p:cNvPr id="76" name="Google Shape;76;p14"/>
          <p:cNvSpPr txBox="1"/>
          <p:nvPr/>
        </p:nvSpPr>
        <p:spPr>
          <a:xfrm>
            <a:off x="7353975" y="3386250"/>
            <a:ext cx="1812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288100" y="1798325"/>
            <a:ext cx="4045200" cy="1789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Lyft and Uber comparison background</a:t>
            </a:r>
            <a:endParaRPr/>
          </a:p>
        </p:txBody>
      </p:sp>
      <p:sp>
        <p:nvSpPr>
          <p:cNvPr id="82" name="Google Shape;82;p15"/>
          <p:cNvSpPr txBox="1"/>
          <p:nvPr>
            <p:ph idx="2" type="body"/>
          </p:nvPr>
        </p:nvSpPr>
        <p:spPr>
          <a:xfrm>
            <a:off x="5007175" y="724200"/>
            <a:ext cx="3837000" cy="3695100"/>
          </a:xfrm>
          <a:prstGeom prst="rect">
            <a:avLst/>
          </a:prstGeom>
        </p:spPr>
        <p:txBody>
          <a:bodyPr anchorCtr="0" anchor="ctr" bIns="91425" lIns="91425" spcFirstLastPara="1" rIns="91425" wrap="square" tIns="91425">
            <a:normAutofit/>
          </a:bodyPr>
          <a:lstStyle/>
          <a:p>
            <a:pPr indent="0" lvl="0" marL="0" rtl="0" algn="l">
              <a:spcBef>
                <a:spcPts val="1200"/>
              </a:spcBef>
              <a:spcAft>
                <a:spcPts val="0"/>
              </a:spcAft>
              <a:buNone/>
            </a:pPr>
            <a:r>
              <a:rPr lang="en" sz="2000">
                <a:solidFill>
                  <a:srgbClr val="000000"/>
                </a:solidFill>
                <a:latin typeface="Arial"/>
                <a:ea typeface="Arial"/>
                <a:cs typeface="Arial"/>
                <a:sym typeface="Arial"/>
              </a:rPr>
              <a:t>This dataset pertains to Uber and Lyft rides in Boston, MA, covering the period from November 26, 2018, to December 18, 2018. </a:t>
            </a:r>
            <a:endParaRPr sz="20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83" name="Google Shape;83;p15"/>
          <p:cNvPicPr preferRelativeResize="0"/>
          <p:nvPr/>
        </p:nvPicPr>
        <p:blipFill>
          <a:blip r:embed="rId3">
            <a:alphaModFix/>
          </a:blip>
          <a:stretch>
            <a:fillRect/>
          </a:stretch>
        </p:blipFill>
        <p:spPr>
          <a:xfrm>
            <a:off x="8227200" y="4538660"/>
            <a:ext cx="849550" cy="394365"/>
          </a:xfrm>
          <a:prstGeom prst="rect">
            <a:avLst/>
          </a:prstGeom>
          <a:noFill/>
          <a:ln>
            <a:noFill/>
          </a:ln>
        </p:spPr>
      </p:pic>
      <p:pic>
        <p:nvPicPr>
          <p:cNvPr id="84" name="Google Shape;84;p15"/>
          <p:cNvPicPr preferRelativeResize="0"/>
          <p:nvPr/>
        </p:nvPicPr>
        <p:blipFill>
          <a:blip r:embed="rId4">
            <a:alphaModFix/>
          </a:blip>
          <a:stretch>
            <a:fillRect/>
          </a:stretch>
        </p:blipFill>
        <p:spPr>
          <a:xfrm>
            <a:off x="83600" y="118100"/>
            <a:ext cx="849550" cy="56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174600" y="1380350"/>
            <a:ext cx="4764900" cy="1789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Four key questions</a:t>
            </a:r>
            <a:endParaRPr/>
          </a:p>
        </p:txBody>
      </p:sp>
      <p:sp>
        <p:nvSpPr>
          <p:cNvPr id="90" name="Google Shape;90;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b="1" lang="en" sz="1100">
                <a:solidFill>
                  <a:srgbClr val="000000"/>
                </a:solidFill>
                <a:latin typeface="Arial"/>
                <a:ea typeface="Arial"/>
                <a:cs typeface="Arial"/>
                <a:sym typeface="Arial"/>
              </a:rPr>
              <a:t>Ride Distribution by Destination</a:t>
            </a:r>
            <a:r>
              <a:rPr lang="en" sz="1100">
                <a:solidFill>
                  <a:srgbClr val="000000"/>
                </a:solidFill>
                <a:latin typeface="Arial"/>
                <a:ea typeface="Arial"/>
                <a:cs typeface="Arial"/>
                <a:sym typeface="Arial"/>
              </a:rPr>
              <a:t>: Examining how rides are distributed across various destinations.</a:t>
            </a:r>
            <a:r>
              <a:rPr lang="en" sz="1400"/>
              <a:t> </a:t>
            </a:r>
            <a:r>
              <a:rPr lang="en" sz="1100">
                <a:latin typeface="Arial"/>
                <a:ea typeface="Arial"/>
                <a:cs typeface="Arial"/>
                <a:sym typeface="Arial"/>
              </a:rPr>
              <a:t>(by Tianyi)</a:t>
            </a:r>
            <a:endParaRPr sz="1100">
              <a:latin typeface="Arial"/>
              <a:ea typeface="Arial"/>
              <a:cs typeface="Arial"/>
              <a:sym typeface="Arial"/>
            </a:endParaRPr>
          </a:p>
          <a:p>
            <a:pPr indent="-317500" lvl="0" marL="457200" rtl="0" algn="l">
              <a:spcBef>
                <a:spcPts val="0"/>
              </a:spcBef>
              <a:spcAft>
                <a:spcPts val="0"/>
              </a:spcAft>
              <a:buSzPts val="1400"/>
              <a:buChar char="●"/>
            </a:pPr>
            <a:r>
              <a:rPr b="1" lang="en" sz="1100">
                <a:solidFill>
                  <a:srgbClr val="000000"/>
                </a:solidFill>
                <a:latin typeface="Arial"/>
                <a:ea typeface="Arial"/>
                <a:cs typeface="Arial"/>
                <a:sym typeface="Arial"/>
              </a:rPr>
              <a:t>Mean Final Price by Destination</a:t>
            </a:r>
            <a:r>
              <a:rPr lang="en" sz="1100">
                <a:solidFill>
                  <a:srgbClr val="000000"/>
                </a:solidFill>
                <a:latin typeface="Arial"/>
                <a:ea typeface="Arial"/>
                <a:cs typeface="Arial"/>
                <a:sym typeface="Arial"/>
              </a:rPr>
              <a:t>: Comparing the average final price of rides for different destinations.</a:t>
            </a:r>
            <a:r>
              <a:rPr lang="en" sz="1400"/>
              <a:t>	</a:t>
            </a:r>
            <a:r>
              <a:rPr lang="en" sz="1100">
                <a:latin typeface="Arial"/>
                <a:ea typeface="Arial"/>
                <a:cs typeface="Arial"/>
                <a:sym typeface="Arial"/>
              </a:rPr>
              <a:t>(By </a:t>
            </a:r>
            <a:r>
              <a:rPr lang="en" sz="1100">
                <a:solidFill>
                  <a:srgbClr val="1D1C1D"/>
                </a:solidFill>
                <a:highlight>
                  <a:srgbClr val="FFFFFF"/>
                </a:highlight>
                <a:latin typeface="Arial"/>
                <a:ea typeface="Arial"/>
                <a:cs typeface="Arial"/>
                <a:sym typeface="Arial"/>
              </a:rPr>
              <a:t>Sukhwinder</a:t>
            </a:r>
            <a:r>
              <a:rPr lang="en" sz="1100">
                <a:latin typeface="Arial"/>
                <a:ea typeface="Arial"/>
                <a:cs typeface="Arial"/>
                <a:sym typeface="Arial"/>
              </a:rPr>
              <a:t>)</a:t>
            </a:r>
            <a:endParaRPr sz="1100">
              <a:latin typeface="Arial"/>
              <a:ea typeface="Arial"/>
              <a:cs typeface="Arial"/>
              <a:sym typeface="Arial"/>
            </a:endParaRPr>
          </a:p>
          <a:p>
            <a:pPr indent="-317500" lvl="0" marL="457200" rtl="0" algn="l">
              <a:spcBef>
                <a:spcPts val="0"/>
              </a:spcBef>
              <a:spcAft>
                <a:spcPts val="0"/>
              </a:spcAft>
              <a:buSzPts val="1400"/>
              <a:buChar char="●"/>
            </a:pPr>
            <a:r>
              <a:rPr b="1" lang="en" sz="1100">
                <a:solidFill>
                  <a:srgbClr val="000000"/>
                </a:solidFill>
                <a:latin typeface="Arial"/>
                <a:ea typeface="Arial"/>
                <a:cs typeface="Arial"/>
                <a:sym typeface="Arial"/>
              </a:rPr>
              <a:t>Hourly Distribution in Relation to Weather</a:t>
            </a:r>
            <a:r>
              <a:rPr lang="en" sz="1100">
                <a:solidFill>
                  <a:srgbClr val="000000"/>
                </a:solidFill>
                <a:latin typeface="Arial"/>
                <a:ea typeface="Arial"/>
                <a:cs typeface="Arial"/>
                <a:sym typeface="Arial"/>
              </a:rPr>
              <a:t>: Analyzing how ride patterns vary by hour and how they correlate with weather conditions.</a:t>
            </a:r>
            <a:r>
              <a:rPr lang="en" sz="1400"/>
              <a:t>       </a:t>
            </a:r>
            <a:r>
              <a:rPr lang="en" sz="1100">
                <a:latin typeface="Arial"/>
                <a:ea typeface="Arial"/>
                <a:cs typeface="Arial"/>
                <a:sym typeface="Arial"/>
              </a:rPr>
              <a:t>(By Siawash)</a:t>
            </a:r>
            <a:endParaRPr sz="1100">
              <a:latin typeface="Arial"/>
              <a:ea typeface="Arial"/>
              <a:cs typeface="Arial"/>
              <a:sym typeface="Arial"/>
            </a:endParaRPr>
          </a:p>
          <a:p>
            <a:pPr indent="-317500" lvl="0" marL="457200" rtl="0" algn="l">
              <a:spcBef>
                <a:spcPts val="0"/>
              </a:spcBef>
              <a:spcAft>
                <a:spcPts val="0"/>
              </a:spcAft>
              <a:buSzPts val="1400"/>
              <a:buChar char="●"/>
            </a:pPr>
            <a:r>
              <a:rPr b="1" lang="en" sz="1100">
                <a:solidFill>
                  <a:srgbClr val="000000"/>
                </a:solidFill>
                <a:latin typeface="Arial"/>
                <a:ea typeface="Arial"/>
                <a:cs typeface="Arial"/>
                <a:sym typeface="Arial"/>
              </a:rPr>
              <a:t>Daily Price Distribution by Vehicle Model Type</a:t>
            </a:r>
            <a:r>
              <a:rPr lang="en" sz="1100">
                <a:solidFill>
                  <a:srgbClr val="000000"/>
                </a:solidFill>
                <a:latin typeface="Arial"/>
                <a:ea typeface="Arial"/>
                <a:cs typeface="Arial"/>
                <a:sym typeface="Arial"/>
              </a:rPr>
              <a:t>: Evaluating the daily price distribution based on the type of vehicle model used.</a:t>
            </a:r>
            <a:r>
              <a:rPr lang="en" sz="1400"/>
              <a:t> </a:t>
            </a:r>
            <a:r>
              <a:rPr lang="en" sz="1100">
                <a:latin typeface="Arial"/>
                <a:ea typeface="Arial"/>
                <a:cs typeface="Arial"/>
                <a:sym typeface="Arial"/>
              </a:rPr>
              <a:t>(By Rahul)</a:t>
            </a:r>
            <a:endParaRPr sz="1100">
              <a:latin typeface="Arial"/>
              <a:ea typeface="Arial"/>
              <a:cs typeface="Arial"/>
              <a:sym typeface="Arial"/>
            </a:endParaRPr>
          </a:p>
        </p:txBody>
      </p:sp>
      <p:pic>
        <p:nvPicPr>
          <p:cNvPr id="91" name="Google Shape;91;p16"/>
          <p:cNvPicPr preferRelativeResize="0"/>
          <p:nvPr/>
        </p:nvPicPr>
        <p:blipFill>
          <a:blip r:embed="rId3">
            <a:alphaModFix/>
          </a:blip>
          <a:stretch>
            <a:fillRect/>
          </a:stretch>
        </p:blipFill>
        <p:spPr>
          <a:xfrm>
            <a:off x="8227200" y="4538660"/>
            <a:ext cx="849550" cy="394365"/>
          </a:xfrm>
          <a:prstGeom prst="rect">
            <a:avLst/>
          </a:prstGeom>
          <a:noFill/>
          <a:ln>
            <a:noFill/>
          </a:ln>
        </p:spPr>
      </p:pic>
      <p:pic>
        <p:nvPicPr>
          <p:cNvPr id="92" name="Google Shape;92;p16"/>
          <p:cNvPicPr preferRelativeResize="0"/>
          <p:nvPr/>
        </p:nvPicPr>
        <p:blipFill>
          <a:blip r:embed="rId4">
            <a:alphaModFix/>
          </a:blip>
          <a:stretch>
            <a:fillRect/>
          </a:stretch>
        </p:blipFill>
        <p:spPr>
          <a:xfrm>
            <a:off x="83600" y="118100"/>
            <a:ext cx="849550" cy="569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33175" y="56290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Ride distribution VS Destination Location for both Uber and Lyft</a:t>
            </a:r>
            <a:endParaRPr sz="3000"/>
          </a:p>
        </p:txBody>
      </p:sp>
      <p:sp>
        <p:nvSpPr>
          <p:cNvPr id="98" name="Google Shape;98;p17"/>
          <p:cNvSpPr txBox="1"/>
          <p:nvPr>
            <p:ph idx="1" type="subTitle"/>
          </p:nvPr>
        </p:nvSpPr>
        <p:spPr>
          <a:xfrm>
            <a:off x="180475" y="2571750"/>
            <a:ext cx="4197900" cy="17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Arial"/>
                <a:ea typeface="Arial"/>
                <a:cs typeface="Arial"/>
                <a:sym typeface="Arial"/>
              </a:rPr>
              <a:t>Analysis:</a:t>
            </a:r>
            <a:endParaRPr b="1" sz="1400">
              <a:latin typeface="Arial"/>
              <a:ea typeface="Arial"/>
              <a:cs typeface="Arial"/>
              <a:sym typeface="Arial"/>
            </a:endParaRPr>
          </a:p>
          <a:p>
            <a:pPr indent="0" lvl="0" marL="0" rtl="0" algn="l">
              <a:spcBef>
                <a:spcPts val="0"/>
              </a:spcBef>
              <a:spcAft>
                <a:spcPts val="0"/>
              </a:spcAft>
              <a:buNone/>
            </a:pPr>
            <a:r>
              <a:t/>
            </a:r>
            <a:endParaRPr b="1" sz="14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Both types, uber and Lyft, have an evenly distribution on location.</a:t>
            </a:r>
            <a:endParaRPr sz="11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The data suggests that users of Uber and Lyft are equally likely to travel to various locations within the city, with no strong preference for one service over the other based on destination. </a:t>
            </a:r>
            <a:r>
              <a:rPr lang="en" sz="1100">
                <a:latin typeface="Arial"/>
                <a:ea typeface="Arial"/>
                <a:cs typeface="Arial"/>
                <a:sym typeface="Arial"/>
              </a:rPr>
              <a:t>(P value is larger than 0.05)</a:t>
            </a:r>
            <a:endParaRPr sz="1100">
              <a:latin typeface="Arial"/>
              <a:ea typeface="Arial"/>
              <a:cs typeface="Arial"/>
              <a:sym typeface="Arial"/>
            </a:endParaRPr>
          </a:p>
        </p:txBody>
      </p:sp>
      <p:pic>
        <p:nvPicPr>
          <p:cNvPr id="99" name="Google Shape;99;p17"/>
          <p:cNvPicPr preferRelativeResize="0"/>
          <p:nvPr/>
        </p:nvPicPr>
        <p:blipFill>
          <a:blip r:embed="rId3">
            <a:alphaModFix/>
          </a:blip>
          <a:stretch>
            <a:fillRect/>
          </a:stretch>
        </p:blipFill>
        <p:spPr>
          <a:xfrm>
            <a:off x="83600" y="118100"/>
            <a:ext cx="849550" cy="569950"/>
          </a:xfrm>
          <a:prstGeom prst="rect">
            <a:avLst/>
          </a:prstGeom>
          <a:noFill/>
          <a:ln>
            <a:noFill/>
          </a:ln>
        </p:spPr>
      </p:pic>
      <p:pic>
        <p:nvPicPr>
          <p:cNvPr id="100" name="Google Shape;100;p17"/>
          <p:cNvPicPr preferRelativeResize="0"/>
          <p:nvPr/>
        </p:nvPicPr>
        <p:blipFill>
          <a:blip r:embed="rId4">
            <a:alphaModFix/>
          </a:blip>
          <a:stretch>
            <a:fillRect/>
          </a:stretch>
        </p:blipFill>
        <p:spPr>
          <a:xfrm>
            <a:off x="8227200" y="4538660"/>
            <a:ext cx="849550" cy="394365"/>
          </a:xfrm>
          <a:prstGeom prst="rect">
            <a:avLst/>
          </a:prstGeom>
          <a:noFill/>
          <a:ln>
            <a:noFill/>
          </a:ln>
        </p:spPr>
      </p:pic>
      <p:pic>
        <p:nvPicPr>
          <p:cNvPr id="101" name="Google Shape;101;p17"/>
          <p:cNvPicPr preferRelativeResize="0"/>
          <p:nvPr/>
        </p:nvPicPr>
        <p:blipFill>
          <a:blip r:embed="rId5">
            <a:alphaModFix/>
          </a:blip>
          <a:stretch>
            <a:fillRect/>
          </a:stretch>
        </p:blipFill>
        <p:spPr>
          <a:xfrm>
            <a:off x="4799600" y="1439025"/>
            <a:ext cx="4344399" cy="2132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55725" y="504038"/>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Detailed Ride Distribution VS Destination</a:t>
            </a:r>
            <a:endParaRPr sz="3000"/>
          </a:p>
        </p:txBody>
      </p:sp>
      <p:sp>
        <p:nvSpPr>
          <p:cNvPr id="107" name="Google Shape;107;p18"/>
          <p:cNvSpPr txBox="1"/>
          <p:nvPr>
            <p:ph idx="1" type="subTitle"/>
          </p:nvPr>
        </p:nvSpPr>
        <p:spPr>
          <a:xfrm>
            <a:off x="141400" y="2458949"/>
            <a:ext cx="4045200" cy="247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latin typeface="Arial"/>
                <a:ea typeface="Arial"/>
                <a:cs typeface="Arial"/>
                <a:sym typeface="Arial"/>
              </a:rPr>
              <a:t>Analysis:</a:t>
            </a:r>
            <a:endParaRPr sz="1500">
              <a:latin typeface="Arial"/>
              <a:ea typeface="Arial"/>
              <a:cs typeface="Arial"/>
              <a:sym typeface="Arial"/>
            </a:endParaRPr>
          </a:p>
          <a:p>
            <a:pPr indent="-323850" lvl="0" marL="457200" rtl="0" algn="l">
              <a:spcBef>
                <a:spcPts val="1200"/>
              </a:spcBef>
              <a:spcAft>
                <a:spcPts val="0"/>
              </a:spcAft>
              <a:buSzPts val="1500"/>
              <a:buFont typeface="Arial"/>
              <a:buChar char="●"/>
            </a:pPr>
            <a:r>
              <a:rPr lang="en" sz="1500">
                <a:latin typeface="Arial"/>
                <a:ea typeface="Arial"/>
                <a:cs typeface="Arial"/>
                <a:sym typeface="Arial"/>
              </a:rPr>
              <a:t>From the </a:t>
            </a:r>
            <a:r>
              <a:rPr lang="en" sz="1500">
                <a:latin typeface="Arial"/>
                <a:ea typeface="Arial"/>
                <a:cs typeface="Arial"/>
                <a:sym typeface="Arial"/>
              </a:rPr>
              <a:t>West End</a:t>
            </a:r>
            <a:r>
              <a:rPr lang="en" sz="1500">
                <a:latin typeface="Arial"/>
                <a:ea typeface="Arial"/>
                <a:cs typeface="Arial"/>
                <a:sym typeface="Arial"/>
              </a:rPr>
              <a:t> all the way to Back Bay, Uber exhibits a slightly higher ride distribution compared to Lyft.</a:t>
            </a:r>
            <a:endParaRPr sz="1500">
              <a:latin typeface="Arial"/>
              <a:ea typeface="Arial"/>
              <a:cs typeface="Arial"/>
              <a:sym typeface="Arial"/>
            </a:endParaRPr>
          </a:p>
          <a:p>
            <a:pPr indent="0" lvl="0" marL="457200" rtl="0" algn="l">
              <a:spcBef>
                <a:spcPts val="0"/>
              </a:spcBef>
              <a:spcAft>
                <a:spcPts val="0"/>
              </a:spcAft>
              <a:buNone/>
            </a:pPr>
            <a:r>
              <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The impact of the location difference is very insignificant. We can continue analyze mean price among uber and lyft together.</a:t>
            </a:r>
            <a:endParaRPr sz="1500">
              <a:latin typeface="Arial"/>
              <a:ea typeface="Arial"/>
              <a:cs typeface="Arial"/>
              <a:sym typeface="Arial"/>
            </a:endParaRPr>
          </a:p>
        </p:txBody>
      </p:sp>
      <p:sp>
        <p:nvSpPr>
          <p:cNvPr id="108" name="Google Shape;108;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18"/>
          <p:cNvPicPr preferRelativeResize="0"/>
          <p:nvPr/>
        </p:nvPicPr>
        <p:blipFill>
          <a:blip r:embed="rId3">
            <a:alphaModFix/>
          </a:blip>
          <a:stretch>
            <a:fillRect/>
          </a:stretch>
        </p:blipFill>
        <p:spPr>
          <a:xfrm>
            <a:off x="83600" y="118100"/>
            <a:ext cx="849550" cy="569950"/>
          </a:xfrm>
          <a:prstGeom prst="rect">
            <a:avLst/>
          </a:prstGeom>
          <a:noFill/>
          <a:ln>
            <a:noFill/>
          </a:ln>
        </p:spPr>
      </p:pic>
      <p:pic>
        <p:nvPicPr>
          <p:cNvPr id="110" name="Google Shape;110;p18"/>
          <p:cNvPicPr preferRelativeResize="0"/>
          <p:nvPr/>
        </p:nvPicPr>
        <p:blipFill>
          <a:blip r:embed="rId4">
            <a:alphaModFix/>
          </a:blip>
          <a:stretch>
            <a:fillRect/>
          </a:stretch>
        </p:blipFill>
        <p:spPr>
          <a:xfrm>
            <a:off x="8227200" y="4538660"/>
            <a:ext cx="849550" cy="394365"/>
          </a:xfrm>
          <a:prstGeom prst="rect">
            <a:avLst/>
          </a:prstGeom>
          <a:noFill/>
          <a:ln>
            <a:noFill/>
          </a:ln>
        </p:spPr>
      </p:pic>
      <p:pic>
        <p:nvPicPr>
          <p:cNvPr id="111" name="Google Shape;111;p18"/>
          <p:cNvPicPr preferRelativeResize="0"/>
          <p:nvPr/>
        </p:nvPicPr>
        <p:blipFill>
          <a:blip r:embed="rId5">
            <a:alphaModFix/>
          </a:blip>
          <a:stretch>
            <a:fillRect/>
          </a:stretch>
        </p:blipFill>
        <p:spPr>
          <a:xfrm>
            <a:off x="4745150" y="347375"/>
            <a:ext cx="4225701" cy="4071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225350" y="341475"/>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3000"/>
              <a:t>Mean Final Price By Destination Location</a:t>
            </a:r>
            <a:endParaRPr sz="3000"/>
          </a:p>
        </p:txBody>
      </p:sp>
      <p:pic>
        <p:nvPicPr>
          <p:cNvPr id="117" name="Google Shape;117;p19"/>
          <p:cNvPicPr preferRelativeResize="0"/>
          <p:nvPr/>
        </p:nvPicPr>
        <p:blipFill>
          <a:blip r:embed="rId3">
            <a:alphaModFix/>
          </a:blip>
          <a:stretch>
            <a:fillRect/>
          </a:stretch>
        </p:blipFill>
        <p:spPr>
          <a:xfrm>
            <a:off x="5383225" y="1218750"/>
            <a:ext cx="3367776" cy="2366850"/>
          </a:xfrm>
          <a:prstGeom prst="rect">
            <a:avLst/>
          </a:prstGeom>
          <a:noFill/>
          <a:ln>
            <a:noFill/>
          </a:ln>
        </p:spPr>
      </p:pic>
      <p:sp>
        <p:nvSpPr>
          <p:cNvPr id="118" name="Google Shape;118;p19"/>
          <p:cNvSpPr txBox="1"/>
          <p:nvPr/>
        </p:nvSpPr>
        <p:spPr>
          <a:xfrm>
            <a:off x="225350" y="2513775"/>
            <a:ext cx="4140000" cy="30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Analysis:</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The Bar Graph Shows the mean </a:t>
            </a:r>
            <a:r>
              <a:rPr lang="en" sz="1500">
                <a:solidFill>
                  <a:schemeClr val="lt1"/>
                </a:solidFill>
              </a:rPr>
              <a:t>price</a:t>
            </a:r>
            <a:r>
              <a:rPr lang="en" sz="1500">
                <a:solidFill>
                  <a:schemeClr val="lt1"/>
                </a:solidFill>
              </a:rPr>
              <a:t> for different destinations in Boston City. </a:t>
            </a:r>
            <a:endParaRPr sz="1500">
              <a:solidFill>
                <a:schemeClr val="lt1"/>
              </a:solidFill>
            </a:endParaRPr>
          </a:p>
          <a:p>
            <a:pPr indent="0" lvl="0" marL="457200" rtl="0" algn="l">
              <a:spcBef>
                <a:spcPts val="0"/>
              </a:spcBef>
              <a:spcAft>
                <a:spcPts val="0"/>
              </a:spcAft>
              <a:buNone/>
            </a:pPr>
            <a:r>
              <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It shows the rides to the Boston University are costlier than all other locations.</a:t>
            </a:r>
            <a:endParaRPr sz="1500">
              <a:solidFill>
                <a:schemeClr val="lt1"/>
              </a:solidFill>
            </a:endParaRPr>
          </a:p>
          <a:p>
            <a:pPr indent="0" lvl="0" marL="0" rtl="0" algn="l">
              <a:spcBef>
                <a:spcPts val="0"/>
              </a:spcBef>
              <a:spcAft>
                <a:spcPts val="0"/>
              </a:spcAft>
              <a:buNone/>
            </a:pPr>
            <a:r>
              <a:t/>
            </a:r>
            <a:endParaRPr sz="1300">
              <a:solidFill>
                <a:schemeClr val="lt1"/>
              </a:solidFill>
              <a:latin typeface="Source Code Pro"/>
              <a:ea typeface="Source Code Pro"/>
              <a:cs typeface="Source Code Pro"/>
              <a:sym typeface="Source Code Pro"/>
            </a:endParaRPr>
          </a:p>
          <a:p>
            <a:pPr indent="0" lvl="0" marL="457200" rtl="0" algn="l">
              <a:spcBef>
                <a:spcPts val="0"/>
              </a:spcBef>
              <a:spcAft>
                <a:spcPts val="0"/>
              </a:spcAft>
              <a:buNone/>
            </a:pPr>
            <a:r>
              <a:rPr lang="en" sz="1300">
                <a:solidFill>
                  <a:schemeClr val="lt1"/>
                </a:solidFill>
                <a:latin typeface="Source Code Pro"/>
                <a:ea typeface="Source Code Pro"/>
                <a:cs typeface="Source Code Pro"/>
                <a:sym typeface="Source Code Pro"/>
              </a:rPr>
              <a:t> </a:t>
            </a:r>
            <a:endParaRPr sz="1300">
              <a:solidFill>
                <a:schemeClr val="lt1"/>
              </a:solidFill>
              <a:latin typeface="Source Code Pro"/>
              <a:ea typeface="Source Code Pro"/>
              <a:cs typeface="Source Code Pro"/>
              <a:sym typeface="Source Code Pro"/>
            </a:endParaRPr>
          </a:p>
        </p:txBody>
      </p:sp>
      <p:pic>
        <p:nvPicPr>
          <p:cNvPr id="119" name="Google Shape;119;p19"/>
          <p:cNvPicPr preferRelativeResize="0"/>
          <p:nvPr/>
        </p:nvPicPr>
        <p:blipFill>
          <a:blip r:embed="rId4">
            <a:alphaModFix/>
          </a:blip>
          <a:stretch>
            <a:fillRect/>
          </a:stretch>
        </p:blipFill>
        <p:spPr>
          <a:xfrm>
            <a:off x="8408100" y="4800600"/>
            <a:ext cx="688425" cy="319575"/>
          </a:xfrm>
          <a:prstGeom prst="rect">
            <a:avLst/>
          </a:prstGeom>
          <a:noFill/>
          <a:ln>
            <a:noFill/>
          </a:ln>
        </p:spPr>
      </p:pic>
      <p:pic>
        <p:nvPicPr>
          <p:cNvPr id="120" name="Google Shape;120;p19"/>
          <p:cNvPicPr preferRelativeResize="0"/>
          <p:nvPr/>
        </p:nvPicPr>
        <p:blipFill>
          <a:blip r:embed="rId5">
            <a:alphaModFix/>
          </a:blip>
          <a:stretch>
            <a:fillRect/>
          </a:stretch>
        </p:blipFill>
        <p:spPr>
          <a:xfrm>
            <a:off x="76375" y="256950"/>
            <a:ext cx="849550" cy="569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07325" y="-125575"/>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000"/>
              <a:t>Surge Effect on Rides Price</a:t>
            </a:r>
            <a:endParaRPr sz="3000"/>
          </a:p>
        </p:txBody>
      </p:sp>
      <p:sp>
        <p:nvSpPr>
          <p:cNvPr id="126" name="Google Shape;126;p20"/>
          <p:cNvSpPr txBox="1"/>
          <p:nvPr>
            <p:ph idx="1" type="subTitle"/>
          </p:nvPr>
        </p:nvSpPr>
        <p:spPr>
          <a:xfrm>
            <a:off x="247175" y="1940075"/>
            <a:ext cx="4165500" cy="318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3"/>
              <a:buNone/>
            </a:pPr>
            <a:r>
              <a:rPr lang="en" sz="1500">
                <a:latin typeface="Arial"/>
                <a:ea typeface="Arial"/>
                <a:cs typeface="Arial"/>
                <a:sym typeface="Arial"/>
              </a:rPr>
              <a:t>Analysis:</a:t>
            </a:r>
            <a:endParaRPr sz="1500">
              <a:latin typeface="Arial"/>
              <a:ea typeface="Arial"/>
              <a:cs typeface="Arial"/>
              <a:sym typeface="Arial"/>
            </a:endParaRPr>
          </a:p>
          <a:p>
            <a:pPr indent="0" lvl="0" marL="0" rtl="0" algn="l">
              <a:lnSpc>
                <a:spcPct val="100000"/>
              </a:lnSpc>
              <a:spcBef>
                <a:spcPts val="0"/>
              </a:spcBef>
              <a:spcAft>
                <a:spcPts val="0"/>
              </a:spcAft>
              <a:buSzPts val="523"/>
              <a:buNone/>
            </a:pPr>
            <a:r>
              <a:t/>
            </a:r>
            <a:endParaRPr sz="1500">
              <a:latin typeface="Arial"/>
              <a:ea typeface="Arial"/>
              <a:cs typeface="Arial"/>
              <a:sym typeface="Arial"/>
            </a:endParaRPr>
          </a:p>
          <a:p>
            <a:pPr indent="-323850" lvl="0" marL="457200" rtl="0" algn="l">
              <a:lnSpc>
                <a:spcPct val="100000"/>
              </a:lnSpc>
              <a:spcBef>
                <a:spcPts val="0"/>
              </a:spcBef>
              <a:spcAft>
                <a:spcPts val="0"/>
              </a:spcAft>
              <a:buSzPts val="1500"/>
              <a:buFont typeface="Arial"/>
              <a:buChar char="●"/>
            </a:pPr>
            <a:r>
              <a:rPr lang="en" sz="1500">
                <a:latin typeface="Arial"/>
                <a:ea typeface="Arial"/>
                <a:cs typeface="Arial"/>
                <a:sym typeface="Arial"/>
              </a:rPr>
              <a:t>Scatter plot gives us more </a:t>
            </a:r>
            <a:r>
              <a:rPr lang="en" sz="1500">
                <a:latin typeface="Arial"/>
                <a:ea typeface="Arial"/>
                <a:cs typeface="Arial"/>
                <a:sym typeface="Arial"/>
              </a:rPr>
              <a:t>detailed difference between the mean final price for different locations.</a:t>
            </a:r>
            <a:endParaRPr sz="1500">
              <a:latin typeface="Arial"/>
              <a:ea typeface="Arial"/>
              <a:cs typeface="Arial"/>
              <a:sym typeface="Arial"/>
            </a:endParaRPr>
          </a:p>
          <a:p>
            <a:pPr indent="0" lvl="0" marL="457200" rtl="0" algn="l">
              <a:lnSpc>
                <a:spcPct val="100000"/>
              </a:lnSpc>
              <a:spcBef>
                <a:spcPts val="0"/>
              </a:spcBef>
              <a:spcAft>
                <a:spcPts val="0"/>
              </a:spcAft>
              <a:buNone/>
            </a:pPr>
            <a:r>
              <a:t/>
            </a:r>
            <a:endParaRPr sz="1500">
              <a:latin typeface="Arial"/>
              <a:ea typeface="Arial"/>
              <a:cs typeface="Arial"/>
              <a:sym typeface="Arial"/>
            </a:endParaRPr>
          </a:p>
          <a:p>
            <a:pPr indent="-323850" lvl="0" marL="457200" rtl="0" algn="l">
              <a:lnSpc>
                <a:spcPct val="100000"/>
              </a:lnSpc>
              <a:spcBef>
                <a:spcPts val="0"/>
              </a:spcBef>
              <a:spcAft>
                <a:spcPts val="0"/>
              </a:spcAft>
              <a:buSzPts val="1500"/>
              <a:buFont typeface="Arial"/>
              <a:buChar char="●"/>
            </a:pPr>
            <a:r>
              <a:rPr lang="en" sz="1500">
                <a:latin typeface="Arial"/>
                <a:ea typeface="Arial"/>
                <a:cs typeface="Arial"/>
                <a:sym typeface="Arial"/>
              </a:rPr>
              <a:t>There is nearly a five dollar difference </a:t>
            </a:r>
            <a:endParaRPr sz="1500">
              <a:latin typeface="Arial"/>
              <a:ea typeface="Arial"/>
              <a:cs typeface="Arial"/>
              <a:sym typeface="Arial"/>
            </a:endParaRPr>
          </a:p>
          <a:p>
            <a:pPr indent="0" lvl="0" marL="457200" rtl="0" algn="l">
              <a:lnSpc>
                <a:spcPct val="100000"/>
              </a:lnSpc>
              <a:spcBef>
                <a:spcPts val="0"/>
              </a:spcBef>
              <a:spcAft>
                <a:spcPts val="0"/>
              </a:spcAft>
              <a:buNone/>
            </a:pPr>
            <a:r>
              <a:rPr lang="en" sz="1500">
                <a:latin typeface="Arial"/>
                <a:ea typeface="Arial"/>
                <a:cs typeface="Arial"/>
                <a:sym typeface="Arial"/>
              </a:rPr>
              <a:t>between the prices of Haymarket square and Boston University. It shows that riders commute to the Boston University mostly in the peak hours when surge is in effect. </a:t>
            </a:r>
            <a:endParaRPr sz="1102"/>
          </a:p>
        </p:txBody>
      </p:sp>
      <p:pic>
        <p:nvPicPr>
          <p:cNvPr id="127" name="Google Shape;127;p20"/>
          <p:cNvPicPr preferRelativeResize="0"/>
          <p:nvPr/>
        </p:nvPicPr>
        <p:blipFill>
          <a:blip r:embed="rId3">
            <a:alphaModFix/>
          </a:blip>
          <a:stretch>
            <a:fillRect/>
          </a:stretch>
        </p:blipFill>
        <p:spPr>
          <a:xfrm>
            <a:off x="4878250" y="627250"/>
            <a:ext cx="4165375" cy="3429000"/>
          </a:xfrm>
          <a:prstGeom prst="rect">
            <a:avLst/>
          </a:prstGeom>
          <a:noFill/>
          <a:ln>
            <a:noFill/>
          </a:ln>
        </p:spPr>
      </p:pic>
      <p:pic>
        <p:nvPicPr>
          <p:cNvPr id="128" name="Google Shape;128;p20"/>
          <p:cNvPicPr preferRelativeResize="0"/>
          <p:nvPr/>
        </p:nvPicPr>
        <p:blipFill>
          <a:blip r:embed="rId4">
            <a:alphaModFix/>
          </a:blip>
          <a:stretch>
            <a:fillRect/>
          </a:stretch>
        </p:blipFill>
        <p:spPr>
          <a:xfrm>
            <a:off x="51275" y="57300"/>
            <a:ext cx="849550" cy="569950"/>
          </a:xfrm>
          <a:prstGeom prst="rect">
            <a:avLst/>
          </a:prstGeom>
          <a:noFill/>
          <a:ln>
            <a:noFill/>
          </a:ln>
        </p:spPr>
      </p:pic>
      <p:pic>
        <p:nvPicPr>
          <p:cNvPr id="129" name="Google Shape;129;p20"/>
          <p:cNvPicPr preferRelativeResize="0"/>
          <p:nvPr/>
        </p:nvPicPr>
        <p:blipFill>
          <a:blip r:embed="rId5">
            <a:alphaModFix/>
          </a:blip>
          <a:stretch>
            <a:fillRect/>
          </a:stretch>
        </p:blipFill>
        <p:spPr>
          <a:xfrm>
            <a:off x="8408100" y="4800600"/>
            <a:ext cx="688425" cy="319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21"/>
          <p:cNvSpPr txBox="1"/>
          <p:nvPr>
            <p:ph type="title"/>
          </p:nvPr>
        </p:nvSpPr>
        <p:spPr>
          <a:xfrm>
            <a:off x="1232700" y="-32550"/>
            <a:ext cx="75330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040">
                <a:solidFill>
                  <a:schemeClr val="dk1"/>
                </a:solidFill>
              </a:rPr>
              <a:t>Ride Distribution in Relation to Weather</a:t>
            </a:r>
            <a:endParaRPr b="1" sz="3040">
              <a:solidFill>
                <a:schemeClr val="dk1"/>
              </a:solidFill>
            </a:endParaRPr>
          </a:p>
        </p:txBody>
      </p:sp>
      <p:sp>
        <p:nvSpPr>
          <p:cNvPr id="135" name="Google Shape;135;p21"/>
          <p:cNvSpPr txBox="1"/>
          <p:nvPr>
            <p:ph idx="1" type="subTitle"/>
          </p:nvPr>
        </p:nvSpPr>
        <p:spPr>
          <a:xfrm>
            <a:off x="100102" y="3519500"/>
            <a:ext cx="3140400" cy="1252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The </a:t>
            </a:r>
            <a:r>
              <a:rPr b="1" lang="en" sz="1300">
                <a:solidFill>
                  <a:srgbClr val="000000"/>
                </a:solidFill>
                <a:latin typeface="Arial"/>
                <a:ea typeface="Arial"/>
                <a:cs typeface="Arial"/>
                <a:sym typeface="Arial"/>
              </a:rPr>
              <a:t>Pearson correlation coefficient</a:t>
            </a:r>
            <a:r>
              <a:rPr lang="en" sz="1300">
                <a:solidFill>
                  <a:srgbClr val="000000"/>
                </a:solidFill>
                <a:latin typeface="Arial"/>
                <a:ea typeface="Arial"/>
                <a:cs typeface="Arial"/>
                <a:sym typeface="Arial"/>
              </a:rPr>
              <a:t> between time of day and number of rides is </a:t>
            </a:r>
            <a:r>
              <a:rPr b="1" lang="en" sz="1300">
                <a:solidFill>
                  <a:srgbClr val="000000"/>
                </a:solidFill>
                <a:latin typeface="Arial"/>
                <a:ea typeface="Arial"/>
                <a:cs typeface="Arial"/>
                <a:sym typeface="Arial"/>
              </a:rPr>
              <a:t>0.16</a:t>
            </a:r>
            <a:endParaRPr b="1" sz="1300">
              <a:solidFill>
                <a:srgbClr val="000000"/>
              </a:solidFill>
              <a:latin typeface="Arial"/>
              <a:ea typeface="Arial"/>
              <a:cs typeface="Arial"/>
              <a:sym typeface="Arial"/>
            </a:endParaRPr>
          </a:p>
        </p:txBody>
      </p:sp>
      <p:pic>
        <p:nvPicPr>
          <p:cNvPr id="136" name="Google Shape;136;p21"/>
          <p:cNvPicPr preferRelativeResize="0"/>
          <p:nvPr/>
        </p:nvPicPr>
        <p:blipFill>
          <a:blip r:embed="rId3">
            <a:alphaModFix/>
          </a:blip>
          <a:stretch>
            <a:fillRect/>
          </a:stretch>
        </p:blipFill>
        <p:spPr>
          <a:xfrm>
            <a:off x="8326275" y="4737050"/>
            <a:ext cx="750475" cy="348375"/>
          </a:xfrm>
          <a:prstGeom prst="rect">
            <a:avLst/>
          </a:prstGeom>
          <a:noFill/>
          <a:ln>
            <a:noFill/>
          </a:ln>
        </p:spPr>
      </p:pic>
      <p:pic>
        <p:nvPicPr>
          <p:cNvPr id="137" name="Google Shape;137;p21"/>
          <p:cNvPicPr preferRelativeResize="0"/>
          <p:nvPr/>
        </p:nvPicPr>
        <p:blipFill>
          <a:blip r:embed="rId4">
            <a:alphaModFix/>
          </a:blip>
          <a:stretch>
            <a:fillRect/>
          </a:stretch>
        </p:blipFill>
        <p:spPr>
          <a:xfrm>
            <a:off x="52550" y="45650"/>
            <a:ext cx="587843" cy="394375"/>
          </a:xfrm>
          <a:prstGeom prst="rect">
            <a:avLst/>
          </a:prstGeom>
          <a:noFill/>
          <a:ln>
            <a:noFill/>
          </a:ln>
        </p:spPr>
      </p:pic>
      <p:pic>
        <p:nvPicPr>
          <p:cNvPr id="138" name="Google Shape;138;p21"/>
          <p:cNvPicPr preferRelativeResize="0"/>
          <p:nvPr/>
        </p:nvPicPr>
        <p:blipFill>
          <a:blip r:embed="rId5">
            <a:alphaModFix/>
          </a:blip>
          <a:stretch>
            <a:fillRect/>
          </a:stretch>
        </p:blipFill>
        <p:spPr>
          <a:xfrm>
            <a:off x="3435900" y="722850"/>
            <a:ext cx="5708099" cy="3387074"/>
          </a:xfrm>
          <a:prstGeom prst="rect">
            <a:avLst/>
          </a:prstGeom>
          <a:noFill/>
          <a:ln>
            <a:noFill/>
          </a:ln>
        </p:spPr>
      </p:pic>
      <p:pic>
        <p:nvPicPr>
          <p:cNvPr id="139" name="Google Shape;139;p21"/>
          <p:cNvPicPr preferRelativeResize="0"/>
          <p:nvPr/>
        </p:nvPicPr>
        <p:blipFill>
          <a:blip r:embed="rId6">
            <a:alphaModFix/>
          </a:blip>
          <a:stretch>
            <a:fillRect/>
          </a:stretch>
        </p:blipFill>
        <p:spPr>
          <a:xfrm>
            <a:off x="52550" y="1124013"/>
            <a:ext cx="3235529" cy="2031512"/>
          </a:xfrm>
          <a:prstGeom prst="rect">
            <a:avLst/>
          </a:prstGeom>
          <a:noFill/>
          <a:ln>
            <a:noFill/>
          </a:ln>
        </p:spPr>
      </p:pic>
      <p:sp>
        <p:nvSpPr>
          <p:cNvPr id="140" name="Google Shape;140;p21"/>
          <p:cNvSpPr txBox="1"/>
          <p:nvPr>
            <p:ph idx="1" type="subTitle"/>
          </p:nvPr>
        </p:nvSpPr>
        <p:spPr>
          <a:xfrm>
            <a:off x="3808475" y="4109925"/>
            <a:ext cx="4460400" cy="1033500"/>
          </a:xfrm>
          <a:prstGeom prst="rect">
            <a:avLst/>
          </a:prstGeom>
          <a:solidFill>
            <a:schemeClr val="lt1"/>
          </a:solidFill>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Varying weather conditions at all hours of the day</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More demand when there is overcast</a:t>
            </a:r>
            <a:endParaRPr sz="1300">
              <a:solidFill>
                <a:srgbClr val="000000"/>
              </a:solidFill>
              <a:latin typeface="Arial"/>
              <a:ea typeface="Arial"/>
              <a:cs typeface="Arial"/>
              <a:sym typeface="Arial"/>
            </a:endParaRPr>
          </a:p>
          <a:p>
            <a:pPr indent="0" lvl="0" marL="457200" rtl="0" algn="l">
              <a:spcBef>
                <a:spcPts val="0"/>
              </a:spcBef>
              <a:spcAft>
                <a:spcPts val="0"/>
              </a:spcAft>
              <a:buNone/>
            </a:pPr>
            <a:r>
              <a:t/>
            </a:r>
            <a:endParaRPr b="1" sz="13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