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Montserrat" panose="020B0604020202020204" charset="0"/>
      <p:regular r:id="rId41"/>
      <p:bold r:id="rId42"/>
      <p:italic r:id="rId43"/>
      <p:boldItalic r:id="rId44"/>
    </p:embeddedFont>
    <p:embeddedFont>
      <p:font typeface="Georgia" panose="02040502050405020303" pitchFamily="18"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B2C95-2AC4-4E9D-91D8-F90D8A3A3B93}">
  <a:tblStyle styleId="{FB3B2C95-2AC4-4E9D-91D8-F90D8A3A3B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534281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511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adcac6e66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adcac6e6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4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4cdc9764d_1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4cdc9764d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12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ba5a19ea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ba5a1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538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63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129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1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cdc9764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cdc9764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53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cdc9764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cdc976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36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4cdc9764d_0_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4cdc976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61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4cdc9764d_0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4cdc9764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4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681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4cdc9764d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4cdc976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776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cdc9764d_0_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cdc9764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460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4cdc9764d_0_7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4cdc976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091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ba5a19ea2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ba5a1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560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dc9764d_4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dc9764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74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dc9764d_4_4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dc9764d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20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cdc9764d_1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cdc9764d_1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432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4cdc9764d_13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4cdc9764d_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100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4cdc9764d_4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4cdc9764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644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4cdc9764d_4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4cdc9764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37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082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4cdc9764d_13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4cdc9764d_1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430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4cdc9764d_4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4cdc9764d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656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4cdc9764d_4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4cdc9764d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6576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4cdc9764d_4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4cdc9764d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326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4cdc9764d_4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4cdc9764d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0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4cdc9764d_6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4cdc9764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511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aba5a19ea2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aba5a19e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854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684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90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9bb326ac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9bb32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48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adcac6e66_0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adcac6e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Negative Neutral and Positive</a:t>
            </a:r>
            <a:endParaRPr/>
          </a:p>
        </p:txBody>
      </p:sp>
    </p:spTree>
    <p:extLst>
      <p:ext uri="{BB962C8B-B14F-4D97-AF65-F5344CB8AC3E}">
        <p14:creationId xmlns:p14="http://schemas.microsoft.com/office/powerpoint/2010/main" val="121449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49bb326ac_0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49bb326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53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111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14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adcac6e66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adcac6e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11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88028" y="1235714"/>
            <a:ext cx="7165102" cy="2672072"/>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algn="l"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a:p>
            <a:pPr marL="914400" lvl="0" indent="45720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Sentiment </a:t>
            </a:r>
            <a:r>
              <a:rPr lang="en-GB" sz="4200" b="1" dirty="0" smtClean="0">
                <a:solidFill>
                  <a:srgbClr val="CC0000"/>
                </a:solidFill>
                <a:latin typeface="Montserrat"/>
                <a:ea typeface="Montserrat"/>
                <a:cs typeface="Montserrat"/>
                <a:sym typeface="Montserrat"/>
              </a:rPr>
              <a:t>Analysis</a:t>
            </a:r>
            <a:endParaRPr sz="42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a:spLocks noGrp="1"/>
          </p:cNvSpPr>
          <p:nvPr>
            <p:ph type="body" idx="1"/>
          </p:nvPr>
        </p:nvSpPr>
        <p:spPr>
          <a:xfrm>
            <a:off x="311700" y="1152475"/>
            <a:ext cx="4373100" cy="374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Dimensionality reduction using PCA.</a:t>
            </a:r>
            <a:endParaRPr/>
          </a:p>
        </p:txBody>
      </p:sp>
      <p:sp>
        <p:nvSpPr>
          <p:cNvPr id="125" name="Google Shape;125;p23"/>
          <p:cNvSpPr txBox="1">
            <a:spLocks noGrp="1"/>
          </p:cNvSpPr>
          <p:nvPr>
            <p:ph type="body" idx="1"/>
          </p:nvPr>
        </p:nvSpPr>
        <p:spPr>
          <a:xfrm>
            <a:off x="1105850" y="3996175"/>
            <a:ext cx="7726500" cy="57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56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a:spLocks noGrp="1"/>
          </p:cNvSpPr>
          <p:nvPr>
            <p:ph type="body" idx="1"/>
          </p:nvPr>
        </p:nvSpPr>
        <p:spPr>
          <a:xfrm>
            <a:off x="311700" y="1152475"/>
            <a:ext cx="8520600" cy="382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b="1">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a:spLocks noGrp="1"/>
          </p:cNvSpPr>
          <p:nvPr>
            <p:ph type="body" idx="1"/>
          </p:nvPr>
        </p:nvSpPr>
        <p:spPr>
          <a:xfrm>
            <a:off x="311700" y="1152475"/>
            <a:ext cx="8418300" cy="3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l="760" r="-76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6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a:spLocks noGrp="1"/>
          </p:cNvSpPr>
          <p:nvPr>
            <p:ph type="body" idx="1"/>
          </p:nvPr>
        </p:nvSpPr>
        <p:spPr>
          <a:xfrm>
            <a:off x="311700" y="1152475"/>
            <a:ext cx="8520600" cy="3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lnSpc>
                <a:spcPct val="135714"/>
              </a:lnSpc>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a:p>
            <a:pPr marL="0" lvl="0" indent="0" algn="l" rtl="0">
              <a:spcBef>
                <a:spcPts val="0"/>
              </a:spcBef>
              <a:spcAft>
                <a:spcPts val="0"/>
              </a:spcAft>
              <a:buNone/>
            </a:pP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a:spLocks noGrp="1"/>
          </p:cNvSpPr>
          <p:nvPr>
            <p:ph type="body" idx="1"/>
          </p:nvPr>
        </p:nvSpPr>
        <p:spPr>
          <a:xfrm>
            <a:off x="311700" y="1152475"/>
            <a:ext cx="8520600" cy="3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links(https: / http:)</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Punctuations, Numbers, and Special Characters</a:t>
            </a:r>
            <a:endParaRPr/>
          </a:p>
        </p:txBody>
      </p:sp>
      <p:sp>
        <p:nvSpPr>
          <p:cNvPr id="168" name="Google Shape;168;p29"/>
          <p:cNvSpPr txBox="1">
            <a:spLocks noGrp="1"/>
          </p:cNvSpPr>
          <p:nvPr>
            <p:ph type="body" idx="1"/>
          </p:nvPr>
        </p:nvSpPr>
        <p:spPr>
          <a:xfrm>
            <a:off x="311700" y="1356125"/>
            <a:ext cx="8520600" cy="32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Removing Stopwords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rgbClr val="5F5F6F"/>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Stemming</a:t>
            </a:r>
            <a:endParaRPr/>
          </a:p>
        </p:txBody>
      </p:sp>
      <p:sp>
        <p:nvSpPr>
          <p:cNvPr id="184" name="Google Shape;18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5154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Lemmatization</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5000"/>
              </a:lnSpc>
              <a:spcBef>
                <a:spcPts val="180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marL="457200" lvl="0" indent="-342900" algn="l" rtl="0">
              <a:lnSpc>
                <a:spcPct val="155000"/>
              </a:lnSpc>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r>
              <a:rPr lang="en-GB" b="1">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lnSpc>
                <a:spcPct val="155000"/>
              </a:lnSpc>
              <a:spcBef>
                <a:spcPts val="18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400"/>
              </a:spcBef>
              <a:spcAft>
                <a:spcPts val="0"/>
              </a:spcAft>
              <a:buNone/>
            </a:pP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Tokenization</a:t>
            </a: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Tokenization in python can be done by python </a:t>
            </a:r>
            <a:r>
              <a:rPr lang="en-GB" b="1"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xmlns="" val="tx"/>
                    </a:ext>
                  </a:extLst>
                </a:hlinkClick>
              </a:rPr>
              <a:t>NLTK</a:t>
            </a:r>
            <a:r>
              <a:rPr lang="en-GB" b="1">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Vectorization</a:t>
            </a:r>
            <a:endParaRPr/>
          </a:p>
        </p:txBody>
      </p:sp>
      <p:sp>
        <p:nvSpPr>
          <p:cNvPr id="206" name="Google Shape;20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Classification</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12" name="Google Shape;21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Naive Bayes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0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dist="19050" dir="5400000" algn="bl" rotWithShape="0">
              <a:srgbClr val="000000">
                <a:alpha val="50000"/>
              </a:srgbClr>
            </a:outerShdw>
          </a:effectLst>
        </p:spPr>
      </p:pic>
      <p:pic>
        <p:nvPicPr>
          <p:cNvPr id="226" name="Google Shape;226;p37"/>
          <p:cNvPicPr preferRelativeResize="0"/>
          <p:nvPr/>
        </p:nvPicPr>
        <p:blipFill rotWithShape="1">
          <a:blip r:embed="rId4">
            <a:alphaModFix/>
          </a:blip>
          <a:srcRect l="-1820" r="-2205"/>
          <a:stretch/>
        </p:blipFill>
        <p:spPr>
          <a:xfrm>
            <a:off x="4722275" y="2008575"/>
            <a:ext cx="4110005" cy="2584100"/>
          </a:xfrm>
          <a:prstGeom prst="rect">
            <a:avLst/>
          </a:prstGeom>
          <a:noFill/>
          <a:ln>
            <a:noFill/>
          </a:ln>
          <a:effectLst>
            <a:outerShdw blurRad="57150" dist="19050" dir="5400000" algn="bl" rotWithShape="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4" name="Google Shape;23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pic>
        <p:nvPicPr>
          <p:cNvPr id="235" name="Google Shape;235;p38"/>
          <p:cNvPicPr preferRelativeResize="0"/>
          <p:nvPr/>
        </p:nvPicPr>
        <p:blipFill rotWithShape="1">
          <a:blip r:embed="rId3">
            <a:alphaModFix/>
          </a:blip>
          <a:srcRect l="3063"/>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Naive Bayes</a:t>
            </a:r>
            <a:endParaRPr/>
          </a:p>
          <a:p>
            <a:pPr marL="0" lvl="0" indent="0" algn="l" rtl="0">
              <a:spcBef>
                <a:spcPts val="0"/>
              </a:spcBef>
              <a:spcAft>
                <a:spcPts val="0"/>
              </a:spcAft>
              <a:buNone/>
            </a:pP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Logistic Regression</a:t>
            </a:r>
            <a:endParaRPr/>
          </a:p>
        </p:txBody>
      </p:sp>
      <p:sp>
        <p:nvSpPr>
          <p:cNvPr id="250" name="Google Shape;250;p40"/>
          <p:cNvSpPr txBox="1">
            <a:spLocks noGrp="1"/>
          </p:cNvSpPr>
          <p:nvPr>
            <p:ph type="body" idx="1"/>
          </p:nvPr>
        </p:nvSpPr>
        <p:spPr>
          <a:xfrm>
            <a:off x="311700" y="1152475"/>
            <a:ext cx="8520600" cy="21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5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73675" y="991525"/>
            <a:ext cx="4521900" cy="4089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marL="0" lvl="0" indent="0" algn="l" rtl="0">
              <a:spcBef>
                <a:spcPts val="700"/>
              </a:spcBef>
              <a:spcAft>
                <a:spcPts val="0"/>
              </a:spcAft>
              <a:buNone/>
            </a:pPr>
            <a:r>
              <a:rPr lang="en-GB" b="1">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a:t>
            </a:r>
            <a:endParaRPr/>
          </a:p>
        </p:txBody>
      </p:sp>
      <p:sp>
        <p:nvSpPr>
          <p:cNvPr id="262" name="Google Shape;26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3" name="Google Shape;263;p42"/>
          <p:cNvPicPr preferRelativeResize="0"/>
          <p:nvPr/>
        </p:nvPicPr>
        <p:blipFill rotWithShape="1">
          <a:blip r:embed="rId3">
            <a:alphaModFix/>
          </a:blip>
          <a:srcRect l="1195"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a:t>
            </a:r>
            <a:endParaRPr/>
          </a:p>
        </p:txBody>
      </p:sp>
      <p:sp>
        <p:nvSpPr>
          <p:cNvPr id="270" name="Google Shape;27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marL="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Support Vector Machines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CatBoost</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marL="9144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chemeClr val="accent2"/>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marL="457200" lvl="0" indent="45720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Stochastic Gradient Descent</a:t>
            </a:r>
            <a:endParaRPr/>
          </a:p>
        </p:txBody>
      </p:sp>
      <p:sp>
        <p:nvSpPr>
          <p:cNvPr id="288" name="Google Shape;288;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901075" cy="31758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xmlns="" val="20000"/>
                    </a:ext>
                  </a:extLst>
                </a:gridCol>
                <a:gridCol w="1283250">
                  <a:extLst>
                    <a:ext uri="{9D8B030D-6E8A-4147-A177-3AD203B41FA5}">
                      <a16:colId xmlns:a16="http://schemas.microsoft.com/office/drawing/2014/main" xmlns=""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8"/>
                  </a:ext>
                </a:extLst>
              </a:tr>
            </a:tbl>
          </a:graphicData>
        </a:graphic>
      </p:graphicFrame>
      <p:graphicFrame>
        <p:nvGraphicFramePr>
          <p:cNvPr id="295" name="Google Shape;295;p47"/>
          <p:cNvGraphicFramePr/>
          <p:nvPr/>
        </p:nvGraphicFramePr>
        <p:xfrm>
          <a:off x="5004225" y="1290250"/>
          <a:ext cx="3512925" cy="31759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xmlns="" val="20000"/>
                    </a:ext>
                  </a:extLst>
                </a:gridCol>
                <a:gridCol w="1170975">
                  <a:extLst>
                    <a:ext uri="{9D8B030D-6E8A-4147-A177-3AD203B41FA5}">
                      <a16:colId xmlns:a16="http://schemas.microsoft.com/office/drawing/2014/main" xmlns=""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r h="356175">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Model</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GB" sz="1100" b="1">
                          <a:solidFill>
                            <a:srgbClr val="212121"/>
                          </a:solidFill>
                          <a:latin typeface="Roboto"/>
                          <a:ea typeface="Roboto"/>
                          <a:cs typeface="Roboto"/>
                          <a:sym typeface="Roboto"/>
                        </a:rPr>
                        <a:t>Test accuracy</a:t>
                      </a:r>
                      <a:endParaRPr sz="1100" b="1">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2"/>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5"/>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6"/>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7"/>
                  </a:ext>
                </a:extLst>
              </a:tr>
              <a:tr h="356175">
                <a:tc>
                  <a:txBody>
                    <a:bodyPr/>
                    <a:lstStyle/>
                    <a:p>
                      <a:pPr marL="0" lvl="0" indent="0" algn="l" rtl="0">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xmlns="" val="10008"/>
                  </a:ext>
                </a:extLst>
              </a:tr>
            </a:tbl>
          </a:graphicData>
        </a:graphic>
      </p:graphicFrame>
      <p:sp>
        <p:nvSpPr>
          <p:cNvPr id="296" name="Google Shape;296;p47"/>
          <p:cNvSpPr/>
          <p:nvPr/>
        </p:nvSpPr>
        <p:spPr>
          <a:xfrm>
            <a:off x="164425"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297" name="Google Shape;297;p47"/>
          <p:cNvSpPr/>
          <p:nvPr/>
        </p:nvSpPr>
        <p:spPr>
          <a:xfrm>
            <a:off x="4648200" y="197292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a:t>
            </a:r>
            <a:r>
              <a:rPr lang="en-GB" b="1">
                <a:solidFill>
                  <a:srgbClr val="CC0000"/>
                </a:solidFill>
                <a:latin typeface="Montserrat"/>
                <a:ea typeface="Montserrat"/>
                <a:cs typeface="Montserrat"/>
                <a:sym typeface="Montserrat"/>
              </a:rPr>
              <a:t>ti</a:t>
            </a:r>
            <a:r>
              <a:rPr lang="en-GB" b="1">
                <a:latin typeface="Montserrat"/>
                <a:ea typeface="Montserrat"/>
                <a:cs typeface="Montserrat"/>
                <a:sym typeface="Montserrat"/>
              </a:rPr>
              <a:t>on (contd.)</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901075" cy="326475"/>
        </p:xfrm>
        <a:graphic>
          <a:graphicData uri="http://schemas.openxmlformats.org/drawingml/2006/table">
            <a:tbl>
              <a:tblPr>
                <a:noFill/>
                <a:tableStyleId>{FB3B2C95-2AC4-4E9D-91D8-F90D8A3A3B93}</a:tableStyleId>
              </a:tblPr>
              <a:tblGrid>
                <a:gridCol w="2617825">
                  <a:extLst>
                    <a:ext uri="{9D8B030D-6E8A-4147-A177-3AD203B41FA5}">
                      <a16:colId xmlns:a16="http://schemas.microsoft.com/office/drawing/2014/main" xmlns="" val="20000"/>
                    </a:ext>
                  </a:extLst>
                </a:gridCol>
                <a:gridCol w="1283250">
                  <a:extLst>
                    <a:ext uri="{9D8B030D-6E8A-4147-A177-3AD203B41FA5}">
                      <a16:colId xmlns:a16="http://schemas.microsoft.com/office/drawing/2014/main" xmlns="" val="20001"/>
                    </a:ext>
                  </a:extLst>
                </a:gridCol>
              </a:tblGrid>
              <a:tr h="326475">
                <a:tc gridSpan="2">
                  <a:txBody>
                    <a:bodyPr/>
                    <a:lstStyle/>
                    <a:p>
                      <a:pPr marL="0" lvl="0" indent="0" algn="ctr" rtl="0">
                        <a:lnSpc>
                          <a:spcPct val="115000"/>
                        </a:lnSpc>
                        <a:spcBef>
                          <a:spcPts val="0"/>
                        </a:spcBef>
                        <a:spcAft>
                          <a:spcPts val="0"/>
                        </a:spcAft>
                        <a:buNone/>
                      </a:pPr>
                      <a:r>
                        <a:rPr lang="en-GB" sz="1000" b="1" u="sng"/>
                        <a:t>Multi-class Classification Winner - CatBoost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bl>
          </a:graphicData>
        </a:graphic>
      </p:graphicFrame>
      <p:graphicFrame>
        <p:nvGraphicFramePr>
          <p:cNvPr id="304" name="Google Shape;304;p48"/>
          <p:cNvGraphicFramePr/>
          <p:nvPr/>
        </p:nvGraphicFramePr>
        <p:xfrm>
          <a:off x="5004225" y="1290250"/>
          <a:ext cx="3512925" cy="326500"/>
        </p:xfrm>
        <a:graphic>
          <a:graphicData uri="http://schemas.openxmlformats.org/drawingml/2006/table">
            <a:tbl>
              <a:tblPr>
                <a:noFill/>
                <a:tableStyleId>{FB3B2C95-2AC4-4E9D-91D8-F90D8A3A3B93}</a:tableStyleId>
              </a:tblPr>
              <a:tblGrid>
                <a:gridCol w="2341950">
                  <a:extLst>
                    <a:ext uri="{9D8B030D-6E8A-4147-A177-3AD203B41FA5}">
                      <a16:colId xmlns:a16="http://schemas.microsoft.com/office/drawing/2014/main" xmlns="" val="20000"/>
                    </a:ext>
                  </a:extLst>
                </a:gridCol>
                <a:gridCol w="1170975">
                  <a:extLst>
                    <a:ext uri="{9D8B030D-6E8A-4147-A177-3AD203B41FA5}">
                      <a16:colId xmlns:a16="http://schemas.microsoft.com/office/drawing/2014/main" xmlns="" val="20001"/>
                    </a:ext>
                  </a:extLst>
                </a:gridCol>
              </a:tblGrid>
              <a:tr h="326500">
                <a:tc gridSpan="2">
                  <a:txBody>
                    <a:bodyPr/>
                    <a:lstStyle/>
                    <a:p>
                      <a:pPr marL="0" lvl="0" indent="0" algn="ctr" rtl="0">
                        <a:lnSpc>
                          <a:spcPct val="115000"/>
                        </a:lnSpc>
                        <a:spcBef>
                          <a:spcPts val="0"/>
                        </a:spcBef>
                        <a:spcAft>
                          <a:spcPts val="0"/>
                        </a:spcAft>
                        <a:buNone/>
                      </a:pPr>
                      <a:r>
                        <a:rPr lang="en-GB" sz="1000" b="1" u="sng"/>
                        <a:t>Binary Classification Winner- Stochastic Grad. Descent</a:t>
                      </a:r>
                      <a:endParaRPr sz="1000" b="1" u="sng"/>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0"/>
                  </a:ext>
                </a:extLst>
              </a:tr>
            </a:tbl>
          </a:graphicData>
        </a:graphic>
      </p:graphicFrame>
      <p:sp>
        <p:nvSpPr>
          <p:cNvPr id="305" name="Google Shape;305;p48"/>
          <p:cNvSpPr/>
          <p:nvPr/>
        </p:nvSpPr>
        <p:spPr>
          <a:xfrm>
            <a:off x="368625" y="1156200"/>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sp>
        <p:nvSpPr>
          <p:cNvPr id="306" name="Google Shape;306;p48"/>
          <p:cNvSpPr/>
          <p:nvPr/>
        </p:nvSpPr>
        <p:spPr>
          <a:xfrm>
            <a:off x="4832950" y="1117275"/>
            <a:ext cx="367200" cy="340500"/>
          </a:xfrm>
          <a:prstGeom prst="star5">
            <a:avLst>
              <a:gd name="adj" fmla="val 19098"/>
              <a:gd name="hf" fmla="val 105146"/>
              <a:gd name="vf" fmla="val 11055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a:spLocks noGrp="1"/>
          </p:cNvSpPr>
          <p:nvPr>
            <p:ph type="body" idx="1"/>
          </p:nvPr>
        </p:nvSpPr>
        <p:spPr>
          <a:xfrm>
            <a:off x="311700" y="1152475"/>
            <a:ext cx="8263200" cy="37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Locations being too many/unformatted/irrelevant</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Sarcastic tweets</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Advertisements tagged as positive</a:t>
            </a: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GB" b="1">
                <a:solidFill>
                  <a:schemeClr val="lt1"/>
                </a:solidFill>
              </a:rPr>
              <a:t>Computation time/crashes</a:t>
            </a: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a:t>
            </a:r>
            <a:r>
              <a:rPr lang="en-GB" b="1">
                <a:solidFill>
                  <a:srgbClr val="CC0000"/>
                </a:solidFill>
                <a:latin typeface="Montserrat"/>
                <a:ea typeface="Montserrat"/>
                <a:cs typeface="Montserrat"/>
                <a:sym typeface="Montserrat"/>
              </a:rPr>
              <a:t>i</a:t>
            </a:r>
            <a:r>
              <a:rPr lang="en-GB" b="1">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1">
                <a:solidFill>
                  <a:srgbClr val="CC0000"/>
                </a:solidFill>
                <a:highlight>
                  <a:srgbClr val="FFFFFF"/>
                </a:highlight>
                <a:latin typeface="Montserrat"/>
                <a:ea typeface="Montserrat"/>
                <a:cs typeface="Montserrat"/>
                <a:sym typeface="Montserrat"/>
              </a:rPr>
              <a:t>To end it on a lighter note,  a few funny tweets we came across:</a:t>
            </a:r>
            <a:endParaRPr sz="1800" b="1">
              <a:solidFill>
                <a:srgbClr val="CC0000"/>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800" b="1">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Sentiment Analysis is the process of computationally identifying and categorizing opinions expressed in a piece of text, especially in order to determine whether the writer's attitude towards a particular topic  is positive, negative, or neutral.</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COVID-19 originally known as Coronavirus Disease of 2019, has been declared as a pandemic by World Health Organization (WHO) on 11th March 2020.</a:t>
            </a: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9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462475"/>
            <a:ext cx="8520600" cy="3606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“Still </a:t>
            </a:r>
            <a:r>
              <a:rPr lang="en-GB" b="1" u="sng">
                <a:solidFill>
                  <a:schemeClr val="lt1"/>
                </a:solidFill>
                <a:highlight>
                  <a:srgbClr val="FFFFFF"/>
                </a:highlight>
                <a:latin typeface="Montserrat"/>
                <a:ea typeface="Montserrat"/>
                <a:cs typeface="Montserrat"/>
                <a:sym typeface="Montserrat"/>
              </a:rPr>
              <a:t>shocked </a:t>
            </a:r>
            <a:r>
              <a:rPr lang="en-GB" b="1">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“Was at Supermarket today.Didn’t buy toilet paper”.</a:t>
            </a:r>
            <a:endParaRPr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highlight>
                  <a:srgbClr val="FFFFFF"/>
                </a:highlight>
                <a:latin typeface="Montserrat"/>
                <a:ea typeface="Montserrat"/>
                <a:cs typeface="Montserrat"/>
                <a:sym typeface="Montserrat"/>
              </a:rPr>
              <a:t>“Due to the Covid-19 situation, we have </a:t>
            </a:r>
            <a:r>
              <a:rPr lang="en-GB" b="1" u="sng">
                <a:solidFill>
                  <a:schemeClr val="lt1"/>
                </a:solidFill>
                <a:highlight>
                  <a:srgbClr val="FFFFFF"/>
                </a:highlight>
                <a:latin typeface="Montserrat"/>
                <a:ea typeface="Montserrat"/>
                <a:cs typeface="Montserrat"/>
                <a:sym typeface="Montserrat"/>
              </a:rPr>
              <a:t>increased </a:t>
            </a:r>
            <a:r>
              <a:rPr lang="en-GB" b="1">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lang="en-GB" b="1" u="sng">
                <a:solidFill>
                  <a:schemeClr val="lt1"/>
                </a:solidFill>
                <a:highlight>
                  <a:srgbClr val="FFFFFF"/>
                </a:highlight>
                <a:latin typeface="Montserrat"/>
                <a:ea typeface="Montserrat"/>
                <a:cs typeface="Montserrat"/>
                <a:sym typeface="Montserrat"/>
              </a:rPr>
              <a:t>thank you </a:t>
            </a:r>
            <a:r>
              <a:rPr lang="en-GB" b="1">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a:spLocks noGrp="1"/>
          </p:cNvSpPr>
          <p:nvPr>
            <p:ph type="body" idx="1"/>
          </p:nvPr>
        </p:nvSpPr>
        <p:spPr>
          <a:xfrm>
            <a:off x="311700" y="1152475"/>
            <a:ext cx="8520600" cy="205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a:spLocks noGrp="1"/>
          </p:cNvSpPr>
          <p:nvPr>
            <p:ph type="body" idx="1"/>
          </p:nvPr>
        </p:nvSpPr>
        <p:spPr>
          <a:xfrm>
            <a:off x="311700" y="1152475"/>
            <a:ext cx="3914700" cy="375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37450" y="37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Location</a:t>
            </a:r>
            <a:endParaRPr b="1">
              <a:latin typeface="Montserrat"/>
              <a:ea typeface="Montserrat"/>
              <a:cs typeface="Montserrat"/>
              <a:sym typeface="Montserrat"/>
            </a:endParaRPr>
          </a:p>
          <a:p>
            <a:pPr marL="0" lvl="0" indent="0" algn="l" rtl="0">
              <a:spcBef>
                <a:spcPts val="0"/>
              </a:spcBef>
              <a:spcAft>
                <a:spcPts val="0"/>
              </a:spcAft>
              <a:buNone/>
            </a:pPr>
            <a:endParaRPr b="1">
              <a:latin typeface="Montserrat"/>
              <a:ea typeface="Montserrat"/>
              <a:cs typeface="Montserrat"/>
              <a:sym typeface="Montserrat"/>
            </a:endParaRPr>
          </a:p>
        </p:txBody>
      </p:sp>
      <p:sp>
        <p:nvSpPr>
          <p:cNvPr id="101" name="Google Shape;101;p20"/>
          <p:cNvSpPr txBox="1">
            <a:spLocks noGrp="1"/>
          </p:cNvSpPr>
          <p:nvPr>
            <p:ph type="body" idx="1"/>
          </p:nvPr>
        </p:nvSpPr>
        <p:spPr>
          <a:xfrm>
            <a:off x="311700" y="1152475"/>
            <a:ext cx="3654300" cy="224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On “Original Tweet” Column.</a:t>
            </a:r>
            <a:endParaRPr b="1">
              <a:latin typeface="Montserrat"/>
              <a:ea typeface="Montserrat"/>
              <a:cs typeface="Montserrat"/>
              <a:sym typeface="Montserrat"/>
            </a:endParaRPr>
          </a:p>
        </p:txBody>
      </p:sp>
      <p:sp>
        <p:nvSpPr>
          <p:cNvPr id="110" name="Google Shape;110;p21"/>
          <p:cNvSpPr txBox="1">
            <a:spLocks noGrp="1"/>
          </p:cNvSpPr>
          <p:nvPr>
            <p:ph type="body" idx="1"/>
          </p:nvPr>
        </p:nvSpPr>
        <p:spPr>
          <a:xfrm>
            <a:off x="311700" y="1155500"/>
            <a:ext cx="4075800" cy="2364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1428</Words>
  <Application>Microsoft Office PowerPoint</Application>
  <PresentationFormat>On-screen Show (16:9)</PresentationFormat>
  <Paragraphs>280</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Montserrat</vt:lpstr>
      <vt:lpstr>Georgia</vt:lpstr>
      <vt:lpstr>Arial</vt:lpstr>
      <vt:lpstr>Courier New</vt:lpstr>
      <vt:lpstr>Roboto</vt:lpstr>
      <vt:lpstr>Simple Light</vt:lpstr>
      <vt:lpstr>       Capstone Project: Sentiment Analysis    </vt:lpstr>
      <vt:lpstr>Content</vt:lpstr>
      <vt:lpstr>Problem Statement</vt:lpstr>
      <vt:lpstr>Introduction</vt:lpstr>
      <vt:lpstr>Let’s Guess Some Tweets: Negative, Neutral Or Positive?</vt:lpstr>
      <vt:lpstr>Data Summary</vt:lpstr>
      <vt:lpstr>Exploratory Data Analysis</vt:lpstr>
      <vt:lpstr>Exploratory Data Analysis: Location </vt:lpstr>
      <vt:lpstr>EDA On “Original Tweet” Column.</vt:lpstr>
      <vt:lpstr>EDA On Sentiment Column.</vt:lpstr>
      <vt:lpstr>Dimensionality reduction using PCA.</vt:lpstr>
      <vt:lpstr>Data Preprocessing</vt:lpstr>
      <vt:lpstr>Text Processing on Tweet</vt:lpstr>
      <vt:lpstr>Removing Tweeter Handle(@user)</vt:lpstr>
      <vt:lpstr>Removing Hashtags(#)</vt:lpstr>
      <vt:lpstr>Removing links(https: / http:)</vt:lpstr>
      <vt:lpstr>Removing Punctuations, Numbers, and Special Characters</vt:lpstr>
      <vt:lpstr>Removing Stopwords</vt:lpstr>
      <vt:lpstr>Stemming</vt:lpstr>
      <vt:lpstr>Lemmatization</vt:lpstr>
      <vt:lpstr>Tokenization</vt:lpstr>
      <vt:lpstr>Vectorization</vt:lpstr>
      <vt:lpstr>Classification </vt:lpstr>
      <vt:lpstr>Naive Bayes</vt:lpstr>
      <vt:lpstr>Naive Bayes</vt:lpstr>
      <vt:lpstr>Naive Bayes  </vt:lpstr>
      <vt:lpstr>Naive Bayes </vt:lpstr>
      <vt:lpstr>Logistic Regression</vt:lpstr>
      <vt:lpstr>Random Forest</vt:lpstr>
      <vt:lpstr>Random Forest</vt:lpstr>
      <vt:lpstr>XGBoost</vt:lpstr>
      <vt:lpstr>Support Vector Machines</vt:lpstr>
      <vt:lpstr>CatBoost</vt:lpstr>
      <vt:lpstr>Stochastic Gradient Descent</vt:lpstr>
      <vt:lpstr>Evaluation</vt:lpstr>
      <vt:lpstr>Evaluation (contd.) </vt:lpstr>
      <vt:lpstr>Challenges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Sentiment Analysis    </dc:title>
  <cp:lastModifiedBy>User</cp:lastModifiedBy>
  <cp:revision>2</cp:revision>
  <dcterms:modified xsi:type="dcterms:W3CDTF">2022-09-03T16:45:01Z</dcterms:modified>
</cp:coreProperties>
</file>