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Montserra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640"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927694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8196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64d770e5c_0_4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64d770e5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193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086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64d770e5c_0_5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64d770e5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49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637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64d770e5c_0_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64d770e5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525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975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63c1726b6_0_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63c1726b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3954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63c1726b6_0_2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63c1726b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12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64d770e5c_0_5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64d770e5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045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64d770e5c_0_6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64d770e5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616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093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64d770e5c_0_6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64d770e5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332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63c1726b6_0_3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63c1726b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4714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b63c1726b6_0_4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b63c1726b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806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64d770e5c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64d770e5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823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64d770e5c_0_1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64d770e5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498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b63c1726b6_0_3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b63c1726b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473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812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934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64d770e5c_0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64d770e5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636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64d770e5c_0_3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64d770e5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9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312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61691bd3b_0_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61691bd3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845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63c1726b6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63c1726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8312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310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64d770e5c_0_4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64d770e5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652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746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531050"/>
            <a:ext cx="8512500" cy="20814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Credit Card Default Prediction</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297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Education Distribution</a:t>
            </a:r>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1" name="Google Shape;121;p22"/>
          <p:cNvPicPr preferRelativeResize="0"/>
          <p:nvPr/>
        </p:nvPicPr>
        <p:blipFill>
          <a:blip r:embed="rId3">
            <a:alphaModFix/>
          </a:blip>
          <a:stretch>
            <a:fillRect/>
          </a:stretch>
        </p:blipFill>
        <p:spPr>
          <a:xfrm>
            <a:off x="1308993" y="1152476"/>
            <a:ext cx="6526006"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Education wise defaulters</a:t>
            </a:r>
            <a:endParaRPr sz="3200" b="1">
              <a:latin typeface="Montserrat"/>
              <a:ea typeface="Montserrat"/>
              <a:cs typeface="Montserrat"/>
              <a:sym typeface="Montserrat"/>
            </a:endParaRPr>
          </a:p>
        </p:txBody>
      </p:sp>
      <p:sp>
        <p:nvSpPr>
          <p:cNvPr id="127" name="Google Shape;127;p23"/>
          <p:cNvSpPr txBox="1"/>
          <p:nvPr/>
        </p:nvSpPr>
        <p:spPr>
          <a:xfrm>
            <a:off x="7190225" y="1978900"/>
            <a:ext cx="17442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Higher</a:t>
            </a:r>
            <a:r>
              <a:rPr lang="en-GB" sz="1800">
                <a:solidFill>
                  <a:schemeClr val="lt1"/>
                </a:solidFill>
                <a:latin typeface="Montserrat"/>
                <a:ea typeface="Montserrat"/>
                <a:cs typeface="Montserrat"/>
                <a:sym typeface="Montserrat"/>
              </a:rPr>
              <a:t> Education level, lower Default Risk</a:t>
            </a:r>
            <a:endParaRPr sz="1800">
              <a:solidFill>
                <a:schemeClr val="lt1"/>
              </a:solidFill>
              <a:latin typeface="Montserrat"/>
              <a:ea typeface="Montserrat"/>
              <a:cs typeface="Montserrat"/>
              <a:sym typeface="Montserrat"/>
            </a:endParaRPr>
          </a:p>
        </p:txBody>
      </p:sp>
      <p:pic>
        <p:nvPicPr>
          <p:cNvPr id="128" name="Google Shape;128;p23"/>
          <p:cNvPicPr preferRelativeResize="0"/>
          <p:nvPr/>
        </p:nvPicPr>
        <p:blipFill>
          <a:blip r:embed="rId3">
            <a:alphaModFix/>
          </a:blip>
          <a:stretch>
            <a:fillRect/>
          </a:stretch>
        </p:blipFill>
        <p:spPr>
          <a:xfrm>
            <a:off x="152400" y="1170125"/>
            <a:ext cx="6885426" cy="36087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2747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Marital Distributions</a:t>
            </a:r>
            <a:endParaRPr/>
          </a:p>
        </p:txBody>
      </p:sp>
      <p:sp>
        <p:nvSpPr>
          <p:cNvPr id="134" name="Google Shape;13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5" name="Google Shape;135;p24"/>
          <p:cNvPicPr preferRelativeResize="0"/>
          <p:nvPr/>
        </p:nvPicPr>
        <p:blipFill>
          <a:blip r:embed="rId3">
            <a:alphaModFix/>
          </a:blip>
          <a:stretch>
            <a:fillRect/>
          </a:stretch>
        </p:blipFill>
        <p:spPr>
          <a:xfrm>
            <a:off x="1211136" y="1152475"/>
            <a:ext cx="6721726"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Marital Status</a:t>
            </a:r>
            <a:endParaRPr sz="3200" b="1">
              <a:latin typeface="Montserrat"/>
              <a:ea typeface="Montserrat"/>
              <a:cs typeface="Montserrat"/>
              <a:sym typeface="Montserrat"/>
            </a:endParaRPr>
          </a:p>
        </p:txBody>
      </p:sp>
      <p:sp>
        <p:nvSpPr>
          <p:cNvPr id="141" name="Google Shape;141;p25"/>
          <p:cNvSpPr txBox="1"/>
          <p:nvPr/>
        </p:nvSpPr>
        <p:spPr>
          <a:xfrm>
            <a:off x="7163525" y="2055625"/>
            <a:ext cx="1761900" cy="184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No </a:t>
            </a:r>
            <a:r>
              <a:rPr lang="en-GB" sz="1800">
                <a:solidFill>
                  <a:schemeClr val="lt1"/>
                </a:solidFill>
                <a:latin typeface="Montserrat"/>
                <a:ea typeface="Montserrat"/>
                <a:cs typeface="Montserrat"/>
                <a:sym typeface="Montserrat"/>
              </a:rPr>
              <a:t>Significant correlation of default risk and marital status</a:t>
            </a:r>
            <a:endParaRPr sz="1800">
              <a:solidFill>
                <a:schemeClr val="lt1"/>
              </a:solidFill>
              <a:latin typeface="Montserrat"/>
              <a:ea typeface="Montserrat"/>
              <a:cs typeface="Montserrat"/>
              <a:sym typeface="Montserrat"/>
            </a:endParaRPr>
          </a:p>
        </p:txBody>
      </p:sp>
      <p:pic>
        <p:nvPicPr>
          <p:cNvPr id="142" name="Google Shape;142;p25"/>
          <p:cNvPicPr preferRelativeResize="0"/>
          <p:nvPr/>
        </p:nvPicPr>
        <p:blipFill>
          <a:blip r:embed="rId3">
            <a:alphaModFix/>
          </a:blip>
          <a:stretch>
            <a:fillRect/>
          </a:stretch>
        </p:blipFill>
        <p:spPr>
          <a:xfrm>
            <a:off x="152400" y="1170125"/>
            <a:ext cx="6248400" cy="350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29800" y="399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Age Distribution</a:t>
            </a:r>
            <a:endParaRPr/>
          </a:p>
        </p:txBody>
      </p:sp>
      <p:sp>
        <p:nvSpPr>
          <p:cNvPr id="148" name="Google Shape;14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9" name="Google Shape;149;p26"/>
          <p:cNvPicPr preferRelativeResize="0"/>
          <p:nvPr/>
        </p:nvPicPr>
        <p:blipFill rotWithShape="1">
          <a:blip r:embed="rId3">
            <a:alphaModFix/>
          </a:blip>
          <a:srcRect b="2562"/>
          <a:stretch/>
        </p:blipFill>
        <p:spPr>
          <a:xfrm>
            <a:off x="556550" y="1152475"/>
            <a:ext cx="8067101" cy="388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Age wise defaulters</a:t>
            </a:r>
            <a:endParaRPr sz="3200" b="1">
              <a:latin typeface="Montserrat"/>
              <a:ea typeface="Montserrat"/>
              <a:cs typeface="Montserrat"/>
              <a:sym typeface="Montserrat"/>
            </a:endParaRPr>
          </a:p>
        </p:txBody>
      </p:sp>
      <p:sp>
        <p:nvSpPr>
          <p:cNvPr id="155" name="Google Shape;155;p27"/>
          <p:cNvSpPr txBox="1"/>
          <p:nvPr/>
        </p:nvSpPr>
        <p:spPr>
          <a:xfrm>
            <a:off x="6594000" y="1937175"/>
            <a:ext cx="1984500"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30 t0 50:</a:t>
            </a:r>
            <a:r>
              <a:rPr lang="en-GB" sz="1800">
                <a:solidFill>
                  <a:schemeClr val="lt1"/>
                </a:solidFill>
                <a:latin typeface="Montserrat"/>
                <a:ea typeface="Montserrat"/>
                <a:cs typeface="Montserrat"/>
                <a:sym typeface="Montserrat"/>
              </a:rPr>
              <a:t> </a:t>
            </a: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a:solidFill>
                  <a:schemeClr val="lt1"/>
                </a:solidFill>
                <a:latin typeface="Montserrat"/>
                <a:ea typeface="Montserrat"/>
                <a:cs typeface="Montserrat"/>
                <a:sym typeface="Montserrat"/>
              </a:rPr>
              <a:t>Lowest Risk</a:t>
            </a: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&lt;30 and &gt;50:</a:t>
            </a:r>
            <a:endParaRPr sz="1800" b="1">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a:solidFill>
                  <a:schemeClr val="lt1"/>
                </a:solidFill>
                <a:latin typeface="Montserrat"/>
                <a:ea typeface="Montserrat"/>
                <a:cs typeface="Montserrat"/>
                <a:sym typeface="Montserrat"/>
              </a:rPr>
              <a:t>Risk Increases</a:t>
            </a:r>
            <a:endParaRPr sz="1800">
              <a:solidFill>
                <a:schemeClr val="lt1"/>
              </a:solidFill>
              <a:latin typeface="Montserrat"/>
              <a:ea typeface="Montserrat"/>
              <a:cs typeface="Montserrat"/>
              <a:sym typeface="Montserrat"/>
            </a:endParaRPr>
          </a:p>
        </p:txBody>
      </p:sp>
      <p:pic>
        <p:nvPicPr>
          <p:cNvPr id="156" name="Google Shape;156;p27"/>
          <p:cNvPicPr preferRelativeResize="0"/>
          <p:nvPr/>
        </p:nvPicPr>
        <p:blipFill>
          <a:blip r:embed="rId3">
            <a:alphaModFix/>
          </a:blip>
          <a:stretch>
            <a:fillRect/>
          </a:stretch>
        </p:blipFill>
        <p:spPr>
          <a:xfrm>
            <a:off x="152400" y="1170125"/>
            <a:ext cx="6067425" cy="350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body" idx="1"/>
          </p:nvPr>
        </p:nvSpPr>
        <p:spPr>
          <a:xfrm>
            <a:off x="311700" y="11411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Supervised learning/Binary Classification</a:t>
            </a:r>
            <a:endParaRPr>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Imbalance data with 78% non-defaulters and 22% defaulters</a:t>
            </a:r>
            <a:endParaRPr>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latin typeface="Montserrat"/>
                <a:ea typeface="Montserrat"/>
                <a:cs typeface="Montserrat"/>
                <a:sym typeface="Montserrat"/>
              </a:rPr>
              <a:t>Models Used:</a:t>
            </a:r>
            <a:endParaRPr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Logistic Regression</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Knn</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Decision Trees</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Random Forest</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SVM</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XGBoost</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Naive Bayes</a:t>
            </a:r>
            <a:endParaRPr>
              <a:solidFill>
                <a:schemeClr val="lt1"/>
              </a:solidFill>
              <a:latin typeface="Montserrat"/>
              <a:ea typeface="Montserrat"/>
              <a:cs typeface="Montserrat"/>
              <a:sym typeface="Montserrat"/>
            </a:endParaRPr>
          </a:p>
        </p:txBody>
      </p:sp>
      <p:sp>
        <p:nvSpPr>
          <p:cNvPr id="162" name="Google Shape;162;p28"/>
          <p:cNvSpPr txBox="1">
            <a:spLocks noGrp="1"/>
          </p:cNvSpPr>
          <p:nvPr>
            <p:ph type="title"/>
          </p:nvPr>
        </p:nvSpPr>
        <p:spPr>
          <a:xfrm>
            <a:off x="311700" y="3428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Modeling Overview</a:t>
            </a:r>
            <a:endParaRPr sz="3200" b="1">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Modeling Steps</a:t>
            </a:r>
            <a:endParaRPr sz="3200" b="1">
              <a:latin typeface="Montserrat"/>
              <a:ea typeface="Montserrat"/>
              <a:cs typeface="Montserrat"/>
              <a:sym typeface="Montserrat"/>
            </a:endParaRPr>
          </a:p>
        </p:txBody>
      </p:sp>
      <p:sp>
        <p:nvSpPr>
          <p:cNvPr id="168" name="Google Shape;168;p29"/>
          <p:cNvSpPr/>
          <p:nvPr/>
        </p:nvSpPr>
        <p:spPr>
          <a:xfrm>
            <a:off x="489425" y="1075575"/>
            <a:ext cx="2589600" cy="961200"/>
          </a:xfrm>
          <a:prstGeom prst="homePlat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3269750" y="1017725"/>
            <a:ext cx="2937300" cy="10191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6207125" y="954425"/>
            <a:ext cx="2442600" cy="10824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txBox="1"/>
          <p:nvPr/>
        </p:nvSpPr>
        <p:spPr>
          <a:xfrm>
            <a:off x="644500" y="1172925"/>
            <a:ext cx="1957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Preprocessing</a:t>
            </a:r>
            <a:endParaRPr sz="1800" b="1">
              <a:solidFill>
                <a:srgbClr val="FFFFFF"/>
              </a:solidFill>
              <a:latin typeface="Montserrat"/>
              <a:ea typeface="Montserrat"/>
              <a:cs typeface="Montserrat"/>
              <a:sym typeface="Montserrat"/>
            </a:endParaRPr>
          </a:p>
        </p:txBody>
      </p:sp>
      <p:sp>
        <p:nvSpPr>
          <p:cNvPr id="172" name="Google Shape;172;p29"/>
          <p:cNvSpPr txBox="1"/>
          <p:nvPr/>
        </p:nvSpPr>
        <p:spPr>
          <a:xfrm>
            <a:off x="3853175" y="1172925"/>
            <a:ext cx="2202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Fitting and Tuning</a:t>
            </a:r>
            <a:endParaRPr>
              <a:solidFill>
                <a:srgbClr val="FFFFFF"/>
              </a:solidFill>
            </a:endParaRPr>
          </a:p>
        </p:txBody>
      </p:sp>
      <p:sp>
        <p:nvSpPr>
          <p:cNvPr id="173" name="Google Shape;173;p29"/>
          <p:cNvSpPr txBox="1"/>
          <p:nvPr/>
        </p:nvSpPr>
        <p:spPr>
          <a:xfrm>
            <a:off x="6874500" y="1067825"/>
            <a:ext cx="1957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Model Evaluation</a:t>
            </a:r>
            <a:endParaRPr sz="1800" b="1">
              <a:solidFill>
                <a:srgbClr val="FFFFFF"/>
              </a:solidFill>
              <a:latin typeface="Montserrat"/>
              <a:ea typeface="Montserrat"/>
              <a:cs typeface="Montserrat"/>
              <a:sym typeface="Montserrat"/>
            </a:endParaRPr>
          </a:p>
        </p:txBody>
      </p:sp>
      <p:sp>
        <p:nvSpPr>
          <p:cNvPr id="174" name="Google Shape;174;p29"/>
          <p:cNvSpPr txBox="1"/>
          <p:nvPr/>
        </p:nvSpPr>
        <p:spPr>
          <a:xfrm>
            <a:off x="3388500" y="2384875"/>
            <a:ext cx="23670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Start with default model parameters</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Hyperparameter tuning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Measure RUC-AOC on training data</a:t>
            </a:r>
            <a:endParaRPr>
              <a:solidFill>
                <a:schemeClr val="lt1"/>
              </a:solidFill>
              <a:latin typeface="Montserrat"/>
              <a:ea typeface="Montserrat"/>
              <a:cs typeface="Montserrat"/>
              <a:sym typeface="Montserrat"/>
            </a:endParaRPr>
          </a:p>
        </p:txBody>
      </p:sp>
      <p:sp>
        <p:nvSpPr>
          <p:cNvPr id="175" name="Google Shape;175;p29"/>
          <p:cNvSpPr txBox="1"/>
          <p:nvPr/>
        </p:nvSpPr>
        <p:spPr>
          <a:xfrm>
            <a:off x="368650" y="2384875"/>
            <a:ext cx="25095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selection</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engineering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Train test data split(80%-20%)</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SMOTE oversampling</a:t>
            </a:r>
            <a:endParaRPr>
              <a:solidFill>
                <a:schemeClr val="lt1"/>
              </a:solidFill>
              <a:latin typeface="Montserrat"/>
              <a:ea typeface="Montserrat"/>
              <a:cs typeface="Montserrat"/>
              <a:sym typeface="Montserrat"/>
            </a:endParaRPr>
          </a:p>
        </p:txBody>
      </p:sp>
      <p:sp>
        <p:nvSpPr>
          <p:cNvPr id="176" name="Google Shape;176;p29"/>
          <p:cNvSpPr txBox="1"/>
          <p:nvPr/>
        </p:nvSpPr>
        <p:spPr>
          <a:xfrm>
            <a:off x="6207050" y="2492575"/>
            <a:ext cx="23670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Model testing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Precision_Recall Score</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Compare with the other models</a:t>
            </a:r>
            <a:endParaRPr>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Logistic Modelling</a:t>
            </a:r>
            <a:endParaRPr/>
          </a:p>
        </p:txBody>
      </p:sp>
      <p:sp>
        <p:nvSpPr>
          <p:cNvPr id="182" name="Google Shape;18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C = 0.01</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Penalty = L2 </a:t>
            </a:r>
            <a:endParaRPr/>
          </a:p>
        </p:txBody>
      </p:sp>
      <p:pic>
        <p:nvPicPr>
          <p:cNvPr id="183" name="Google Shape;183;p30"/>
          <p:cNvPicPr preferRelativeResize="0"/>
          <p:nvPr/>
        </p:nvPicPr>
        <p:blipFill>
          <a:blip r:embed="rId3">
            <a:alphaModFix/>
          </a:blip>
          <a:stretch>
            <a:fillRect/>
          </a:stretch>
        </p:blipFill>
        <p:spPr>
          <a:xfrm>
            <a:off x="4379555" y="2043770"/>
            <a:ext cx="4541500" cy="945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57125"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Logistic feature importances</a:t>
            </a:r>
            <a:endParaRPr/>
          </a:p>
        </p:txBody>
      </p:sp>
      <p:pic>
        <p:nvPicPr>
          <p:cNvPr id="189" name="Google Shape;189;p31"/>
          <p:cNvPicPr preferRelativeResize="0"/>
          <p:nvPr/>
        </p:nvPicPr>
        <p:blipFill>
          <a:blip r:embed="rId3">
            <a:alphaModFix/>
          </a:blip>
          <a:stretch>
            <a:fillRect/>
          </a:stretch>
        </p:blipFill>
        <p:spPr>
          <a:xfrm>
            <a:off x="2304925" y="695425"/>
            <a:ext cx="4686625" cy="444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Content</a:t>
            </a:r>
            <a:endParaRPr sz="3200" b="1">
              <a:latin typeface="Montserrat"/>
              <a:ea typeface="Montserrat"/>
              <a:cs typeface="Montserrat"/>
              <a:sym typeface="Montserrat"/>
            </a:endParaRPr>
          </a:p>
        </p:txBody>
      </p:sp>
      <p:sp>
        <p:nvSpPr>
          <p:cNvPr id="61" name="Google Shape;61;p14"/>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Approach Overview</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Modelling Overview</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Importances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rotWithShape="1">
          <a:blip r:embed="rId3">
            <a:alphaModFix/>
          </a:blip>
          <a:srcRect l="4970" b="6985"/>
          <a:stretch/>
        </p:blipFill>
        <p:spPr>
          <a:xfrm>
            <a:off x="4768800" y="1468274"/>
            <a:ext cx="3760150" cy="2165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SVM Modelling</a:t>
            </a:r>
            <a:endParaRPr sz="3200" b="1">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5" name="Google Shape;195;p32"/>
          <p:cNvSpPr txBox="1">
            <a:spLocks noGrp="1"/>
          </p:cNvSpPr>
          <p:nvPr>
            <p:ph type="body" idx="1"/>
          </p:nvPr>
        </p:nvSpPr>
        <p:spPr>
          <a:xfrm>
            <a:off x="413900" y="1600975"/>
            <a:ext cx="8520600" cy="175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200" b="1">
                <a:solidFill>
                  <a:schemeClr val="lt1"/>
                </a:solidFill>
                <a:latin typeface="Montserrat"/>
                <a:ea typeface="Montserrat"/>
                <a:cs typeface="Montserrat"/>
                <a:sym typeface="Montserrat"/>
              </a:rPr>
              <a:t>C = 10</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200" b="1">
                <a:solidFill>
                  <a:schemeClr val="lt1"/>
                </a:solidFill>
                <a:latin typeface="Montserrat"/>
                <a:ea typeface="Montserrat"/>
                <a:cs typeface="Montserrat"/>
                <a:sym typeface="Montserrat"/>
              </a:rPr>
              <a:t>Kernel = ‘rbf’</a:t>
            </a:r>
            <a:endParaRPr/>
          </a:p>
        </p:txBody>
      </p:sp>
      <p:pic>
        <p:nvPicPr>
          <p:cNvPr id="196" name="Google Shape;196;p32"/>
          <p:cNvPicPr preferRelativeResize="0"/>
          <p:nvPr/>
        </p:nvPicPr>
        <p:blipFill>
          <a:blip r:embed="rId3">
            <a:alphaModFix/>
          </a:blip>
          <a:stretch>
            <a:fillRect/>
          </a:stretch>
        </p:blipFill>
        <p:spPr>
          <a:xfrm>
            <a:off x="4389955" y="2194000"/>
            <a:ext cx="4442350" cy="100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Random Forest Metrics</a:t>
            </a:r>
            <a:endParaRPr sz="3200" b="1">
              <a:latin typeface="Montserrat"/>
              <a:ea typeface="Montserrat"/>
              <a:cs typeface="Montserrat"/>
              <a:sym typeface="Montserrat"/>
            </a:endParaRPr>
          </a:p>
        </p:txBody>
      </p:sp>
      <p:sp>
        <p:nvSpPr>
          <p:cNvPr id="202" name="Google Shape;202;p33"/>
          <p:cNvSpPr txBox="1">
            <a:spLocks noGrp="1"/>
          </p:cNvSpPr>
          <p:nvPr>
            <p:ph type="body" idx="1"/>
          </p:nvPr>
        </p:nvSpPr>
        <p:spPr>
          <a:xfrm>
            <a:off x="379825" y="139092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max_depth=30</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n_estimators=150</a:t>
            </a:r>
            <a:endParaRPr/>
          </a:p>
          <a:p>
            <a:pPr marL="0" lvl="0" indent="0" algn="l" rtl="0">
              <a:spcBef>
                <a:spcPts val="0"/>
              </a:spcBef>
              <a:spcAft>
                <a:spcPts val="0"/>
              </a:spcAft>
              <a:buNone/>
            </a:pPr>
            <a:endParaRPr/>
          </a:p>
        </p:txBody>
      </p:sp>
      <p:pic>
        <p:nvPicPr>
          <p:cNvPr id="203" name="Google Shape;203;p33"/>
          <p:cNvPicPr preferRelativeResize="0"/>
          <p:nvPr/>
        </p:nvPicPr>
        <p:blipFill>
          <a:blip r:embed="rId3">
            <a:alphaModFix/>
          </a:blip>
          <a:stretch>
            <a:fillRect/>
          </a:stretch>
        </p:blipFill>
        <p:spPr>
          <a:xfrm>
            <a:off x="3928601" y="2228850"/>
            <a:ext cx="4971825" cy="110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Random Forest feature importances</a:t>
            </a:r>
            <a:endParaRPr sz="3200" b="1">
              <a:latin typeface="Montserrat"/>
              <a:ea typeface="Montserrat"/>
              <a:cs typeface="Montserrat"/>
              <a:sym typeface="Montserrat"/>
            </a:endParaRPr>
          </a:p>
        </p:txBody>
      </p:sp>
      <p:sp>
        <p:nvSpPr>
          <p:cNvPr id="209" name="Google Shape;20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0" name="Google Shape;210;p34"/>
          <p:cNvPicPr preferRelativeResize="0"/>
          <p:nvPr/>
        </p:nvPicPr>
        <p:blipFill>
          <a:blip r:embed="rId3">
            <a:alphaModFix/>
          </a:blip>
          <a:stretch>
            <a:fillRect/>
          </a:stretch>
        </p:blipFill>
        <p:spPr>
          <a:xfrm>
            <a:off x="566725" y="1771650"/>
            <a:ext cx="8010525" cy="337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XGBoost Modelling</a:t>
            </a:r>
            <a:endParaRPr sz="3200" b="1">
              <a:latin typeface="Montserrat"/>
              <a:ea typeface="Montserrat"/>
              <a:cs typeface="Montserrat"/>
              <a:sym typeface="Montserrat"/>
            </a:endParaRPr>
          </a:p>
          <a:p>
            <a:pPr marL="0" lvl="0" indent="0" algn="l" rtl="0">
              <a:spcBef>
                <a:spcPts val="0"/>
              </a:spcBef>
              <a:spcAft>
                <a:spcPts val="0"/>
              </a:spcAft>
              <a:buNone/>
            </a:pPr>
            <a:endParaRPr/>
          </a:p>
        </p:txBody>
      </p:sp>
      <p:sp>
        <p:nvSpPr>
          <p:cNvPr id="216" name="Google Shape;216;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0" lvl="0" indent="45720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max_depth= 15</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min_child_weight= 8</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17" name="Google Shape;217;p35"/>
          <p:cNvPicPr preferRelativeResize="0"/>
          <p:nvPr/>
        </p:nvPicPr>
        <p:blipFill>
          <a:blip r:embed="rId3">
            <a:alphaModFix/>
          </a:blip>
          <a:stretch>
            <a:fillRect/>
          </a:stretch>
        </p:blipFill>
        <p:spPr>
          <a:xfrm>
            <a:off x="3916450" y="1987612"/>
            <a:ext cx="4915850" cy="116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X Gradient Boosting feature importances</a:t>
            </a:r>
            <a:endParaRPr/>
          </a:p>
        </p:txBody>
      </p:sp>
      <p:sp>
        <p:nvSpPr>
          <p:cNvPr id="223" name="Google Shape;22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24" name="Google Shape;224;p36"/>
          <p:cNvPicPr preferRelativeResize="0"/>
          <p:nvPr/>
        </p:nvPicPr>
        <p:blipFill>
          <a:blip r:embed="rId3">
            <a:alphaModFix/>
          </a:blip>
          <a:stretch>
            <a:fillRect/>
          </a:stretch>
        </p:blipFill>
        <p:spPr>
          <a:xfrm>
            <a:off x="807425" y="1695450"/>
            <a:ext cx="7620000" cy="3448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AUC-ROC curve comparision</a:t>
            </a:r>
            <a:endParaRPr sz="3200" b="1">
              <a:latin typeface="Montserrat"/>
              <a:ea typeface="Montserrat"/>
              <a:cs typeface="Montserrat"/>
              <a:sym typeface="Montserrat"/>
            </a:endParaRPr>
          </a:p>
        </p:txBody>
      </p:sp>
      <p:pic>
        <p:nvPicPr>
          <p:cNvPr id="230" name="Google Shape;230;p37"/>
          <p:cNvPicPr preferRelativeResize="0"/>
          <p:nvPr/>
        </p:nvPicPr>
        <p:blipFill>
          <a:blip r:embed="rId3">
            <a:alphaModFix/>
          </a:blip>
          <a:stretch>
            <a:fillRect/>
          </a:stretch>
        </p:blipFill>
        <p:spPr>
          <a:xfrm>
            <a:off x="2171865" y="1492900"/>
            <a:ext cx="4800275" cy="346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Challenges</a:t>
            </a:r>
            <a:endParaRPr sz="3200" b="1">
              <a:latin typeface="Montserrat"/>
              <a:ea typeface="Montserrat"/>
              <a:cs typeface="Montserrat"/>
              <a:sym typeface="Montserrat"/>
            </a:endParaRPr>
          </a:p>
        </p:txBody>
      </p:sp>
      <p:sp>
        <p:nvSpPr>
          <p:cNvPr id="236" name="Google Shape;236;p38"/>
          <p:cNvSpPr txBox="1">
            <a:spLocks noGrp="1"/>
          </p:cNvSpPr>
          <p:nvPr>
            <p:ph type="body" idx="1"/>
          </p:nvPr>
        </p:nvSpPr>
        <p:spPr>
          <a:xfrm>
            <a:off x="311700" y="1828050"/>
            <a:ext cx="8520600" cy="2740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Understanding the columns.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Getting a higher accuracy on the models.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title"/>
          </p:nvPr>
        </p:nvSpPr>
        <p:spPr>
          <a:xfrm>
            <a:off x="311700" y="2065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Conclusion</a:t>
            </a:r>
            <a:endParaRPr sz="3200" b="1">
              <a:latin typeface="Montserrat"/>
              <a:ea typeface="Montserrat"/>
              <a:cs typeface="Montserrat"/>
              <a:sym typeface="Montserrat"/>
            </a:endParaRPr>
          </a:p>
        </p:txBody>
      </p:sp>
      <p:sp>
        <p:nvSpPr>
          <p:cNvPr id="242" name="Google Shape;242;p39"/>
          <p:cNvSpPr txBox="1">
            <a:spLocks noGrp="1"/>
          </p:cNvSpPr>
          <p:nvPr>
            <p:ph type="body" idx="1"/>
          </p:nvPr>
        </p:nvSpPr>
        <p:spPr>
          <a:xfrm>
            <a:off x="311700" y="7792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XGBoost provided us the best results giving us a recall of 85 percent(meaning out of 100 defaulters 85 will be correctly caught by XGBoost)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Random Forest also had good score as well but leads to overfit the data.</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Logistic regression being the least accurate with a recall of 79.</a:t>
            </a:r>
            <a:endParaRPr b="1">
              <a:solidFill>
                <a:schemeClr val="lt1"/>
              </a:solidFill>
              <a:latin typeface="Montserrat"/>
              <a:ea typeface="Montserrat"/>
              <a:cs typeface="Montserrat"/>
              <a:sym typeface="Montserrat"/>
            </a:endParaRPr>
          </a:p>
        </p:txBody>
      </p:sp>
      <p:pic>
        <p:nvPicPr>
          <p:cNvPr id="243" name="Google Shape;243;p39"/>
          <p:cNvPicPr preferRelativeResize="0"/>
          <p:nvPr/>
        </p:nvPicPr>
        <p:blipFill rotWithShape="1">
          <a:blip r:embed="rId3">
            <a:alphaModFix/>
          </a:blip>
          <a:srcRect l="2704"/>
          <a:stretch/>
        </p:blipFill>
        <p:spPr>
          <a:xfrm>
            <a:off x="426987" y="3173525"/>
            <a:ext cx="8290025" cy="181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311700" y="21481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b="1">
                <a:latin typeface="Montserrat"/>
                <a:ea typeface="Montserrat"/>
                <a:cs typeface="Montserrat"/>
                <a:sym typeface="Montserrat"/>
              </a:rPr>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Introduction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GB" sz="2400" b="1">
                <a:solidFill>
                  <a:schemeClr val="lt1"/>
                </a:solidFill>
                <a:latin typeface="Montserrat"/>
                <a:ea typeface="Montserrat"/>
                <a:cs typeface="Montserrat"/>
                <a:sym typeface="Montserrat"/>
              </a:rPr>
              <a:t>In today’s world credit cards have become a lifeline to a lot of people so banks provide us with credit cards. Now we know the most common issue there is in providing these kind of deals are people not being able to pay the bills. These people are what we call “defaulters”. </a:t>
            </a:r>
            <a:endParaRPr sz="2400" b="1">
              <a:solidFill>
                <a:schemeClr val="lt1"/>
              </a:solidFill>
              <a:latin typeface="Montserrat"/>
              <a:ea typeface="Montserrat"/>
              <a:cs typeface="Montserrat"/>
              <a:sym typeface="Montserrat"/>
            </a:endParaRPr>
          </a:p>
          <a:p>
            <a:pPr marL="0" lvl="0" indent="0" algn="ctr" rtl="0">
              <a:spcBef>
                <a:spcPts val="0"/>
              </a:spcBef>
              <a:spcAft>
                <a:spcPts val="0"/>
              </a:spcAft>
              <a:buNone/>
            </a:pPr>
            <a:endParaRPr sz="2600"/>
          </a:p>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1001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Problem Statement</a:t>
            </a:r>
            <a:endParaRPr sz="3200" b="1">
              <a:latin typeface="Montserrat"/>
              <a:ea typeface="Montserrat"/>
              <a:cs typeface="Montserrat"/>
              <a:sym typeface="Montserrat"/>
            </a:endParaRPr>
          </a:p>
        </p:txBody>
      </p:sp>
      <p:sp>
        <p:nvSpPr>
          <p:cNvPr id="74" name="Google Shape;74;p16"/>
          <p:cNvSpPr txBox="1">
            <a:spLocks noGrp="1"/>
          </p:cNvSpPr>
          <p:nvPr>
            <p:ph type="body" idx="1"/>
          </p:nvPr>
        </p:nvSpPr>
        <p:spPr>
          <a:xfrm>
            <a:off x="311700" y="2214100"/>
            <a:ext cx="8520600" cy="29295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GB" sz="2400" b="1">
                <a:solidFill>
                  <a:schemeClr val="lt1"/>
                </a:solidFill>
                <a:latin typeface="Montserrat"/>
                <a:ea typeface="Montserrat"/>
                <a:cs typeface="Montserrat"/>
                <a:sym typeface="Montserrat"/>
              </a:rPr>
              <a:t>Predicting whether a customer will default on his/her credit card</a:t>
            </a:r>
            <a:endParaRPr sz="1850">
              <a:solidFill>
                <a:srgbClr val="82C6FF"/>
              </a:solidFill>
              <a:highlight>
                <a:srgbClr val="1E1E1E"/>
              </a:highlight>
              <a:latin typeface="Courier New"/>
              <a:ea typeface="Courier New"/>
              <a:cs typeface="Courier New"/>
              <a:sym typeface="Courier New"/>
            </a:endParaRPr>
          </a:p>
          <a:p>
            <a:pPr marL="0" lvl="0" indent="0" algn="ctr" rtl="0">
              <a:spcBef>
                <a:spcPts val="0"/>
              </a:spcBef>
              <a:spcAft>
                <a:spcPts val="0"/>
              </a:spcAft>
              <a:buNone/>
            </a:pP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Data Summary</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X1 - Amount of credit(includes individual as well as family credit)</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X2 - Gender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X3 - Education</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X4 - Marital Status </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X5 - Age</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X6 to X11 - History of past payments from April to September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X12 to X17 - Amount of bill statement from April to September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X18 to X23 - Amount of previous payment from April to September</a:t>
            </a:r>
            <a:endParaRPr sz="1850" b="1">
              <a:solidFill>
                <a:schemeClr val="lt1"/>
              </a:solidFill>
              <a:highlight>
                <a:srgbClr val="FFFFFF"/>
              </a:highlight>
              <a:latin typeface="Montserrat"/>
              <a:ea typeface="Montserrat"/>
              <a:cs typeface="Montserrat"/>
              <a:sym typeface="Montserrat"/>
            </a:endParaRPr>
          </a:p>
          <a:p>
            <a:pPr marL="457200" lvl="0" indent="-346075" algn="l" rtl="0">
              <a:spcBef>
                <a:spcPts val="0"/>
              </a:spcBef>
              <a:spcAft>
                <a:spcPts val="0"/>
              </a:spcAft>
              <a:buClr>
                <a:schemeClr val="lt1"/>
              </a:buClr>
              <a:buSzPts val="1850"/>
              <a:buFont typeface="Montserrat"/>
              <a:buChar char="●"/>
            </a:pPr>
            <a:r>
              <a:rPr lang="en-GB" sz="1850" b="1">
                <a:solidFill>
                  <a:schemeClr val="lt1"/>
                </a:solidFill>
                <a:highlight>
                  <a:srgbClr val="FFFFFF"/>
                </a:highlight>
                <a:latin typeface="Montserrat"/>
                <a:ea typeface="Montserrat"/>
                <a:cs typeface="Montserrat"/>
                <a:sym typeface="Montserrat"/>
              </a:rPr>
              <a:t>Y - Default payment</a:t>
            </a:r>
            <a:endParaRPr sz="185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Approach Overview</a:t>
            </a:r>
            <a:endParaRPr sz="3200" b="1">
              <a:latin typeface="Montserrat"/>
              <a:ea typeface="Montserrat"/>
              <a:cs typeface="Montserrat"/>
              <a:sym typeface="Montserrat"/>
            </a:endParaRPr>
          </a:p>
        </p:txBody>
      </p:sp>
      <p:sp>
        <p:nvSpPr>
          <p:cNvPr id="86" name="Google Shape;86;p18"/>
          <p:cNvSpPr/>
          <p:nvPr/>
        </p:nvSpPr>
        <p:spPr>
          <a:xfrm>
            <a:off x="489425" y="1075575"/>
            <a:ext cx="2589600" cy="961200"/>
          </a:xfrm>
          <a:prstGeom prst="homePlat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8"/>
          <p:cNvSpPr/>
          <p:nvPr/>
        </p:nvSpPr>
        <p:spPr>
          <a:xfrm>
            <a:off x="3269750" y="1017725"/>
            <a:ext cx="2937300" cy="10191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p:nvPr/>
        </p:nvSpPr>
        <p:spPr>
          <a:xfrm>
            <a:off x="6207125" y="954425"/>
            <a:ext cx="2442600" cy="10824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txBox="1"/>
          <p:nvPr/>
        </p:nvSpPr>
        <p:spPr>
          <a:xfrm>
            <a:off x="644500" y="1325325"/>
            <a:ext cx="195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Cleaning</a:t>
            </a:r>
            <a:endParaRPr sz="1800" b="1">
              <a:solidFill>
                <a:srgbClr val="FFFFFF"/>
              </a:solidFill>
              <a:latin typeface="Montserrat"/>
              <a:ea typeface="Montserrat"/>
              <a:cs typeface="Montserrat"/>
              <a:sym typeface="Montserrat"/>
            </a:endParaRPr>
          </a:p>
        </p:txBody>
      </p:sp>
      <p:sp>
        <p:nvSpPr>
          <p:cNvPr id="90" name="Google Shape;90;p18"/>
          <p:cNvSpPr txBox="1"/>
          <p:nvPr/>
        </p:nvSpPr>
        <p:spPr>
          <a:xfrm>
            <a:off x="3853175" y="1325325"/>
            <a:ext cx="220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Exploration</a:t>
            </a:r>
            <a:endParaRPr>
              <a:solidFill>
                <a:srgbClr val="FFFFFF"/>
              </a:solidFill>
            </a:endParaRPr>
          </a:p>
        </p:txBody>
      </p:sp>
      <p:sp>
        <p:nvSpPr>
          <p:cNvPr id="91" name="Google Shape;91;p18"/>
          <p:cNvSpPr txBox="1"/>
          <p:nvPr/>
        </p:nvSpPr>
        <p:spPr>
          <a:xfrm>
            <a:off x="6874500" y="1296425"/>
            <a:ext cx="195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Modeling</a:t>
            </a:r>
            <a:endParaRPr sz="1800" b="1">
              <a:solidFill>
                <a:srgbClr val="FFFFFF"/>
              </a:solidFill>
              <a:latin typeface="Montserrat"/>
              <a:ea typeface="Montserrat"/>
              <a:cs typeface="Montserrat"/>
              <a:sym typeface="Montserrat"/>
            </a:endParaRPr>
          </a:p>
        </p:txBody>
      </p:sp>
      <p:sp>
        <p:nvSpPr>
          <p:cNvPr id="92" name="Google Shape;92;p18"/>
          <p:cNvSpPr txBox="1"/>
          <p:nvPr/>
        </p:nvSpPr>
        <p:spPr>
          <a:xfrm>
            <a:off x="533925" y="2189100"/>
            <a:ext cx="2286900" cy="287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Understanding and Cleaning</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Find information on documented columns values</a:t>
            </a:r>
            <a:endParaRPr sz="1600">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Clean data to get it ready for Analysis</a:t>
            </a:r>
            <a:endParaRPr sz="1600">
              <a:solidFill>
                <a:schemeClr val="lt1"/>
              </a:solidFill>
              <a:latin typeface="Montserrat"/>
              <a:ea typeface="Montserrat"/>
              <a:cs typeface="Montserrat"/>
              <a:sym typeface="Montserrat"/>
            </a:endParaRPr>
          </a:p>
        </p:txBody>
      </p:sp>
      <p:sp>
        <p:nvSpPr>
          <p:cNvPr id="93" name="Google Shape;93;p18"/>
          <p:cNvSpPr txBox="1"/>
          <p:nvPr/>
        </p:nvSpPr>
        <p:spPr>
          <a:xfrm>
            <a:off x="3372650" y="2189100"/>
            <a:ext cx="2545200" cy="1400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Graphical</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Examining the data with visualization</a:t>
            </a:r>
            <a:endParaRPr sz="1600">
              <a:solidFill>
                <a:schemeClr val="lt1"/>
              </a:solidFill>
              <a:latin typeface="Montserrat"/>
              <a:ea typeface="Montserrat"/>
              <a:cs typeface="Montserrat"/>
              <a:sym typeface="Montserrat"/>
            </a:endParaRPr>
          </a:p>
        </p:txBody>
      </p:sp>
      <p:sp>
        <p:nvSpPr>
          <p:cNvPr id="94" name="Google Shape;94;p18"/>
          <p:cNvSpPr txBox="1"/>
          <p:nvPr/>
        </p:nvSpPr>
        <p:spPr>
          <a:xfrm>
            <a:off x="6362650" y="2189100"/>
            <a:ext cx="2331600" cy="164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Machine Learning</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Logistic</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SVM</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Random Forest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XGBoost</a:t>
            </a:r>
            <a:endParaRPr sz="16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Basic Exploration</a:t>
            </a:r>
            <a:endParaRPr sz="3200" b="1">
              <a:latin typeface="Montserrat"/>
              <a:ea typeface="Montserrat"/>
              <a:cs typeface="Montserrat"/>
              <a:sym typeface="Montserrat"/>
            </a:endParaRPr>
          </a:p>
        </p:txBody>
      </p:sp>
      <p:sp>
        <p:nvSpPr>
          <p:cNvPr id="100" name="Google Shape;100;p19"/>
          <p:cNvSpPr txBox="1">
            <a:spLocks noGrp="1"/>
          </p:cNvSpPr>
          <p:nvPr>
            <p:ph type="body" idx="1"/>
          </p:nvPr>
        </p:nvSpPr>
        <p:spPr>
          <a:xfrm>
            <a:off x="311700" y="1771275"/>
            <a:ext cx="8520600" cy="2797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Dataset for Taiwan.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 for 30000 customers.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6 Months payment and bill data available.</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No null data.</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9 Categorical variables present.</a:t>
            </a:r>
            <a:endParaRPr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Gender Distribution</a:t>
            </a:r>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7" name="Google Shape;107;p20"/>
          <p:cNvPicPr preferRelativeResize="0"/>
          <p:nvPr/>
        </p:nvPicPr>
        <p:blipFill>
          <a:blip r:embed="rId3">
            <a:alphaModFix/>
          </a:blip>
          <a:stretch>
            <a:fillRect/>
          </a:stretch>
        </p:blipFill>
        <p:spPr>
          <a:xfrm>
            <a:off x="1392795" y="1152476"/>
            <a:ext cx="6358404"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Gender wise defaulters</a:t>
            </a:r>
            <a:endParaRPr sz="3200" b="1">
              <a:latin typeface="Montserrat"/>
              <a:ea typeface="Montserrat"/>
              <a:cs typeface="Montserrat"/>
              <a:sym typeface="Montserrat"/>
            </a:endParaRPr>
          </a:p>
        </p:txBody>
      </p:sp>
      <p:sp>
        <p:nvSpPr>
          <p:cNvPr id="113" name="Google Shape;113;p21"/>
          <p:cNvSpPr txBox="1"/>
          <p:nvPr/>
        </p:nvSpPr>
        <p:spPr>
          <a:xfrm>
            <a:off x="6461125" y="2110050"/>
            <a:ext cx="2340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30%</a:t>
            </a:r>
            <a:r>
              <a:rPr lang="en-GB" sz="1600">
                <a:solidFill>
                  <a:schemeClr val="lt1"/>
                </a:solidFill>
                <a:latin typeface="Montserrat"/>
                <a:ea typeface="Montserrat"/>
                <a:cs typeface="Montserrat"/>
                <a:sym typeface="Montserrat"/>
              </a:rPr>
              <a:t> of Males and </a:t>
            </a:r>
            <a:r>
              <a:rPr lang="en-GB" sz="1600" b="1">
                <a:solidFill>
                  <a:schemeClr val="lt1"/>
                </a:solidFill>
                <a:latin typeface="Montserrat"/>
                <a:ea typeface="Montserrat"/>
                <a:cs typeface="Montserrat"/>
                <a:sym typeface="Montserrat"/>
              </a:rPr>
              <a:t>26%</a:t>
            </a:r>
            <a:r>
              <a:rPr lang="en-GB" sz="1600">
                <a:solidFill>
                  <a:schemeClr val="lt1"/>
                </a:solidFill>
                <a:latin typeface="Montserrat"/>
                <a:ea typeface="Montserrat"/>
                <a:cs typeface="Montserrat"/>
                <a:sym typeface="Montserrat"/>
              </a:rPr>
              <a:t> of Females are defaulters</a:t>
            </a:r>
            <a:endParaRPr sz="1600">
              <a:solidFill>
                <a:schemeClr val="lt1"/>
              </a:solidFill>
              <a:latin typeface="Montserrat"/>
              <a:ea typeface="Montserrat"/>
              <a:cs typeface="Montserrat"/>
              <a:sym typeface="Montserrat"/>
            </a:endParaRPr>
          </a:p>
        </p:txBody>
      </p:sp>
      <p:pic>
        <p:nvPicPr>
          <p:cNvPr id="114" name="Google Shape;114;p21"/>
          <p:cNvPicPr preferRelativeResize="0"/>
          <p:nvPr/>
        </p:nvPicPr>
        <p:blipFill>
          <a:blip r:embed="rId3">
            <a:alphaModFix/>
          </a:blip>
          <a:stretch>
            <a:fillRect/>
          </a:stretch>
        </p:blipFill>
        <p:spPr>
          <a:xfrm>
            <a:off x="152400" y="1170125"/>
            <a:ext cx="6124575" cy="31527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481</Words>
  <Application>Microsoft Office PowerPoint</Application>
  <PresentationFormat>On-screen Show (16:9)</PresentationFormat>
  <Paragraphs>125</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Courier New</vt:lpstr>
      <vt:lpstr>Montserrat</vt:lpstr>
      <vt:lpstr>Simple Light</vt:lpstr>
      <vt:lpstr>Capstone Project  Credit Card Default Prediction </vt:lpstr>
      <vt:lpstr>Content</vt:lpstr>
      <vt:lpstr>Introduction</vt:lpstr>
      <vt:lpstr>Problem Statement</vt:lpstr>
      <vt:lpstr>Data Summary</vt:lpstr>
      <vt:lpstr>Approach Overview</vt:lpstr>
      <vt:lpstr>Basic Exploration</vt:lpstr>
      <vt:lpstr>Gender Distribution</vt:lpstr>
      <vt:lpstr>Gender wise defaulters</vt:lpstr>
      <vt:lpstr>Education Distribution</vt:lpstr>
      <vt:lpstr>Education wise defaulters</vt:lpstr>
      <vt:lpstr>Marital Distributions</vt:lpstr>
      <vt:lpstr>Marital Status</vt:lpstr>
      <vt:lpstr>Age Distribution</vt:lpstr>
      <vt:lpstr>Age wise defaulters</vt:lpstr>
      <vt:lpstr>Modeling Overview</vt:lpstr>
      <vt:lpstr>Modeling Steps</vt:lpstr>
      <vt:lpstr>Logistic Modelling</vt:lpstr>
      <vt:lpstr>Logistic feature importances</vt:lpstr>
      <vt:lpstr>SVM Modelling  </vt:lpstr>
      <vt:lpstr>Random Forest Metrics</vt:lpstr>
      <vt:lpstr>Random Forest feature importances</vt:lpstr>
      <vt:lpstr>XGBoost Modelling </vt:lpstr>
      <vt:lpstr>X Gradient Boosting feature importances</vt:lpstr>
      <vt:lpstr>AUC-ROC curve comparision</vt:lpstr>
      <vt:lpstr>Challenges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Credit Card Default Prediction </dc:title>
  <cp:lastModifiedBy>User</cp:lastModifiedBy>
  <cp:revision>1</cp:revision>
  <dcterms:modified xsi:type="dcterms:W3CDTF">2022-09-03T16:49:46Z</dcterms:modified>
</cp:coreProperties>
</file>