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8" r:id="rId3"/>
    <p:sldId id="265" r:id="rId4"/>
    <p:sldId id="271" r:id="rId5"/>
    <p:sldId id="306" r:id="rId6"/>
    <p:sldId id="307" r:id="rId7"/>
    <p:sldId id="277" r:id="rId8"/>
    <p:sldId id="282" r:id="rId9"/>
    <p:sldId id="297" r:id="rId10"/>
    <p:sldId id="283" r:id="rId11"/>
    <p:sldId id="298" r:id="rId12"/>
    <p:sldId id="290" r:id="rId13"/>
    <p:sldId id="295" r:id="rId14"/>
    <p:sldId id="296" r:id="rId15"/>
    <p:sldId id="284" r:id="rId16"/>
    <p:sldId id="299" r:id="rId17"/>
    <p:sldId id="300" r:id="rId18"/>
    <p:sldId id="301" r:id="rId19"/>
    <p:sldId id="302" r:id="rId20"/>
    <p:sldId id="294" r:id="rId21"/>
    <p:sldId id="303" r:id="rId22"/>
    <p:sldId id="304" r:id="rId23"/>
    <p:sldId id="305" r:id="rId24"/>
    <p:sldId id="278" r:id="rId25"/>
    <p:sldId id="28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EF474-3F8F-473D-9543-D922FAC58EA6}" v="19" dt="2023-06-27T14:03:38.247"/>
    <p1510:client id="{5981F718-AEC9-4F9C-9CFC-54619FB32017}" v="49" dt="2023-06-27T05:05:41.863"/>
    <p1510:client id="{BCE835AC-9AAA-421C-A8AF-3E67829DAC47}" v="596" dt="2023-06-25T18:35:22.759"/>
    <p1510:client id="{C1A6F0F7-07E4-4433-BAB3-BE1C722134B1}" v="1277" dt="2023-06-26T06:01:4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75"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microsoft.com/office/2015/10/relationships/revisionInfo" Target="revisionInfo.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viewProps" Target="viewProps.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presProps" Target="presProps.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tableStyles" Target="tableStyles.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theme" Target="theme/theme1.xml" Id="rId30" /><Relationship Type="http://schemas.openxmlformats.org/officeDocument/2006/relationships/slide" Target="slides/slide7.xml" Id="rId8"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004D4-2647-41E9-9DC2-FF5E633140A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F3152F9-6915-4C5E-BA3C-E70A1793E725}" type="pres">
      <dgm:prSet presAssocID="{051004D4-2647-41E9-9DC2-FF5E633140A7}" presName="Name0" presStyleCnt="0">
        <dgm:presLayoutVars>
          <dgm:dir/>
          <dgm:animLvl val="lvl"/>
          <dgm:resizeHandles val="exact"/>
        </dgm:presLayoutVars>
      </dgm:prSet>
      <dgm:spPr/>
    </dgm:pt>
  </dgm:ptLst>
  <dgm:cxnLst>
    <dgm:cxn modelId="{BE6541B9-ECFF-4AF7-B887-B59815DC6523}" type="presOf" srcId="{051004D4-2647-41E9-9DC2-FF5E633140A7}" destId="{AF3152F9-6915-4C5E-BA3C-E70A1793E72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20DE8-F0E9-4102-B15D-2DF61163710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B4B3B641-3309-4DFF-938B-8BA90691B514}">
      <dgm:prSet phldrT="[Text]" phldr="0"/>
      <dgm:spPr/>
      <dgm:t>
        <a:bodyPr/>
        <a:lstStyle/>
        <a:p>
          <a:pPr rtl="0"/>
          <a:r>
            <a:rPr lang="en-US" dirty="0">
              <a:latin typeface="Trebuchet MS" panose="020B0603020202020204"/>
            </a:rPr>
            <a:t>DATA COLLECTION</a:t>
          </a:r>
          <a:endParaRPr lang="en-US" dirty="0"/>
        </a:p>
      </dgm:t>
    </dgm:pt>
    <dgm:pt modelId="{D3D966E4-13BF-4AAF-A8AA-E6A25A44EA00}" type="parTrans" cxnId="{BC718727-BB1E-4407-B458-4D7EA0396A75}">
      <dgm:prSet/>
      <dgm:spPr/>
      <dgm:t>
        <a:bodyPr/>
        <a:lstStyle/>
        <a:p>
          <a:endParaRPr lang="en-US"/>
        </a:p>
      </dgm:t>
    </dgm:pt>
    <dgm:pt modelId="{B0A78B1A-03CE-4BD2-BC1B-5C6FC9F6F78E}" type="sibTrans" cxnId="{BC718727-BB1E-4407-B458-4D7EA0396A75}">
      <dgm:prSet/>
      <dgm:spPr/>
      <dgm:t>
        <a:bodyPr/>
        <a:lstStyle/>
        <a:p>
          <a:endParaRPr lang="en-US"/>
        </a:p>
      </dgm:t>
    </dgm:pt>
    <dgm:pt modelId="{DA53A546-17AF-4937-9CEB-4E1E48161C6C}">
      <dgm:prSet phldrT="[Text]" phldr="0"/>
      <dgm:spPr/>
      <dgm:t>
        <a:bodyPr/>
        <a:lstStyle/>
        <a:p>
          <a:pPr rtl="0"/>
          <a:r>
            <a:rPr lang="en-US" dirty="0">
              <a:latin typeface="Trebuchet MS" panose="020B0603020202020204"/>
            </a:rPr>
            <a:t>DATA PREPROCESSING</a:t>
          </a:r>
          <a:endParaRPr lang="en-US" dirty="0"/>
        </a:p>
      </dgm:t>
    </dgm:pt>
    <dgm:pt modelId="{69EC0AD3-2334-41EE-9DF0-6CD28DC290CA}" type="parTrans" cxnId="{783B7992-304E-4BA5-8FAF-B55B85482719}">
      <dgm:prSet/>
      <dgm:spPr/>
      <dgm:t>
        <a:bodyPr/>
        <a:lstStyle/>
        <a:p>
          <a:endParaRPr lang="en-US"/>
        </a:p>
      </dgm:t>
    </dgm:pt>
    <dgm:pt modelId="{9EA09589-7259-4F62-A95A-B7556D657DB1}" type="sibTrans" cxnId="{783B7992-304E-4BA5-8FAF-B55B85482719}">
      <dgm:prSet/>
      <dgm:spPr/>
      <dgm:t>
        <a:bodyPr/>
        <a:lstStyle/>
        <a:p>
          <a:endParaRPr lang="en-US"/>
        </a:p>
      </dgm:t>
    </dgm:pt>
    <dgm:pt modelId="{DEC51915-D488-4212-AFA7-A6EEFFB3D2BB}">
      <dgm:prSet phldrT="[Text]" phldr="0"/>
      <dgm:spPr/>
      <dgm:t>
        <a:bodyPr/>
        <a:lstStyle/>
        <a:p>
          <a:pPr rtl="0"/>
          <a:r>
            <a:rPr lang="en-US" dirty="0">
              <a:latin typeface="Trebuchet MS" panose="020B0603020202020204"/>
            </a:rPr>
            <a:t>DATA SPLITTING</a:t>
          </a:r>
          <a:endParaRPr lang="en-US" dirty="0"/>
        </a:p>
      </dgm:t>
    </dgm:pt>
    <dgm:pt modelId="{A2FA6C3E-C676-4C05-9D00-0BF00EE6E25E}" type="parTrans" cxnId="{1AD0BBE2-ECF4-4836-85DD-DAC332B17FC6}">
      <dgm:prSet/>
      <dgm:spPr/>
      <dgm:t>
        <a:bodyPr/>
        <a:lstStyle/>
        <a:p>
          <a:endParaRPr lang="en-US"/>
        </a:p>
      </dgm:t>
    </dgm:pt>
    <dgm:pt modelId="{FE650AEA-69B7-4430-9F41-786078B5B3F5}" type="sibTrans" cxnId="{1AD0BBE2-ECF4-4836-85DD-DAC332B17FC6}">
      <dgm:prSet/>
      <dgm:spPr/>
      <dgm:t>
        <a:bodyPr/>
        <a:lstStyle/>
        <a:p>
          <a:endParaRPr lang="en-US"/>
        </a:p>
      </dgm:t>
    </dgm:pt>
    <dgm:pt modelId="{73AD7004-2983-47A5-A923-5AA8724F3B51}">
      <dgm:prSet phldrT="[Text]" phldr="0"/>
      <dgm:spPr/>
      <dgm:t>
        <a:bodyPr/>
        <a:lstStyle/>
        <a:p>
          <a:pPr rtl="0"/>
          <a:r>
            <a:rPr lang="en-US" dirty="0">
              <a:latin typeface="Trebuchet MS" panose="020B0603020202020204"/>
            </a:rPr>
            <a:t>MODEL TRAINING</a:t>
          </a:r>
          <a:endParaRPr lang="en-US" dirty="0"/>
        </a:p>
      </dgm:t>
    </dgm:pt>
    <dgm:pt modelId="{F91F6022-581B-4331-94D2-A8380CEA7F73}" type="parTrans" cxnId="{D64CBB54-0895-4585-A30F-D2BAAAD5C7F5}">
      <dgm:prSet/>
      <dgm:spPr/>
      <dgm:t>
        <a:bodyPr/>
        <a:lstStyle/>
        <a:p>
          <a:endParaRPr lang="en-US"/>
        </a:p>
      </dgm:t>
    </dgm:pt>
    <dgm:pt modelId="{A1DB56EA-5497-4AE8-B459-172FD488F4A4}" type="sibTrans" cxnId="{D64CBB54-0895-4585-A30F-D2BAAAD5C7F5}">
      <dgm:prSet/>
      <dgm:spPr/>
      <dgm:t>
        <a:bodyPr/>
        <a:lstStyle/>
        <a:p>
          <a:endParaRPr lang="en-US"/>
        </a:p>
      </dgm:t>
    </dgm:pt>
    <dgm:pt modelId="{A00B5569-1D03-49C7-9A51-E413B83BCDB6}" type="pres">
      <dgm:prSet presAssocID="{C8C20DE8-F0E9-4102-B15D-2DF611637107}" presName="linearFlow" presStyleCnt="0">
        <dgm:presLayoutVars>
          <dgm:resizeHandles val="exact"/>
        </dgm:presLayoutVars>
      </dgm:prSet>
      <dgm:spPr/>
    </dgm:pt>
    <dgm:pt modelId="{0C3FBC12-9681-4383-963F-AEDAB5AFF321}" type="pres">
      <dgm:prSet presAssocID="{B4B3B641-3309-4DFF-938B-8BA90691B514}" presName="node" presStyleLbl="node1" presStyleIdx="0" presStyleCnt="4" custLinFactNeighborY="-52843">
        <dgm:presLayoutVars>
          <dgm:bulletEnabled val="1"/>
        </dgm:presLayoutVars>
      </dgm:prSet>
      <dgm:spPr/>
    </dgm:pt>
    <dgm:pt modelId="{91352874-8331-41AF-BD30-5CD36EB212D7}" type="pres">
      <dgm:prSet presAssocID="{B0A78B1A-03CE-4BD2-BC1B-5C6FC9F6F78E}" presName="sibTrans" presStyleLbl="sibTrans2D1" presStyleIdx="0" presStyleCnt="3"/>
      <dgm:spPr/>
    </dgm:pt>
    <dgm:pt modelId="{CA31398B-BECC-4F25-9EFD-66779C2157ED}" type="pres">
      <dgm:prSet presAssocID="{B0A78B1A-03CE-4BD2-BC1B-5C6FC9F6F78E}" presName="connectorText" presStyleLbl="sibTrans2D1" presStyleIdx="0" presStyleCnt="3"/>
      <dgm:spPr/>
    </dgm:pt>
    <dgm:pt modelId="{4266E5CB-89CF-4422-A5FA-2DA456FB1255}" type="pres">
      <dgm:prSet presAssocID="{DA53A546-17AF-4937-9CEB-4E1E48161C6C}" presName="node" presStyleLbl="node1" presStyleIdx="1" presStyleCnt="4">
        <dgm:presLayoutVars>
          <dgm:bulletEnabled val="1"/>
        </dgm:presLayoutVars>
      </dgm:prSet>
      <dgm:spPr/>
    </dgm:pt>
    <dgm:pt modelId="{D4CF9D2F-1F2F-4867-BC54-EAB0419BECF2}" type="pres">
      <dgm:prSet presAssocID="{9EA09589-7259-4F62-A95A-B7556D657DB1}" presName="sibTrans" presStyleLbl="sibTrans2D1" presStyleIdx="1" presStyleCnt="3"/>
      <dgm:spPr/>
    </dgm:pt>
    <dgm:pt modelId="{7A1E60B6-F390-4EA9-93AC-A29282274699}" type="pres">
      <dgm:prSet presAssocID="{9EA09589-7259-4F62-A95A-B7556D657DB1}" presName="connectorText" presStyleLbl="sibTrans2D1" presStyleIdx="1" presStyleCnt="3"/>
      <dgm:spPr/>
    </dgm:pt>
    <dgm:pt modelId="{8F07205B-2B6B-4BA2-AA32-43F14AE28855}" type="pres">
      <dgm:prSet presAssocID="{DEC51915-D488-4212-AFA7-A6EEFFB3D2BB}" presName="node" presStyleLbl="node1" presStyleIdx="2" presStyleCnt="4">
        <dgm:presLayoutVars>
          <dgm:bulletEnabled val="1"/>
        </dgm:presLayoutVars>
      </dgm:prSet>
      <dgm:spPr/>
    </dgm:pt>
    <dgm:pt modelId="{8821B44C-389D-4CD9-9C31-746D88529F29}" type="pres">
      <dgm:prSet presAssocID="{FE650AEA-69B7-4430-9F41-786078B5B3F5}" presName="sibTrans" presStyleLbl="sibTrans2D1" presStyleIdx="2" presStyleCnt="3"/>
      <dgm:spPr/>
    </dgm:pt>
    <dgm:pt modelId="{F09EBA30-71DE-42DF-9252-C96AD59F452E}" type="pres">
      <dgm:prSet presAssocID="{FE650AEA-69B7-4430-9F41-786078B5B3F5}" presName="connectorText" presStyleLbl="sibTrans2D1" presStyleIdx="2" presStyleCnt="3"/>
      <dgm:spPr/>
    </dgm:pt>
    <dgm:pt modelId="{8010D214-A625-472E-94BB-EB863466FFE8}" type="pres">
      <dgm:prSet presAssocID="{73AD7004-2983-47A5-A923-5AA8724F3B51}" presName="node" presStyleLbl="node1" presStyleIdx="3" presStyleCnt="4">
        <dgm:presLayoutVars>
          <dgm:bulletEnabled val="1"/>
        </dgm:presLayoutVars>
      </dgm:prSet>
      <dgm:spPr/>
    </dgm:pt>
  </dgm:ptLst>
  <dgm:cxnLst>
    <dgm:cxn modelId="{5B65F409-FFC4-4FB0-BC48-0E07723BED8F}" type="presOf" srcId="{9EA09589-7259-4F62-A95A-B7556D657DB1}" destId="{7A1E60B6-F390-4EA9-93AC-A29282274699}" srcOrd="1" destOrd="0" presId="urn:microsoft.com/office/officeart/2005/8/layout/process2"/>
    <dgm:cxn modelId="{74A8FB09-DD58-4893-8506-EB98A898D30E}" type="presOf" srcId="{B4B3B641-3309-4DFF-938B-8BA90691B514}" destId="{0C3FBC12-9681-4383-963F-AEDAB5AFF321}" srcOrd="0" destOrd="0" presId="urn:microsoft.com/office/officeart/2005/8/layout/process2"/>
    <dgm:cxn modelId="{BC718727-BB1E-4407-B458-4D7EA0396A75}" srcId="{C8C20DE8-F0E9-4102-B15D-2DF611637107}" destId="{B4B3B641-3309-4DFF-938B-8BA90691B514}" srcOrd="0" destOrd="0" parTransId="{D3D966E4-13BF-4AAF-A8AA-E6A25A44EA00}" sibTransId="{B0A78B1A-03CE-4BD2-BC1B-5C6FC9F6F78E}"/>
    <dgm:cxn modelId="{5BFF682D-4707-4FB1-B607-90880729C1A0}" type="presOf" srcId="{C8C20DE8-F0E9-4102-B15D-2DF611637107}" destId="{A00B5569-1D03-49C7-9A51-E413B83BCDB6}" srcOrd="0" destOrd="0" presId="urn:microsoft.com/office/officeart/2005/8/layout/process2"/>
    <dgm:cxn modelId="{B07F1A2E-1918-4A09-8F18-29B8E322F19E}" type="presOf" srcId="{B0A78B1A-03CE-4BD2-BC1B-5C6FC9F6F78E}" destId="{CA31398B-BECC-4F25-9EFD-66779C2157ED}" srcOrd="1" destOrd="0" presId="urn:microsoft.com/office/officeart/2005/8/layout/process2"/>
    <dgm:cxn modelId="{875CC144-782F-459F-95E8-7D5534B4AB29}" type="presOf" srcId="{DEC51915-D488-4212-AFA7-A6EEFFB3D2BB}" destId="{8F07205B-2B6B-4BA2-AA32-43F14AE28855}" srcOrd="0" destOrd="0" presId="urn:microsoft.com/office/officeart/2005/8/layout/process2"/>
    <dgm:cxn modelId="{5211406C-4A30-49B6-84E6-0FFD0DD67935}" type="presOf" srcId="{9EA09589-7259-4F62-A95A-B7556D657DB1}" destId="{D4CF9D2F-1F2F-4867-BC54-EAB0419BECF2}" srcOrd="0" destOrd="0" presId="urn:microsoft.com/office/officeart/2005/8/layout/process2"/>
    <dgm:cxn modelId="{B43E476E-9086-41DB-AFD7-1F0F18E24AD6}" type="presOf" srcId="{FE650AEA-69B7-4430-9F41-786078B5B3F5}" destId="{8821B44C-389D-4CD9-9C31-746D88529F29}" srcOrd="0" destOrd="0" presId="urn:microsoft.com/office/officeart/2005/8/layout/process2"/>
    <dgm:cxn modelId="{D64CBB54-0895-4585-A30F-D2BAAAD5C7F5}" srcId="{C8C20DE8-F0E9-4102-B15D-2DF611637107}" destId="{73AD7004-2983-47A5-A923-5AA8724F3B51}" srcOrd="3" destOrd="0" parTransId="{F91F6022-581B-4331-94D2-A8380CEA7F73}" sibTransId="{A1DB56EA-5497-4AE8-B459-172FD488F4A4}"/>
    <dgm:cxn modelId="{EE60668E-9839-40B6-BF1B-F2DF0997E7CB}" type="presOf" srcId="{B0A78B1A-03CE-4BD2-BC1B-5C6FC9F6F78E}" destId="{91352874-8331-41AF-BD30-5CD36EB212D7}" srcOrd="0" destOrd="0" presId="urn:microsoft.com/office/officeart/2005/8/layout/process2"/>
    <dgm:cxn modelId="{783B7992-304E-4BA5-8FAF-B55B85482719}" srcId="{C8C20DE8-F0E9-4102-B15D-2DF611637107}" destId="{DA53A546-17AF-4937-9CEB-4E1E48161C6C}" srcOrd="1" destOrd="0" parTransId="{69EC0AD3-2334-41EE-9DF0-6CD28DC290CA}" sibTransId="{9EA09589-7259-4F62-A95A-B7556D657DB1}"/>
    <dgm:cxn modelId="{0F7AB798-3293-48EE-BCC9-8270FAA5B7AC}" type="presOf" srcId="{FE650AEA-69B7-4430-9F41-786078B5B3F5}" destId="{F09EBA30-71DE-42DF-9252-C96AD59F452E}" srcOrd="1" destOrd="0" presId="urn:microsoft.com/office/officeart/2005/8/layout/process2"/>
    <dgm:cxn modelId="{1C8D23A0-BB24-4CE4-BA50-A512FD3002BE}" type="presOf" srcId="{73AD7004-2983-47A5-A923-5AA8724F3B51}" destId="{8010D214-A625-472E-94BB-EB863466FFE8}" srcOrd="0" destOrd="0" presId="urn:microsoft.com/office/officeart/2005/8/layout/process2"/>
    <dgm:cxn modelId="{1AD0BBE2-ECF4-4836-85DD-DAC332B17FC6}" srcId="{C8C20DE8-F0E9-4102-B15D-2DF611637107}" destId="{DEC51915-D488-4212-AFA7-A6EEFFB3D2BB}" srcOrd="2" destOrd="0" parTransId="{A2FA6C3E-C676-4C05-9D00-0BF00EE6E25E}" sibTransId="{FE650AEA-69B7-4430-9F41-786078B5B3F5}"/>
    <dgm:cxn modelId="{0593D2E3-F535-4690-A436-DEBA4B822200}" type="presOf" srcId="{DA53A546-17AF-4937-9CEB-4E1E48161C6C}" destId="{4266E5CB-89CF-4422-A5FA-2DA456FB1255}" srcOrd="0" destOrd="0" presId="urn:microsoft.com/office/officeart/2005/8/layout/process2"/>
    <dgm:cxn modelId="{B3A6B9F5-4A5D-40E9-BB3E-9D4B521D5D65}" type="presParOf" srcId="{A00B5569-1D03-49C7-9A51-E413B83BCDB6}" destId="{0C3FBC12-9681-4383-963F-AEDAB5AFF321}" srcOrd="0" destOrd="0" presId="urn:microsoft.com/office/officeart/2005/8/layout/process2"/>
    <dgm:cxn modelId="{27C6249B-547B-4F0D-98EA-036BA8E8F370}" type="presParOf" srcId="{A00B5569-1D03-49C7-9A51-E413B83BCDB6}" destId="{91352874-8331-41AF-BD30-5CD36EB212D7}" srcOrd="1" destOrd="0" presId="urn:microsoft.com/office/officeart/2005/8/layout/process2"/>
    <dgm:cxn modelId="{D8CB8FBF-08BE-4A5C-B3CA-2EEC606C8B2B}" type="presParOf" srcId="{91352874-8331-41AF-BD30-5CD36EB212D7}" destId="{CA31398B-BECC-4F25-9EFD-66779C2157ED}" srcOrd="0" destOrd="0" presId="urn:microsoft.com/office/officeart/2005/8/layout/process2"/>
    <dgm:cxn modelId="{BF9423C2-8224-499C-82F4-6AA3A0F0DA68}" type="presParOf" srcId="{A00B5569-1D03-49C7-9A51-E413B83BCDB6}" destId="{4266E5CB-89CF-4422-A5FA-2DA456FB1255}" srcOrd="2" destOrd="0" presId="urn:microsoft.com/office/officeart/2005/8/layout/process2"/>
    <dgm:cxn modelId="{1E288E5F-9112-48E4-B35B-6195A5AF2813}" type="presParOf" srcId="{A00B5569-1D03-49C7-9A51-E413B83BCDB6}" destId="{D4CF9D2F-1F2F-4867-BC54-EAB0419BECF2}" srcOrd="3" destOrd="0" presId="urn:microsoft.com/office/officeart/2005/8/layout/process2"/>
    <dgm:cxn modelId="{76FC3752-854E-4713-940B-00DD64FCB3ED}" type="presParOf" srcId="{D4CF9D2F-1F2F-4867-BC54-EAB0419BECF2}" destId="{7A1E60B6-F390-4EA9-93AC-A29282274699}" srcOrd="0" destOrd="0" presId="urn:microsoft.com/office/officeart/2005/8/layout/process2"/>
    <dgm:cxn modelId="{008A3958-409E-4A4B-8C82-5E1047D0E900}" type="presParOf" srcId="{A00B5569-1D03-49C7-9A51-E413B83BCDB6}" destId="{8F07205B-2B6B-4BA2-AA32-43F14AE28855}" srcOrd="4" destOrd="0" presId="urn:microsoft.com/office/officeart/2005/8/layout/process2"/>
    <dgm:cxn modelId="{C40EFF6B-67CD-4363-82C2-42A5A03BBF34}" type="presParOf" srcId="{A00B5569-1D03-49C7-9A51-E413B83BCDB6}" destId="{8821B44C-389D-4CD9-9C31-746D88529F29}" srcOrd="5" destOrd="0" presId="urn:microsoft.com/office/officeart/2005/8/layout/process2"/>
    <dgm:cxn modelId="{46799705-A5F1-4746-A788-163B741D6CEF}" type="presParOf" srcId="{8821B44C-389D-4CD9-9C31-746D88529F29}" destId="{F09EBA30-71DE-42DF-9252-C96AD59F452E}" srcOrd="0" destOrd="0" presId="urn:microsoft.com/office/officeart/2005/8/layout/process2"/>
    <dgm:cxn modelId="{E7C33990-9E1E-4E31-944D-AED985C15E26}" type="presParOf" srcId="{A00B5569-1D03-49C7-9A51-E413B83BCDB6}" destId="{8010D214-A625-472E-94BB-EB863466FFE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1D224-6326-4EA7-A28B-25EEA0D54B3C}" type="doc">
      <dgm:prSet loTypeId="urn:microsoft.com/office/officeart/2005/8/layout/vProcess5" loCatId="process" qsTypeId="urn:microsoft.com/office/officeart/2005/8/quickstyle/simple1" qsCatId="simple" csTypeId="urn:microsoft.com/office/officeart/2005/8/colors/accent1_2" csCatId="accent1" phldr="1"/>
      <dgm:spPr/>
    </dgm:pt>
    <dgm:pt modelId="{7E2AFC91-DA4E-4523-9992-DB2BA6B9C4A5}">
      <dgm:prSet phldrT="[Text]" phldr="0"/>
      <dgm:spPr/>
      <dgm:t>
        <a:bodyPr/>
        <a:lstStyle/>
        <a:p>
          <a:pPr rtl="0"/>
          <a:r>
            <a:rPr lang="en-US" dirty="0">
              <a:latin typeface="Trebuchet MS" panose="020B0603020202020204"/>
            </a:rPr>
            <a:t>CHECKING MISSING VALUES</a:t>
          </a:r>
          <a:endParaRPr lang="en-US" dirty="0"/>
        </a:p>
      </dgm:t>
    </dgm:pt>
    <dgm:pt modelId="{3E62133C-4766-4815-A07E-84D6E183DB0B}" type="parTrans" cxnId="{1AEDB685-9475-419C-BD68-766DC875C3B0}">
      <dgm:prSet/>
      <dgm:spPr/>
      <dgm:t>
        <a:bodyPr/>
        <a:lstStyle/>
        <a:p>
          <a:endParaRPr lang="en-US"/>
        </a:p>
      </dgm:t>
    </dgm:pt>
    <dgm:pt modelId="{AE016688-4347-4657-8502-9BED564308C8}" type="sibTrans" cxnId="{1AEDB685-9475-419C-BD68-766DC875C3B0}">
      <dgm:prSet/>
      <dgm:spPr/>
      <dgm:t>
        <a:bodyPr/>
        <a:lstStyle/>
        <a:p>
          <a:endParaRPr lang="en-US"/>
        </a:p>
      </dgm:t>
    </dgm:pt>
    <dgm:pt modelId="{9F3AEE08-69B2-460A-94DD-CB9EEFAC88A4}">
      <dgm:prSet phldrT="[Text]" phldr="0"/>
      <dgm:spPr/>
      <dgm:t>
        <a:bodyPr/>
        <a:lstStyle/>
        <a:p>
          <a:pPr rtl="0"/>
          <a:r>
            <a:rPr lang="en-US" dirty="0">
              <a:latin typeface="Trebuchet MS" panose="020B0603020202020204"/>
            </a:rPr>
            <a:t>IMPUTING MISSING VALUES</a:t>
          </a:r>
          <a:endParaRPr lang="en-US" dirty="0"/>
        </a:p>
      </dgm:t>
    </dgm:pt>
    <dgm:pt modelId="{2279D467-E5AD-4780-8B02-E1DDBCB0B7B6}" type="parTrans" cxnId="{1EF94D09-08FE-4BF6-8687-F45C747EBA07}">
      <dgm:prSet/>
      <dgm:spPr/>
      <dgm:t>
        <a:bodyPr/>
        <a:lstStyle/>
        <a:p>
          <a:endParaRPr lang="en-US"/>
        </a:p>
      </dgm:t>
    </dgm:pt>
    <dgm:pt modelId="{CF33EA62-1D1C-4F78-880B-29ECABD77909}" type="sibTrans" cxnId="{1EF94D09-08FE-4BF6-8687-F45C747EBA07}">
      <dgm:prSet/>
      <dgm:spPr/>
      <dgm:t>
        <a:bodyPr/>
        <a:lstStyle/>
        <a:p>
          <a:endParaRPr lang="en-US"/>
        </a:p>
      </dgm:t>
    </dgm:pt>
    <dgm:pt modelId="{73441D5D-A2A2-409D-ADE7-85B47C1FA3D1}">
      <dgm:prSet phldrT="[Text]" phldr="0"/>
      <dgm:spPr/>
      <dgm:t>
        <a:bodyPr/>
        <a:lstStyle/>
        <a:p>
          <a:pPr rtl="0"/>
          <a:r>
            <a:rPr lang="en-US" dirty="0">
              <a:latin typeface="Trebuchet MS" panose="020B0603020202020204"/>
            </a:rPr>
            <a:t>REMOVING OUTLIERS</a:t>
          </a:r>
          <a:endParaRPr lang="en-US" dirty="0"/>
        </a:p>
      </dgm:t>
    </dgm:pt>
    <dgm:pt modelId="{B88A3832-9810-49B1-A4E2-7136139C037E}" type="parTrans" cxnId="{E2BB0C6E-59FB-4744-9C92-25D1860083E0}">
      <dgm:prSet/>
      <dgm:spPr/>
      <dgm:t>
        <a:bodyPr/>
        <a:lstStyle/>
        <a:p>
          <a:endParaRPr lang="en-US"/>
        </a:p>
      </dgm:t>
    </dgm:pt>
    <dgm:pt modelId="{49936CE2-5170-422B-A54F-3C10AA5203C0}" type="sibTrans" cxnId="{E2BB0C6E-59FB-4744-9C92-25D1860083E0}">
      <dgm:prSet/>
      <dgm:spPr/>
      <dgm:t>
        <a:bodyPr/>
        <a:lstStyle/>
        <a:p>
          <a:endParaRPr lang="en-US"/>
        </a:p>
      </dgm:t>
    </dgm:pt>
    <dgm:pt modelId="{5F605C4F-3D4A-405E-8AC8-2628212857BB}">
      <dgm:prSet phldr="0"/>
      <dgm:spPr/>
      <dgm:t>
        <a:bodyPr/>
        <a:lstStyle/>
        <a:p>
          <a:pPr rtl="0"/>
          <a:r>
            <a:rPr lang="en-US" dirty="0">
              <a:latin typeface="Trebuchet MS" panose="020B0603020202020204"/>
            </a:rPr>
            <a:t>CHECKING DUPLICATED VALUES</a:t>
          </a:r>
        </a:p>
      </dgm:t>
    </dgm:pt>
    <dgm:pt modelId="{D7AEF615-4292-4C1E-B80F-B9165959BED9}" type="parTrans" cxnId="{84D50FF1-3A00-44BA-92F2-74751F266778}">
      <dgm:prSet/>
      <dgm:spPr/>
    </dgm:pt>
    <dgm:pt modelId="{41E28712-DD6D-4C23-8DFC-C31AC47F3589}" type="sibTrans" cxnId="{84D50FF1-3A00-44BA-92F2-74751F266778}">
      <dgm:prSet/>
      <dgm:spPr/>
      <dgm:t>
        <a:bodyPr/>
        <a:lstStyle/>
        <a:p>
          <a:endParaRPr lang="en-GB"/>
        </a:p>
      </dgm:t>
    </dgm:pt>
    <dgm:pt modelId="{235D1241-ACFB-494D-BD50-6D1E46416AFB}" type="pres">
      <dgm:prSet presAssocID="{9C31D224-6326-4EA7-A28B-25EEA0D54B3C}" presName="outerComposite" presStyleCnt="0">
        <dgm:presLayoutVars>
          <dgm:chMax val="5"/>
          <dgm:dir/>
          <dgm:resizeHandles val="exact"/>
        </dgm:presLayoutVars>
      </dgm:prSet>
      <dgm:spPr/>
    </dgm:pt>
    <dgm:pt modelId="{01AE91CA-C54D-4700-A860-9EB095C547B2}" type="pres">
      <dgm:prSet presAssocID="{9C31D224-6326-4EA7-A28B-25EEA0D54B3C}" presName="dummyMaxCanvas" presStyleCnt="0">
        <dgm:presLayoutVars/>
      </dgm:prSet>
      <dgm:spPr/>
    </dgm:pt>
    <dgm:pt modelId="{1BC197C0-0390-4310-B983-1F8DB65D994F}" type="pres">
      <dgm:prSet presAssocID="{9C31D224-6326-4EA7-A28B-25EEA0D54B3C}" presName="FourNodes_1" presStyleLbl="node1" presStyleIdx="0" presStyleCnt="4">
        <dgm:presLayoutVars>
          <dgm:bulletEnabled val="1"/>
        </dgm:presLayoutVars>
      </dgm:prSet>
      <dgm:spPr/>
    </dgm:pt>
    <dgm:pt modelId="{03ED7439-7386-4E7B-B1AF-EDF3C48A3067}" type="pres">
      <dgm:prSet presAssocID="{9C31D224-6326-4EA7-A28B-25EEA0D54B3C}" presName="FourNodes_2" presStyleLbl="node1" presStyleIdx="1" presStyleCnt="4">
        <dgm:presLayoutVars>
          <dgm:bulletEnabled val="1"/>
        </dgm:presLayoutVars>
      </dgm:prSet>
      <dgm:spPr/>
    </dgm:pt>
    <dgm:pt modelId="{2C5B1D62-AFB7-4784-A9A2-0568A293F0CC}" type="pres">
      <dgm:prSet presAssocID="{9C31D224-6326-4EA7-A28B-25EEA0D54B3C}" presName="FourNodes_3" presStyleLbl="node1" presStyleIdx="2" presStyleCnt="4">
        <dgm:presLayoutVars>
          <dgm:bulletEnabled val="1"/>
        </dgm:presLayoutVars>
      </dgm:prSet>
      <dgm:spPr/>
    </dgm:pt>
    <dgm:pt modelId="{26F0A8C0-C2A3-4067-BF82-D70FC515567C}" type="pres">
      <dgm:prSet presAssocID="{9C31D224-6326-4EA7-A28B-25EEA0D54B3C}" presName="FourNodes_4" presStyleLbl="node1" presStyleIdx="3" presStyleCnt="4">
        <dgm:presLayoutVars>
          <dgm:bulletEnabled val="1"/>
        </dgm:presLayoutVars>
      </dgm:prSet>
      <dgm:spPr/>
    </dgm:pt>
    <dgm:pt modelId="{60BAE6A9-D0E3-446F-A46F-F816C4CB1DB8}" type="pres">
      <dgm:prSet presAssocID="{9C31D224-6326-4EA7-A28B-25EEA0D54B3C}" presName="FourConn_1-2" presStyleLbl="fgAccFollowNode1" presStyleIdx="0" presStyleCnt="3">
        <dgm:presLayoutVars>
          <dgm:bulletEnabled val="1"/>
        </dgm:presLayoutVars>
      </dgm:prSet>
      <dgm:spPr/>
    </dgm:pt>
    <dgm:pt modelId="{F8811725-855A-4AD1-B96C-81B39D911B57}" type="pres">
      <dgm:prSet presAssocID="{9C31D224-6326-4EA7-A28B-25EEA0D54B3C}" presName="FourConn_2-3" presStyleLbl="fgAccFollowNode1" presStyleIdx="1" presStyleCnt="3">
        <dgm:presLayoutVars>
          <dgm:bulletEnabled val="1"/>
        </dgm:presLayoutVars>
      </dgm:prSet>
      <dgm:spPr/>
    </dgm:pt>
    <dgm:pt modelId="{6B6098F4-BF02-4A5F-B63D-CE98E2C58248}" type="pres">
      <dgm:prSet presAssocID="{9C31D224-6326-4EA7-A28B-25EEA0D54B3C}" presName="FourConn_3-4" presStyleLbl="fgAccFollowNode1" presStyleIdx="2" presStyleCnt="3">
        <dgm:presLayoutVars>
          <dgm:bulletEnabled val="1"/>
        </dgm:presLayoutVars>
      </dgm:prSet>
      <dgm:spPr/>
    </dgm:pt>
    <dgm:pt modelId="{C8FB5C4A-20D9-45B7-A823-CA3A0FC97BC0}" type="pres">
      <dgm:prSet presAssocID="{9C31D224-6326-4EA7-A28B-25EEA0D54B3C}" presName="FourNodes_1_text" presStyleLbl="node1" presStyleIdx="3" presStyleCnt="4">
        <dgm:presLayoutVars>
          <dgm:bulletEnabled val="1"/>
        </dgm:presLayoutVars>
      </dgm:prSet>
      <dgm:spPr/>
    </dgm:pt>
    <dgm:pt modelId="{BA91E638-FEEC-4F51-887D-BD7592455652}" type="pres">
      <dgm:prSet presAssocID="{9C31D224-6326-4EA7-A28B-25EEA0D54B3C}" presName="FourNodes_2_text" presStyleLbl="node1" presStyleIdx="3" presStyleCnt="4">
        <dgm:presLayoutVars>
          <dgm:bulletEnabled val="1"/>
        </dgm:presLayoutVars>
      </dgm:prSet>
      <dgm:spPr/>
    </dgm:pt>
    <dgm:pt modelId="{6A19989C-7F9D-4D98-A640-2E29C3D4EEC5}" type="pres">
      <dgm:prSet presAssocID="{9C31D224-6326-4EA7-A28B-25EEA0D54B3C}" presName="FourNodes_3_text" presStyleLbl="node1" presStyleIdx="3" presStyleCnt="4">
        <dgm:presLayoutVars>
          <dgm:bulletEnabled val="1"/>
        </dgm:presLayoutVars>
      </dgm:prSet>
      <dgm:spPr/>
    </dgm:pt>
    <dgm:pt modelId="{27CB130F-0567-4F9F-A109-D8EE1F659C9A}" type="pres">
      <dgm:prSet presAssocID="{9C31D224-6326-4EA7-A28B-25EEA0D54B3C}" presName="FourNodes_4_text" presStyleLbl="node1" presStyleIdx="3" presStyleCnt="4">
        <dgm:presLayoutVars>
          <dgm:bulletEnabled val="1"/>
        </dgm:presLayoutVars>
      </dgm:prSet>
      <dgm:spPr/>
    </dgm:pt>
  </dgm:ptLst>
  <dgm:cxnLst>
    <dgm:cxn modelId="{1EF94D09-08FE-4BF6-8687-F45C747EBA07}" srcId="{9C31D224-6326-4EA7-A28B-25EEA0D54B3C}" destId="{9F3AEE08-69B2-460A-94DD-CB9EEFAC88A4}" srcOrd="2" destOrd="0" parTransId="{2279D467-E5AD-4780-8B02-E1DDBCB0B7B6}" sibTransId="{CF33EA62-1D1C-4F78-880B-29ECABD77909}"/>
    <dgm:cxn modelId="{E1098712-9118-4E41-B4FA-DFF505241B2A}" type="presOf" srcId="{5F605C4F-3D4A-405E-8AC8-2628212857BB}" destId="{03ED7439-7386-4E7B-B1AF-EDF3C48A3067}" srcOrd="0" destOrd="0" presId="urn:microsoft.com/office/officeart/2005/8/layout/vProcess5"/>
    <dgm:cxn modelId="{BC6A8920-7C4B-4D83-8050-EC9372FACD38}" type="presOf" srcId="{41E28712-DD6D-4C23-8DFC-C31AC47F3589}" destId="{F8811725-855A-4AD1-B96C-81B39D911B57}" srcOrd="0" destOrd="0" presId="urn:microsoft.com/office/officeart/2005/8/layout/vProcess5"/>
    <dgm:cxn modelId="{20480C25-6EAF-41DB-ACC6-61660390015C}" type="presOf" srcId="{73441D5D-A2A2-409D-ADE7-85B47C1FA3D1}" destId="{26F0A8C0-C2A3-4067-BF82-D70FC515567C}" srcOrd="0" destOrd="0" presId="urn:microsoft.com/office/officeart/2005/8/layout/vProcess5"/>
    <dgm:cxn modelId="{CB43982D-1713-4F76-94EB-5904933E9D4F}" type="presOf" srcId="{73441D5D-A2A2-409D-ADE7-85B47C1FA3D1}" destId="{27CB130F-0567-4F9F-A109-D8EE1F659C9A}" srcOrd="1" destOrd="0" presId="urn:microsoft.com/office/officeart/2005/8/layout/vProcess5"/>
    <dgm:cxn modelId="{26DAD436-400A-4AB9-A4B6-F27A9AC3D616}" type="presOf" srcId="{9F3AEE08-69B2-460A-94DD-CB9EEFAC88A4}" destId="{2C5B1D62-AFB7-4784-A9A2-0568A293F0CC}" srcOrd="0" destOrd="0" presId="urn:microsoft.com/office/officeart/2005/8/layout/vProcess5"/>
    <dgm:cxn modelId="{F652836C-8CEA-4EE2-AEC1-D568E2A84C92}" type="presOf" srcId="{7E2AFC91-DA4E-4523-9992-DB2BA6B9C4A5}" destId="{1BC197C0-0390-4310-B983-1F8DB65D994F}" srcOrd="0" destOrd="0" presId="urn:microsoft.com/office/officeart/2005/8/layout/vProcess5"/>
    <dgm:cxn modelId="{E2BB0C6E-59FB-4744-9C92-25D1860083E0}" srcId="{9C31D224-6326-4EA7-A28B-25EEA0D54B3C}" destId="{73441D5D-A2A2-409D-ADE7-85B47C1FA3D1}" srcOrd="3" destOrd="0" parTransId="{B88A3832-9810-49B1-A4E2-7136139C037E}" sibTransId="{49936CE2-5170-422B-A54F-3C10AA5203C0}"/>
    <dgm:cxn modelId="{A7523370-1076-45FF-A25D-6C94EBC133B0}" type="presOf" srcId="{CF33EA62-1D1C-4F78-880B-29ECABD77909}" destId="{6B6098F4-BF02-4A5F-B63D-CE98E2C58248}" srcOrd="0" destOrd="0" presId="urn:microsoft.com/office/officeart/2005/8/layout/vProcess5"/>
    <dgm:cxn modelId="{1AEDB685-9475-419C-BD68-766DC875C3B0}" srcId="{9C31D224-6326-4EA7-A28B-25EEA0D54B3C}" destId="{7E2AFC91-DA4E-4523-9992-DB2BA6B9C4A5}" srcOrd="0" destOrd="0" parTransId="{3E62133C-4766-4815-A07E-84D6E183DB0B}" sibTransId="{AE016688-4347-4657-8502-9BED564308C8}"/>
    <dgm:cxn modelId="{386EEB8F-1490-4013-A6E9-FE82D236834B}" type="presOf" srcId="{7E2AFC91-DA4E-4523-9992-DB2BA6B9C4A5}" destId="{C8FB5C4A-20D9-45B7-A823-CA3A0FC97BC0}" srcOrd="1" destOrd="0" presId="urn:microsoft.com/office/officeart/2005/8/layout/vProcess5"/>
    <dgm:cxn modelId="{F855FFAB-B348-482C-A0A3-940994450F42}" type="presOf" srcId="{AE016688-4347-4657-8502-9BED564308C8}" destId="{60BAE6A9-D0E3-446F-A46F-F816C4CB1DB8}" srcOrd="0" destOrd="0" presId="urn:microsoft.com/office/officeart/2005/8/layout/vProcess5"/>
    <dgm:cxn modelId="{E904A4CF-77DC-4F4B-9395-F1D8E1B80153}" type="presOf" srcId="{9C31D224-6326-4EA7-A28B-25EEA0D54B3C}" destId="{235D1241-ACFB-494D-BD50-6D1E46416AFB}" srcOrd="0" destOrd="0" presId="urn:microsoft.com/office/officeart/2005/8/layout/vProcess5"/>
    <dgm:cxn modelId="{FBCCBCDD-2A18-4761-829E-BEFE8AF9AA4B}" type="presOf" srcId="{9F3AEE08-69B2-460A-94DD-CB9EEFAC88A4}" destId="{6A19989C-7F9D-4D98-A640-2E29C3D4EEC5}" srcOrd="1" destOrd="0" presId="urn:microsoft.com/office/officeart/2005/8/layout/vProcess5"/>
    <dgm:cxn modelId="{D54DB0EB-18DF-4C75-A7B7-CF96CAD0ABF7}" type="presOf" srcId="{5F605C4F-3D4A-405E-8AC8-2628212857BB}" destId="{BA91E638-FEEC-4F51-887D-BD7592455652}" srcOrd="1" destOrd="0" presId="urn:microsoft.com/office/officeart/2005/8/layout/vProcess5"/>
    <dgm:cxn modelId="{84D50FF1-3A00-44BA-92F2-74751F266778}" srcId="{9C31D224-6326-4EA7-A28B-25EEA0D54B3C}" destId="{5F605C4F-3D4A-405E-8AC8-2628212857BB}" srcOrd="1" destOrd="0" parTransId="{D7AEF615-4292-4C1E-B80F-B9165959BED9}" sibTransId="{41E28712-DD6D-4C23-8DFC-C31AC47F3589}"/>
    <dgm:cxn modelId="{19B25112-DF2E-42FF-90FC-0967A348DD51}" type="presParOf" srcId="{235D1241-ACFB-494D-BD50-6D1E46416AFB}" destId="{01AE91CA-C54D-4700-A860-9EB095C547B2}" srcOrd="0" destOrd="0" presId="urn:microsoft.com/office/officeart/2005/8/layout/vProcess5"/>
    <dgm:cxn modelId="{AA9AE50F-FF6E-41FC-AACB-30DA50C7486D}" type="presParOf" srcId="{235D1241-ACFB-494D-BD50-6D1E46416AFB}" destId="{1BC197C0-0390-4310-B983-1F8DB65D994F}" srcOrd="1" destOrd="0" presId="urn:microsoft.com/office/officeart/2005/8/layout/vProcess5"/>
    <dgm:cxn modelId="{AFAB286F-7DC7-49EE-A830-FBE34A8A4A2D}" type="presParOf" srcId="{235D1241-ACFB-494D-BD50-6D1E46416AFB}" destId="{03ED7439-7386-4E7B-B1AF-EDF3C48A3067}" srcOrd="2" destOrd="0" presId="urn:microsoft.com/office/officeart/2005/8/layout/vProcess5"/>
    <dgm:cxn modelId="{94A0942A-00A3-4A4F-B4E5-81EB7D6D9AD7}" type="presParOf" srcId="{235D1241-ACFB-494D-BD50-6D1E46416AFB}" destId="{2C5B1D62-AFB7-4784-A9A2-0568A293F0CC}" srcOrd="3" destOrd="0" presId="urn:microsoft.com/office/officeart/2005/8/layout/vProcess5"/>
    <dgm:cxn modelId="{5182EC13-FE34-4DD3-97D4-3C49D634D3D4}" type="presParOf" srcId="{235D1241-ACFB-494D-BD50-6D1E46416AFB}" destId="{26F0A8C0-C2A3-4067-BF82-D70FC515567C}" srcOrd="4" destOrd="0" presId="urn:microsoft.com/office/officeart/2005/8/layout/vProcess5"/>
    <dgm:cxn modelId="{FA047B6F-287A-4A55-B6B2-7C1CC3EE4393}" type="presParOf" srcId="{235D1241-ACFB-494D-BD50-6D1E46416AFB}" destId="{60BAE6A9-D0E3-446F-A46F-F816C4CB1DB8}" srcOrd="5" destOrd="0" presId="urn:microsoft.com/office/officeart/2005/8/layout/vProcess5"/>
    <dgm:cxn modelId="{CD481C84-E49A-46A6-A917-85DF7B8D5522}" type="presParOf" srcId="{235D1241-ACFB-494D-BD50-6D1E46416AFB}" destId="{F8811725-855A-4AD1-B96C-81B39D911B57}" srcOrd="6" destOrd="0" presId="urn:microsoft.com/office/officeart/2005/8/layout/vProcess5"/>
    <dgm:cxn modelId="{2D337F93-75EA-4E7A-9384-FF919CE6B726}" type="presParOf" srcId="{235D1241-ACFB-494D-BD50-6D1E46416AFB}" destId="{6B6098F4-BF02-4A5F-B63D-CE98E2C58248}" srcOrd="7" destOrd="0" presId="urn:microsoft.com/office/officeart/2005/8/layout/vProcess5"/>
    <dgm:cxn modelId="{36525FDF-0A19-4587-A326-1876875ACDF9}" type="presParOf" srcId="{235D1241-ACFB-494D-BD50-6D1E46416AFB}" destId="{C8FB5C4A-20D9-45B7-A823-CA3A0FC97BC0}" srcOrd="8" destOrd="0" presId="urn:microsoft.com/office/officeart/2005/8/layout/vProcess5"/>
    <dgm:cxn modelId="{08FD0675-BF68-4BC4-99BE-EF78F1C4F592}" type="presParOf" srcId="{235D1241-ACFB-494D-BD50-6D1E46416AFB}" destId="{BA91E638-FEEC-4F51-887D-BD7592455652}" srcOrd="9" destOrd="0" presId="urn:microsoft.com/office/officeart/2005/8/layout/vProcess5"/>
    <dgm:cxn modelId="{689D8ED0-5BE6-44E9-92F9-F5A8B42E1A0D}" type="presParOf" srcId="{235D1241-ACFB-494D-BD50-6D1E46416AFB}" destId="{6A19989C-7F9D-4D98-A640-2E29C3D4EEC5}" srcOrd="10" destOrd="0" presId="urn:microsoft.com/office/officeart/2005/8/layout/vProcess5"/>
    <dgm:cxn modelId="{B0CBF2BE-13C3-4E46-B542-AC78567895EC}" type="presParOf" srcId="{235D1241-ACFB-494D-BD50-6D1E46416AFB}" destId="{27CB130F-0567-4F9F-A109-D8EE1F659C9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FBC12-9681-4383-963F-AEDAB5AFF321}">
      <dsp:nvSpPr>
        <dsp:cNvPr id="0" name=""/>
        <dsp:cNvSpPr/>
      </dsp:nvSpPr>
      <dsp:spPr>
        <a:xfrm>
          <a:off x="4486864" y="0"/>
          <a:ext cx="1870483" cy="9654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rebuchet MS" panose="020B0603020202020204"/>
            </a:rPr>
            <a:t>DATA COLLECTION</a:t>
          </a:r>
          <a:endParaRPr lang="en-US" sz="1800" kern="1200" dirty="0"/>
        </a:p>
      </dsp:txBody>
      <dsp:txXfrm>
        <a:off x="4515140" y="28276"/>
        <a:ext cx="1813931" cy="908858"/>
      </dsp:txXfrm>
    </dsp:sp>
    <dsp:sp modelId="{91352874-8331-41AF-BD30-5CD36EB212D7}">
      <dsp:nvSpPr>
        <dsp:cNvPr id="0" name=""/>
        <dsp:cNvSpPr/>
      </dsp:nvSpPr>
      <dsp:spPr>
        <a:xfrm rot="5400000">
          <a:off x="5240118" y="990843"/>
          <a:ext cx="363975" cy="434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291776" y="1026072"/>
        <a:ext cx="260660" cy="254783"/>
      </dsp:txXfrm>
    </dsp:sp>
    <dsp:sp modelId="{4266E5CB-89CF-4422-A5FA-2DA456FB1255}">
      <dsp:nvSpPr>
        <dsp:cNvPr id="0" name=""/>
        <dsp:cNvSpPr/>
      </dsp:nvSpPr>
      <dsp:spPr>
        <a:xfrm>
          <a:off x="4486864" y="1450711"/>
          <a:ext cx="1870483" cy="9654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rebuchet MS" panose="020B0603020202020204"/>
            </a:rPr>
            <a:t>DATA PREPROCESSING</a:t>
          </a:r>
          <a:endParaRPr lang="en-US" sz="1800" kern="1200" dirty="0"/>
        </a:p>
      </dsp:txBody>
      <dsp:txXfrm>
        <a:off x="4515140" y="1478987"/>
        <a:ext cx="1813931" cy="908858"/>
      </dsp:txXfrm>
    </dsp:sp>
    <dsp:sp modelId="{D4CF9D2F-1F2F-4867-BC54-EAB0419BECF2}">
      <dsp:nvSpPr>
        <dsp:cNvPr id="0" name=""/>
        <dsp:cNvSpPr/>
      </dsp:nvSpPr>
      <dsp:spPr>
        <a:xfrm rot="5400000">
          <a:off x="5241091" y="2440257"/>
          <a:ext cx="362029" cy="434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291776" y="2476460"/>
        <a:ext cx="260660" cy="253420"/>
      </dsp:txXfrm>
    </dsp:sp>
    <dsp:sp modelId="{8F07205B-2B6B-4BA2-AA32-43F14AE28855}">
      <dsp:nvSpPr>
        <dsp:cNvPr id="0" name=""/>
        <dsp:cNvSpPr/>
      </dsp:nvSpPr>
      <dsp:spPr>
        <a:xfrm>
          <a:off x="4486864" y="2898827"/>
          <a:ext cx="1870483" cy="9654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rebuchet MS" panose="020B0603020202020204"/>
            </a:rPr>
            <a:t>DATA SPLITTING</a:t>
          </a:r>
          <a:endParaRPr lang="en-US" sz="1800" kern="1200" dirty="0"/>
        </a:p>
      </dsp:txBody>
      <dsp:txXfrm>
        <a:off x="4515140" y="2927103"/>
        <a:ext cx="1813931" cy="908858"/>
      </dsp:txXfrm>
    </dsp:sp>
    <dsp:sp modelId="{8821B44C-389D-4CD9-9C31-746D88529F29}">
      <dsp:nvSpPr>
        <dsp:cNvPr id="0" name=""/>
        <dsp:cNvSpPr/>
      </dsp:nvSpPr>
      <dsp:spPr>
        <a:xfrm rot="5400000">
          <a:off x="5241091" y="3888373"/>
          <a:ext cx="362029" cy="434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291776" y="3924576"/>
        <a:ext cx="260660" cy="253420"/>
      </dsp:txXfrm>
    </dsp:sp>
    <dsp:sp modelId="{8010D214-A625-472E-94BB-EB863466FFE8}">
      <dsp:nvSpPr>
        <dsp:cNvPr id="0" name=""/>
        <dsp:cNvSpPr/>
      </dsp:nvSpPr>
      <dsp:spPr>
        <a:xfrm>
          <a:off x="4486864" y="4346943"/>
          <a:ext cx="1870483" cy="9654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Trebuchet MS" panose="020B0603020202020204"/>
            </a:rPr>
            <a:t>MODEL TRAINING</a:t>
          </a:r>
          <a:endParaRPr lang="en-US" sz="1800" kern="1200" dirty="0"/>
        </a:p>
      </dsp:txBody>
      <dsp:txXfrm>
        <a:off x="4515140" y="4375219"/>
        <a:ext cx="1813931" cy="908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197C0-0390-4310-B983-1F8DB65D994F}">
      <dsp:nvSpPr>
        <dsp:cNvPr id="0" name=""/>
        <dsp:cNvSpPr/>
      </dsp:nvSpPr>
      <dsp:spPr>
        <a:xfrm>
          <a:off x="0" y="0"/>
          <a:ext cx="8407400" cy="10117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Trebuchet MS" panose="020B0603020202020204"/>
            </a:rPr>
            <a:t>CHECKING MISSING VALUES</a:t>
          </a:r>
          <a:endParaRPr lang="en-US" sz="3800" kern="1200" dirty="0"/>
        </a:p>
      </dsp:txBody>
      <dsp:txXfrm>
        <a:off x="29634" y="29634"/>
        <a:ext cx="7230118" cy="952509"/>
      </dsp:txXfrm>
    </dsp:sp>
    <dsp:sp modelId="{03ED7439-7386-4E7B-B1AF-EDF3C48A3067}">
      <dsp:nvSpPr>
        <dsp:cNvPr id="0" name=""/>
        <dsp:cNvSpPr/>
      </dsp:nvSpPr>
      <dsp:spPr>
        <a:xfrm>
          <a:off x="704119" y="1195736"/>
          <a:ext cx="8407400" cy="10117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Trebuchet MS" panose="020B0603020202020204"/>
            </a:rPr>
            <a:t>CHECKING DUPLICATED VALUES</a:t>
          </a:r>
        </a:p>
      </dsp:txBody>
      <dsp:txXfrm>
        <a:off x="733753" y="1225370"/>
        <a:ext cx="6986357" cy="952509"/>
      </dsp:txXfrm>
    </dsp:sp>
    <dsp:sp modelId="{2C5B1D62-AFB7-4784-A9A2-0568A293F0CC}">
      <dsp:nvSpPr>
        <dsp:cNvPr id="0" name=""/>
        <dsp:cNvSpPr/>
      </dsp:nvSpPr>
      <dsp:spPr>
        <a:xfrm>
          <a:off x="1397730" y="2391473"/>
          <a:ext cx="8407400" cy="10117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Trebuchet MS" panose="020B0603020202020204"/>
            </a:rPr>
            <a:t>IMPUTING MISSING VALUES</a:t>
          </a:r>
          <a:endParaRPr lang="en-US" sz="3800" kern="1200" dirty="0"/>
        </a:p>
      </dsp:txBody>
      <dsp:txXfrm>
        <a:off x="1427364" y="2421107"/>
        <a:ext cx="6996866" cy="952509"/>
      </dsp:txXfrm>
    </dsp:sp>
    <dsp:sp modelId="{26F0A8C0-C2A3-4067-BF82-D70FC515567C}">
      <dsp:nvSpPr>
        <dsp:cNvPr id="0" name=""/>
        <dsp:cNvSpPr/>
      </dsp:nvSpPr>
      <dsp:spPr>
        <a:xfrm>
          <a:off x="2101849" y="3587209"/>
          <a:ext cx="8407400" cy="10117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latin typeface="Trebuchet MS" panose="020B0603020202020204"/>
            </a:rPr>
            <a:t>REMOVING OUTLIERS</a:t>
          </a:r>
          <a:endParaRPr lang="en-US" sz="3800" kern="1200" dirty="0"/>
        </a:p>
      </dsp:txBody>
      <dsp:txXfrm>
        <a:off x="2131483" y="3616843"/>
        <a:ext cx="6986357" cy="952509"/>
      </dsp:txXfrm>
    </dsp:sp>
    <dsp:sp modelId="{60BAE6A9-D0E3-446F-A46F-F816C4CB1DB8}">
      <dsp:nvSpPr>
        <dsp:cNvPr id="0" name=""/>
        <dsp:cNvSpPr/>
      </dsp:nvSpPr>
      <dsp:spPr>
        <a:xfrm>
          <a:off x="7749744" y="774929"/>
          <a:ext cx="657655" cy="6576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897716" y="774929"/>
        <a:ext cx="361711" cy="494885"/>
      </dsp:txXfrm>
    </dsp:sp>
    <dsp:sp modelId="{F8811725-855A-4AD1-B96C-81B39D911B57}">
      <dsp:nvSpPr>
        <dsp:cNvPr id="0" name=""/>
        <dsp:cNvSpPr/>
      </dsp:nvSpPr>
      <dsp:spPr>
        <a:xfrm>
          <a:off x="8453864" y="1970665"/>
          <a:ext cx="657655" cy="6576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GB" sz="3100" kern="1200"/>
        </a:p>
      </dsp:txBody>
      <dsp:txXfrm>
        <a:off x="8601836" y="1970665"/>
        <a:ext cx="361711" cy="494885"/>
      </dsp:txXfrm>
    </dsp:sp>
    <dsp:sp modelId="{6B6098F4-BF02-4A5F-B63D-CE98E2C58248}">
      <dsp:nvSpPr>
        <dsp:cNvPr id="0" name=""/>
        <dsp:cNvSpPr/>
      </dsp:nvSpPr>
      <dsp:spPr>
        <a:xfrm>
          <a:off x="9147475" y="3166402"/>
          <a:ext cx="657655" cy="6576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295447" y="3166402"/>
        <a:ext cx="361711" cy="4948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90828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235449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903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141950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128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213781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2111849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177177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203466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B13CC-276B-46F3-BBE4-32EEF5C7F3A5}"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79042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B13CC-276B-46F3-BBE4-32EEF5C7F3A5}"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3738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B13CC-276B-46F3-BBE4-32EEF5C7F3A5}"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50171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B13CC-276B-46F3-BBE4-32EEF5C7F3A5}"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428314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B13CC-276B-46F3-BBE4-32EEF5C7F3A5}"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205051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B13CC-276B-46F3-BBE4-32EEF5C7F3A5}"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F413E-0F25-456B-B755-09D1A5A0FC7F}" type="slidenum">
              <a:rPr lang="en-US" smtClean="0"/>
              <a:t>‹#›</a:t>
            </a:fld>
            <a:endParaRPr lang="en-US"/>
          </a:p>
        </p:txBody>
      </p:sp>
    </p:spTree>
    <p:extLst>
      <p:ext uri="{BB962C8B-B14F-4D97-AF65-F5344CB8AC3E}">
        <p14:creationId xmlns:p14="http://schemas.microsoft.com/office/powerpoint/2010/main" val="6594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F413E-0F25-456B-B755-09D1A5A0FC7F}" type="slidenum">
              <a:rPr lang="en-US" smtClean="0"/>
              <a:t>‹#›</a:t>
            </a:fld>
            <a:endParaRPr lang="en-US"/>
          </a:p>
        </p:txBody>
      </p:sp>
      <p:sp>
        <p:nvSpPr>
          <p:cNvPr id="5" name="Date Placeholder 4"/>
          <p:cNvSpPr>
            <a:spLocks noGrp="1"/>
          </p:cNvSpPr>
          <p:nvPr>
            <p:ph type="dt" sz="half" idx="10"/>
          </p:nvPr>
        </p:nvSpPr>
        <p:spPr/>
        <p:txBody>
          <a:bodyPr/>
          <a:lstStyle/>
          <a:p>
            <a:fld id="{0F7B13CC-276B-46F3-BBE4-32EEF5C7F3A5}" type="datetimeFigureOut">
              <a:rPr lang="en-US" smtClean="0"/>
              <a:t>6/27/2023</a:t>
            </a:fld>
            <a:endParaRPr lang="en-US"/>
          </a:p>
        </p:txBody>
      </p:sp>
    </p:spTree>
    <p:extLst>
      <p:ext uri="{BB962C8B-B14F-4D97-AF65-F5344CB8AC3E}">
        <p14:creationId xmlns:p14="http://schemas.microsoft.com/office/powerpoint/2010/main" val="201772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B13CC-276B-46F3-BBE4-32EEF5C7F3A5}" type="datetimeFigureOut">
              <a:rPr lang="en-US" smtClean="0"/>
              <a:t>6/27/2023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DF413E-0F25-456B-B755-09D1A5A0FC7F}" type="slidenum">
              <a:rPr lang="en-US" smtClean="0"/>
              <a:t>‹#›</a:t>
            </a:fld>
            <a:endParaRPr lang="en-US"/>
          </a:p>
        </p:txBody>
      </p:sp>
    </p:spTree>
    <p:extLst>
      <p:ext uri="{BB962C8B-B14F-4D97-AF65-F5344CB8AC3E}">
        <p14:creationId xmlns:p14="http://schemas.microsoft.com/office/powerpoint/2010/main" val="16978397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9496087-70B3-4CE7-BA31-FC05F9242DF2}"/>
              </a:ext>
            </a:extLst>
          </p:cNvPr>
          <p:cNvSpPr txBox="1"/>
          <p:nvPr/>
        </p:nvSpPr>
        <p:spPr>
          <a:xfrm>
            <a:off x="1557338" y="1054588"/>
            <a:ext cx="1084915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rgbClr val="FF6600"/>
                </a:solidFill>
                <a:latin typeface="Times New Roman" panose="02020603050405020304" pitchFamily="18" charset="0"/>
                <a:cs typeface="Times New Roman" panose="02020603050405020304" pitchFamily="18" charset="0"/>
              </a:rPr>
              <a:t>JAYA PRAKASH NARAYAN COLLEGE OF ENGINEERING</a:t>
            </a:r>
            <a:endParaRPr lang="en-IN" sz="2800" dirty="0">
              <a:solidFill>
                <a:srgbClr val="FF66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F5923C9-7899-4918-8DEA-D5E91A22874B}"/>
              </a:ext>
            </a:extLst>
          </p:cNvPr>
          <p:cNvCxnSpPr>
            <a:cxnSpLocks/>
          </p:cNvCxnSpPr>
          <p:nvPr/>
        </p:nvCxnSpPr>
        <p:spPr>
          <a:xfrm>
            <a:off x="2544932" y="1471407"/>
            <a:ext cx="735071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10">
            <a:extLst>
              <a:ext uri="{FF2B5EF4-FFF2-40B4-BE49-F238E27FC236}">
                <a16:creationId xmlns:a16="http://schemas.microsoft.com/office/drawing/2014/main" id="{7286628B-4D13-4FB4-915F-2619ED225526}"/>
              </a:ext>
            </a:extLst>
          </p:cNvPr>
          <p:cNvSpPr txBox="1"/>
          <p:nvPr/>
        </p:nvSpPr>
        <p:spPr>
          <a:xfrm>
            <a:off x="1660358" y="3680881"/>
            <a:ext cx="9788870" cy="954107"/>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schemeClr val="accent4">
                    <a:lumMod val="50000"/>
                  </a:schemeClr>
                </a:solidFill>
                <a:latin typeface="Times New Roman"/>
                <a:cs typeface="Times New Roman"/>
              </a:rPr>
              <a:t>PREDICTION AND CLASSIFICATION OF THYROID DISEASE USING MACHINE LEARNING</a:t>
            </a:r>
            <a:endParaRPr 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11">
            <a:extLst>
              <a:ext uri="{FF2B5EF4-FFF2-40B4-BE49-F238E27FC236}">
                <a16:creationId xmlns:a16="http://schemas.microsoft.com/office/drawing/2014/main" id="{AAD26285-1B6B-4A83-BBCD-82EB18DE6FB7}"/>
              </a:ext>
            </a:extLst>
          </p:cNvPr>
          <p:cNvSpPr txBox="1"/>
          <p:nvPr/>
        </p:nvSpPr>
        <p:spPr>
          <a:xfrm>
            <a:off x="3471863" y="1662446"/>
            <a:ext cx="570071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DEPARTMENT OF COMPUTER SCIENCE  ENGINEERING</a:t>
            </a:r>
            <a:endParaRPr lang="en-IN" sz="1600" dirty="0">
              <a:latin typeface="Times New Roman" panose="02020603050405020304" pitchFamily="18" charset="0"/>
              <a:cs typeface="Times New Roman" panose="02020603050405020304" pitchFamily="18" charset="0"/>
            </a:endParaRPr>
          </a:p>
        </p:txBody>
      </p:sp>
      <p:sp>
        <p:nvSpPr>
          <p:cNvPr id="8" name="TextBox 12">
            <a:extLst>
              <a:ext uri="{FF2B5EF4-FFF2-40B4-BE49-F238E27FC236}">
                <a16:creationId xmlns:a16="http://schemas.microsoft.com/office/drawing/2014/main" id="{15C32CD6-9060-4D7E-85DA-AAC874E354DC}"/>
              </a:ext>
            </a:extLst>
          </p:cNvPr>
          <p:cNvSpPr txBox="1"/>
          <p:nvPr/>
        </p:nvSpPr>
        <p:spPr>
          <a:xfrm>
            <a:off x="4593804" y="2064149"/>
            <a:ext cx="316419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BACHELOR OF TECHNOLOGY </a:t>
            </a:r>
          </a:p>
        </p:txBody>
      </p:sp>
      <p:sp>
        <p:nvSpPr>
          <p:cNvPr id="9" name="TextBox 13">
            <a:extLst>
              <a:ext uri="{FF2B5EF4-FFF2-40B4-BE49-F238E27FC236}">
                <a16:creationId xmlns:a16="http://schemas.microsoft.com/office/drawing/2014/main" id="{E7872717-B45F-470A-BAEC-70939619D1DC}"/>
              </a:ext>
            </a:extLst>
          </p:cNvPr>
          <p:cNvSpPr txBox="1"/>
          <p:nvPr/>
        </p:nvSpPr>
        <p:spPr>
          <a:xfrm>
            <a:off x="5942124" y="2393909"/>
            <a:ext cx="46755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IN</a:t>
            </a:r>
            <a:endParaRPr lang="en-IN" sz="1600" dirty="0">
              <a:latin typeface="Times New Roman" panose="02020603050405020304" pitchFamily="18" charset="0"/>
              <a:cs typeface="Times New Roman" panose="02020603050405020304" pitchFamily="18" charset="0"/>
            </a:endParaRPr>
          </a:p>
        </p:txBody>
      </p:sp>
      <p:sp>
        <p:nvSpPr>
          <p:cNvPr id="10" name="TextBox 14">
            <a:extLst>
              <a:ext uri="{FF2B5EF4-FFF2-40B4-BE49-F238E27FC236}">
                <a16:creationId xmlns:a16="http://schemas.microsoft.com/office/drawing/2014/main" id="{AD99DBF4-4BF7-463B-A12F-63EB3BEC067C}"/>
              </a:ext>
            </a:extLst>
          </p:cNvPr>
          <p:cNvSpPr txBox="1"/>
          <p:nvPr/>
        </p:nvSpPr>
        <p:spPr>
          <a:xfrm>
            <a:off x="4247228" y="2723669"/>
            <a:ext cx="385735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COMPUTER SCIENCE  ENGINEERING</a:t>
            </a:r>
            <a:endParaRPr lang="en-IN" sz="1600" dirty="0">
              <a:latin typeface="Times New Roman" panose="02020603050405020304" pitchFamily="18" charset="0"/>
              <a:cs typeface="Times New Roman" panose="02020603050405020304" pitchFamily="18" charset="0"/>
            </a:endParaRPr>
          </a:p>
        </p:txBody>
      </p:sp>
      <p:sp>
        <p:nvSpPr>
          <p:cNvPr id="11" name="TextBox 15">
            <a:extLst>
              <a:ext uri="{FF2B5EF4-FFF2-40B4-BE49-F238E27FC236}">
                <a16:creationId xmlns:a16="http://schemas.microsoft.com/office/drawing/2014/main" id="{088C0815-5AB4-410A-8214-7F6C63557A8A}"/>
              </a:ext>
            </a:extLst>
          </p:cNvPr>
          <p:cNvSpPr txBox="1"/>
          <p:nvPr/>
        </p:nvSpPr>
        <p:spPr>
          <a:xfrm>
            <a:off x="1660358" y="3279178"/>
            <a:ext cx="332913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PROJECT PRESENTATION ON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D51A47A-A527-46AF-99B9-6797BA331076}"/>
              </a:ext>
            </a:extLst>
          </p:cNvPr>
          <p:cNvCxnSpPr>
            <a:cxnSpLocks/>
          </p:cNvCxnSpPr>
          <p:nvPr/>
        </p:nvCxnSpPr>
        <p:spPr>
          <a:xfrm flipV="1">
            <a:off x="1215189" y="4927144"/>
            <a:ext cx="11036002" cy="2986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9">
            <a:extLst>
              <a:ext uri="{FF2B5EF4-FFF2-40B4-BE49-F238E27FC236}">
                <a16:creationId xmlns:a16="http://schemas.microsoft.com/office/drawing/2014/main" id="{BDE0FF87-6F54-42DA-8764-8F3A60AAC48E}"/>
              </a:ext>
            </a:extLst>
          </p:cNvPr>
          <p:cNvSpPr txBox="1"/>
          <p:nvPr/>
        </p:nvSpPr>
        <p:spPr>
          <a:xfrm>
            <a:off x="1215189" y="5126288"/>
            <a:ext cx="4726935" cy="2308324"/>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u="sng" dirty="0">
                <a:solidFill>
                  <a:schemeClr val="accent3">
                    <a:lumMod val="50000"/>
                  </a:schemeClr>
                </a:solidFill>
                <a:latin typeface="Times New Roman" panose="02020603050405020304" pitchFamily="18" charset="0"/>
                <a:cs typeface="Times New Roman" panose="02020603050405020304" pitchFamily="18" charset="0"/>
              </a:rPr>
              <a:t>BY-</a:t>
            </a:r>
          </a:p>
          <a:p>
            <a:r>
              <a:rPr lang="en-US" sz="1600" b="1" u="sng" dirty="0">
                <a:solidFill>
                  <a:schemeClr val="accent3">
                    <a:lumMod val="50000"/>
                  </a:schemeClr>
                </a:solidFill>
                <a:latin typeface="Times New Roman"/>
                <a:cs typeface="Times New Roman"/>
              </a:rPr>
              <a:t>L.SRI ROOPA(19361A0584)</a:t>
            </a:r>
            <a:endParaRPr lang="en-US" sz="1600" b="1" u="sng" dirty="0">
              <a:solidFill>
                <a:schemeClr val="accent3">
                  <a:lumMod val="50000"/>
                </a:schemeClr>
              </a:solidFill>
              <a:latin typeface="Times New Roman" panose="02020603050405020304" pitchFamily="18" charset="0"/>
              <a:cs typeface="Times New Roman" panose="02020603050405020304" pitchFamily="18" charset="0"/>
            </a:endParaRPr>
          </a:p>
          <a:p>
            <a:r>
              <a:rPr lang="en-US" sz="1600" b="1" u="sng" dirty="0">
                <a:solidFill>
                  <a:schemeClr val="accent3">
                    <a:lumMod val="50000"/>
                  </a:schemeClr>
                </a:solidFill>
                <a:latin typeface="Times New Roman"/>
                <a:cs typeface="Times New Roman"/>
              </a:rPr>
              <a:t>D.SREEJA(19361A0581)</a:t>
            </a:r>
          </a:p>
          <a:p>
            <a:r>
              <a:rPr lang="en-US" sz="1600" b="1" u="sng" dirty="0">
                <a:solidFill>
                  <a:schemeClr val="accent3">
                    <a:lumMod val="50000"/>
                  </a:schemeClr>
                </a:solidFill>
                <a:latin typeface="Times New Roman"/>
                <a:cs typeface="Times New Roman"/>
              </a:rPr>
              <a:t>K.RAHUL SHASHANK(19361A05A1)</a:t>
            </a:r>
          </a:p>
          <a:p>
            <a:r>
              <a:rPr lang="en-US" sz="1600" b="1" u="sng" dirty="0">
                <a:solidFill>
                  <a:schemeClr val="accent3">
                    <a:lumMod val="50000"/>
                  </a:schemeClr>
                </a:solidFill>
                <a:latin typeface="Times New Roman"/>
                <a:cs typeface="Times New Roman"/>
              </a:rPr>
              <a:t>B RUKMINI(19361A0563)</a:t>
            </a:r>
            <a:endParaRPr lang="en-US" sz="1600" b="1" u="sng" dirty="0">
              <a:solidFill>
                <a:schemeClr val="accent3">
                  <a:lumMod val="50000"/>
                </a:schemeClr>
              </a:solidFill>
              <a:latin typeface="Times New Roman" panose="02020603050405020304" pitchFamily="18" charset="0"/>
              <a:cs typeface="Times New Roman" panose="02020603050405020304" pitchFamily="18" charset="0"/>
            </a:endParaRPr>
          </a:p>
          <a:p>
            <a:r>
              <a:rPr lang="en-US" sz="1600" b="1" u="sng" dirty="0">
                <a:solidFill>
                  <a:schemeClr val="accent3">
                    <a:lumMod val="50000"/>
                  </a:schemeClr>
                </a:solidFill>
                <a:latin typeface="Times New Roman"/>
                <a:cs typeface="Times New Roman"/>
              </a:rPr>
              <a:t>T.SAI KUMAR REDDY(18361A0577)</a:t>
            </a:r>
            <a:endParaRPr lang="en-US" sz="1600" b="1" u="sng"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600" b="1"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600" b="1"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4" name="TextBox 20">
            <a:extLst>
              <a:ext uri="{FF2B5EF4-FFF2-40B4-BE49-F238E27FC236}">
                <a16:creationId xmlns:a16="http://schemas.microsoft.com/office/drawing/2014/main" id="{4C983BC1-0FB4-4073-99CC-2CE0D23F3939}"/>
              </a:ext>
            </a:extLst>
          </p:cNvPr>
          <p:cNvSpPr txBox="1"/>
          <p:nvPr/>
        </p:nvSpPr>
        <p:spPr>
          <a:xfrm>
            <a:off x="7693244" y="5126288"/>
            <a:ext cx="4439565" cy="156966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u="sng" dirty="0">
                <a:solidFill>
                  <a:schemeClr val="accent3">
                    <a:lumMod val="50000"/>
                  </a:schemeClr>
                </a:solidFill>
                <a:latin typeface="Times New Roman"/>
                <a:cs typeface="Times New Roman"/>
              </a:rPr>
              <a:t>UNDER THE GUIDANCE OF </a:t>
            </a:r>
            <a:endParaRPr lang="en-US" dirty="0">
              <a:solidFill>
                <a:schemeClr val="accent3">
                  <a:lumMod val="50000"/>
                </a:schemeClr>
              </a:solidFill>
            </a:endParaRPr>
          </a:p>
          <a:p>
            <a:r>
              <a:rPr lang="en-US" sz="1600" b="1" dirty="0">
                <a:solidFill>
                  <a:schemeClr val="accent3">
                    <a:lumMod val="50000"/>
                  </a:schemeClr>
                </a:solidFill>
                <a:latin typeface="Times New Roman"/>
                <a:cs typeface="Times New Roman"/>
              </a:rPr>
              <a:t>MS.NAZIA TABBASUM</a:t>
            </a:r>
            <a:endParaRPr lang="en-US" sz="1600" b="1" dirty="0">
              <a:solidFill>
                <a:schemeClr val="accent3">
                  <a:lumMod val="50000"/>
                </a:schemeClr>
              </a:solidFill>
              <a:latin typeface="Times New Roman" panose="02020603050405020304" pitchFamily="18" charset="0"/>
              <a:cs typeface="Times New Roman" panose="02020603050405020304" pitchFamily="18" charset="0"/>
            </a:endParaRPr>
          </a:p>
          <a:p>
            <a:r>
              <a:rPr lang="en-US" sz="1600" b="1" dirty="0">
                <a:solidFill>
                  <a:schemeClr val="accent3">
                    <a:lumMod val="50000"/>
                  </a:schemeClr>
                </a:solidFill>
                <a:latin typeface="Times New Roman"/>
                <a:cs typeface="Times New Roman"/>
              </a:rPr>
              <a:t>ASST.PROFESSOR </a:t>
            </a:r>
          </a:p>
          <a:p>
            <a:r>
              <a:rPr lang="en-US" sz="1600" b="1" dirty="0">
                <a:solidFill>
                  <a:schemeClr val="accent3">
                    <a:lumMod val="50000"/>
                  </a:schemeClr>
                </a:solidFill>
                <a:latin typeface="Times New Roman"/>
                <a:cs typeface="Times New Roman"/>
              </a:rPr>
              <a:t>DEPARTMENT OF COMPUTER SCIENCE  ENGINEERING</a:t>
            </a:r>
            <a:endParaRPr lang="en-US">
              <a:solidFill>
                <a:schemeClr val="accent3">
                  <a:lumMod val="50000"/>
                </a:schemeClr>
              </a:solidFill>
            </a:endParaRPr>
          </a:p>
          <a:p>
            <a:r>
              <a:rPr lang="en-US" sz="1600" b="1" dirty="0">
                <a:solidFill>
                  <a:schemeClr val="accent3">
                    <a:lumMod val="50000"/>
                  </a:schemeClr>
                </a:solidFill>
                <a:latin typeface="Times New Roman" panose="02020603050405020304" pitchFamily="18" charset="0"/>
                <a:cs typeface="Times New Roman" panose="02020603050405020304" pitchFamily="18" charset="0"/>
              </a:rPr>
              <a:t>JPNCE</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3885" y="97309"/>
            <a:ext cx="899305" cy="899305"/>
          </a:xfrm>
          <a:prstGeom prst="rect">
            <a:avLst/>
          </a:prstGeom>
        </p:spPr>
      </p:pic>
    </p:spTree>
    <p:extLst>
      <p:ext uri="{BB962C8B-B14F-4D97-AF65-F5344CB8AC3E}">
        <p14:creationId xmlns:p14="http://schemas.microsoft.com/office/powerpoint/2010/main" val="287443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6" name="Rectangle 2"/>
          <p:cNvSpPr>
            <a:spLocks noChangeArrowheads="1"/>
          </p:cNvSpPr>
          <p:nvPr/>
        </p:nvSpPr>
        <p:spPr bwMode="auto">
          <a:xfrm>
            <a:off x="0" y="143961"/>
            <a:ext cx="43282" cy="1692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153159553"/>
              </p:ext>
            </p:extLst>
          </p:nvPr>
        </p:nvGraphicFramePr>
        <p:xfrm>
          <a:off x="677863" y="1443038"/>
          <a:ext cx="10509250" cy="4598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00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6BDB-4CDA-332D-B9D9-67B068059F0C}"/>
              </a:ext>
            </a:extLst>
          </p:cNvPr>
          <p:cNvSpPr>
            <a:spLocks noGrp="1"/>
          </p:cNvSpPr>
          <p:nvPr>
            <p:ph type="title"/>
          </p:nvPr>
        </p:nvSpPr>
        <p:spPr>
          <a:xfrm>
            <a:off x="813812" y="393510"/>
            <a:ext cx="8596668" cy="1320800"/>
          </a:xfrm>
        </p:spPr>
        <p:txBody>
          <a:bodyPr/>
          <a:lstStyle/>
          <a:p>
            <a:r>
              <a:rPr lang="en-GB" dirty="0"/>
              <a:t>FEATURE SELECTION</a:t>
            </a:r>
          </a:p>
        </p:txBody>
      </p:sp>
      <p:sp>
        <p:nvSpPr>
          <p:cNvPr id="3" name="Content Placeholder 2">
            <a:extLst>
              <a:ext uri="{FF2B5EF4-FFF2-40B4-BE49-F238E27FC236}">
                <a16:creationId xmlns:a16="http://schemas.microsoft.com/office/drawing/2014/main" id="{193C8907-5AA8-6317-349F-73434F25A54A}"/>
              </a:ext>
            </a:extLst>
          </p:cNvPr>
          <p:cNvSpPr>
            <a:spLocks noGrp="1"/>
          </p:cNvSpPr>
          <p:nvPr>
            <p:ph idx="1"/>
          </p:nvPr>
        </p:nvSpPr>
        <p:spPr>
          <a:xfrm>
            <a:off x="745573" y="1557813"/>
            <a:ext cx="8596668" cy="3880773"/>
          </a:xfrm>
        </p:spPr>
        <p:txBody>
          <a:bodyPr vert="horz" lIns="91440" tIns="45720" rIns="91440" bIns="45720" rtlCol="0" anchor="t">
            <a:normAutofit/>
          </a:bodyPr>
          <a:lstStyle/>
          <a:p>
            <a:r>
              <a:rPr lang="en-GB" sz="3600" dirty="0"/>
              <a:t>CHECKING COLINEARITY</a:t>
            </a:r>
          </a:p>
          <a:p>
            <a:r>
              <a:rPr lang="en-GB" sz="3600" dirty="0"/>
              <a:t>REMOVE UNWANTED COLUMNS</a:t>
            </a:r>
          </a:p>
          <a:p>
            <a:r>
              <a:rPr lang="en-GB" sz="3600" dirty="0"/>
              <a:t>SELECTING ONLY IMPORTANT FEATURES WHICH HELP IN MODEL TRAINING </a:t>
            </a:r>
          </a:p>
          <a:p>
            <a:endParaRPr lang="en-GB" dirty="0"/>
          </a:p>
        </p:txBody>
      </p:sp>
    </p:spTree>
    <p:extLst>
      <p:ext uri="{BB962C8B-B14F-4D97-AF65-F5344CB8AC3E}">
        <p14:creationId xmlns:p14="http://schemas.microsoft.com/office/powerpoint/2010/main" val="353376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a:cs typeface="Times New Roman"/>
              </a:rPr>
              <a:t>DATA SPLITTING</a:t>
            </a:r>
          </a:p>
        </p:txBody>
      </p:sp>
      <p:sp>
        <p:nvSpPr>
          <p:cNvPr id="3" name="Content Placeholder 2"/>
          <p:cNvSpPr>
            <a:spLocks noGrp="1"/>
          </p:cNvSpPr>
          <p:nvPr>
            <p:ph idx="1"/>
          </p:nvPr>
        </p:nvSpPr>
        <p:spPr>
          <a:xfrm>
            <a:off x="114300" y="1405331"/>
            <a:ext cx="11259973" cy="842258"/>
          </a:xfrm>
        </p:spPr>
        <p:txBody>
          <a:bodyPr vert="horz" lIns="91440" tIns="45720" rIns="91440" bIns="45720" rtlCol="0" anchor="t">
            <a:normAutofit/>
          </a:bodyPr>
          <a:lstStyle/>
          <a:p>
            <a:pPr algn="just"/>
            <a:r>
              <a:rPr lang="en-IN" sz="2400" dirty="0">
                <a:latin typeface="Times New Roman"/>
                <a:cs typeface="Times New Roman"/>
              </a:rPr>
              <a:t>WE HAVE TO DIVIDE THE DATA INTO TRAINING AND TESTING DATA TO TRAIN THE MODEL</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23BCDB-D5E6-F492-E28E-BBEE245A6A58}"/>
              </a:ext>
            </a:extLst>
          </p:cNvPr>
          <p:cNvSpPr txBox="1"/>
          <p:nvPr/>
        </p:nvSpPr>
        <p:spPr>
          <a:xfrm>
            <a:off x="2867395" y="3834741"/>
            <a:ext cx="126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TRAINING DATA</a:t>
            </a:r>
          </a:p>
        </p:txBody>
      </p:sp>
      <p:sp>
        <p:nvSpPr>
          <p:cNvPr id="6" name="TextBox 5">
            <a:extLst>
              <a:ext uri="{FF2B5EF4-FFF2-40B4-BE49-F238E27FC236}">
                <a16:creationId xmlns:a16="http://schemas.microsoft.com/office/drawing/2014/main" id="{9EC54092-8A6D-B0E1-58E2-D3BD51C539AC}"/>
              </a:ext>
            </a:extLst>
          </p:cNvPr>
          <p:cNvSpPr txBox="1"/>
          <p:nvPr/>
        </p:nvSpPr>
        <p:spPr>
          <a:xfrm>
            <a:off x="5851071" y="3785260"/>
            <a:ext cx="17441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DATA</a:t>
            </a:r>
          </a:p>
        </p:txBody>
      </p:sp>
      <p:sp>
        <p:nvSpPr>
          <p:cNvPr id="7" name="TextBox 6">
            <a:extLst>
              <a:ext uri="{FF2B5EF4-FFF2-40B4-BE49-F238E27FC236}">
                <a16:creationId xmlns:a16="http://schemas.microsoft.com/office/drawing/2014/main" id="{717A6B8A-CF75-C6FD-0017-E0C16CF69B77}"/>
              </a:ext>
            </a:extLst>
          </p:cNvPr>
          <p:cNvSpPr txBox="1"/>
          <p:nvPr/>
        </p:nvSpPr>
        <p:spPr>
          <a:xfrm>
            <a:off x="4304805" y="2461655"/>
            <a:ext cx="2498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DATA SET</a:t>
            </a:r>
          </a:p>
        </p:txBody>
      </p:sp>
      <p:cxnSp>
        <p:nvCxnSpPr>
          <p:cNvPr id="8" name="Straight Arrow Connector 7">
            <a:extLst>
              <a:ext uri="{FF2B5EF4-FFF2-40B4-BE49-F238E27FC236}">
                <a16:creationId xmlns:a16="http://schemas.microsoft.com/office/drawing/2014/main" id="{1B61A0F9-945E-5EF0-E5C8-73871A2775C0}"/>
              </a:ext>
            </a:extLst>
          </p:cNvPr>
          <p:cNvCxnSpPr/>
          <p:nvPr/>
        </p:nvCxnSpPr>
        <p:spPr>
          <a:xfrm>
            <a:off x="5176776" y="2816554"/>
            <a:ext cx="1320140" cy="93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8AF405B-95EB-24EB-A2B8-C51597CDD441}"/>
              </a:ext>
            </a:extLst>
          </p:cNvPr>
          <p:cNvCxnSpPr/>
          <p:nvPr/>
        </p:nvCxnSpPr>
        <p:spPr>
          <a:xfrm flipH="1">
            <a:off x="3413662" y="2820884"/>
            <a:ext cx="1262742" cy="97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7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5" name="Content Placeholder 4">
            <a:extLst>
              <a:ext uri="{FF2B5EF4-FFF2-40B4-BE49-F238E27FC236}">
                <a16:creationId xmlns:a16="http://schemas.microsoft.com/office/drawing/2014/main" id="{DEFEF531-7DAE-364F-9BD8-87C31C63B906}"/>
              </a:ext>
            </a:extLst>
          </p:cNvPr>
          <p:cNvSpPr>
            <a:spLocks noGrp="1"/>
          </p:cNvSpPr>
          <p:nvPr>
            <p:ph idx="1"/>
          </p:nvPr>
        </p:nvSpPr>
        <p:spPr/>
        <p:txBody>
          <a:bodyPr vert="horz" lIns="91440" tIns="45720" rIns="91440" bIns="45720" rtlCol="0" anchor="t">
            <a:normAutofit/>
          </a:bodyPr>
          <a:lstStyle/>
          <a:p>
            <a:r>
              <a:rPr lang="en-GB" sz="2800" dirty="0"/>
              <a:t>RANDOM FOREST CLASSIFIER </a:t>
            </a:r>
          </a:p>
          <a:p>
            <a:r>
              <a:rPr lang="en-GB" sz="2800" dirty="0"/>
              <a:t>DECISION TREE CLASSIFIER</a:t>
            </a:r>
          </a:p>
          <a:p>
            <a:r>
              <a:rPr lang="en-GB" sz="2800" dirty="0"/>
              <a:t>LOGISTIC REGRESSION</a:t>
            </a:r>
          </a:p>
          <a:p>
            <a:r>
              <a:rPr lang="en-GB" sz="2800" dirty="0"/>
              <a:t>MLP CLASSIFIER</a:t>
            </a:r>
          </a:p>
          <a:p>
            <a:r>
              <a:rPr lang="en-GB" sz="2800" dirty="0"/>
              <a:t>NAVIES BAYES CLASSIFIER</a:t>
            </a:r>
          </a:p>
        </p:txBody>
      </p:sp>
    </p:spTree>
    <p:extLst>
      <p:ext uri="{BB962C8B-B14F-4D97-AF65-F5344CB8AC3E}">
        <p14:creationId xmlns:p14="http://schemas.microsoft.com/office/powerpoint/2010/main" val="338422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84CA925C-A8B2-7813-753A-3CC72E1852A8}"/>
              </a:ext>
            </a:extLst>
          </p:cNvPr>
          <p:cNvPicPr>
            <a:picLocks noChangeAspect="1"/>
          </p:cNvPicPr>
          <p:nvPr/>
        </p:nvPicPr>
        <p:blipFill rotWithShape="1">
          <a:blip r:embed="rId2"/>
          <a:srcRect l="7975" r="1501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20467" y="268406"/>
            <a:ext cx="3851123" cy="1320800"/>
          </a:xfrm>
        </p:spPr>
        <p:txBody>
          <a:bodyPr>
            <a:normAutofit/>
          </a:bodyPr>
          <a:lstStyle/>
          <a:p>
            <a:r>
              <a:rPr lang="en-US" dirty="0"/>
              <a:t>RANDOM FOREST CLASSIFIER </a:t>
            </a:r>
          </a:p>
        </p:txBody>
      </p:sp>
      <p:sp>
        <p:nvSpPr>
          <p:cNvPr id="6" name="Content Placeholder 5">
            <a:extLst>
              <a:ext uri="{FF2B5EF4-FFF2-40B4-BE49-F238E27FC236}">
                <a16:creationId xmlns:a16="http://schemas.microsoft.com/office/drawing/2014/main" id="{5B1800BD-2F1C-E6C5-4105-569F93D4F9E6}"/>
              </a:ext>
            </a:extLst>
          </p:cNvPr>
          <p:cNvSpPr>
            <a:spLocks noGrp="1"/>
          </p:cNvSpPr>
          <p:nvPr>
            <p:ph idx="1"/>
          </p:nvPr>
        </p:nvSpPr>
        <p:spPr>
          <a:xfrm>
            <a:off x="677334" y="1762529"/>
            <a:ext cx="6660286" cy="3880773"/>
          </a:xfrm>
        </p:spPr>
        <p:txBody>
          <a:bodyPr vert="horz" lIns="91440" tIns="45720" rIns="91440" bIns="45720" rtlCol="0" anchor="t">
            <a:noAutofit/>
          </a:bodyPr>
          <a:lstStyle/>
          <a:p>
            <a:pPr>
              <a:lnSpc>
                <a:spcPct val="90000"/>
              </a:lnSpc>
            </a:pPr>
            <a:r>
              <a:rPr lang="en-GB" sz="2000" dirty="0">
                <a:ea typeface="+mn-lt"/>
                <a:cs typeface="+mn-lt"/>
              </a:rPr>
              <a:t>Since the random forest combines multiple trees to predict the class of the dataset, it is possible that some decision trees may predict the correct output, while others may not. But together, all the trees predict the correct output. </a:t>
            </a:r>
          </a:p>
          <a:p>
            <a:pPr>
              <a:lnSpc>
                <a:spcPct val="90000"/>
              </a:lnSpc>
            </a:pPr>
            <a:r>
              <a:rPr lang="en-GB" sz="2000" b="1" dirty="0">
                <a:ea typeface="+mn-lt"/>
                <a:cs typeface="+mn-lt"/>
              </a:rPr>
              <a:t>Step-1:</a:t>
            </a:r>
            <a:r>
              <a:rPr lang="en-GB" sz="2000" dirty="0">
                <a:ea typeface="+mn-lt"/>
                <a:cs typeface="+mn-lt"/>
              </a:rPr>
              <a:t> Select random K data points from the training set.</a:t>
            </a:r>
            <a:endParaRPr lang="en-GB" sz="2000" dirty="0"/>
          </a:p>
          <a:p>
            <a:pPr>
              <a:lnSpc>
                <a:spcPct val="90000"/>
              </a:lnSpc>
            </a:pPr>
            <a:r>
              <a:rPr lang="en-GB" sz="2000" b="1" dirty="0">
                <a:ea typeface="+mn-lt"/>
                <a:cs typeface="+mn-lt"/>
              </a:rPr>
              <a:t>Step-2:</a:t>
            </a:r>
            <a:r>
              <a:rPr lang="en-GB" sz="2000" dirty="0">
                <a:ea typeface="+mn-lt"/>
                <a:cs typeface="+mn-lt"/>
              </a:rPr>
              <a:t> Build the decision trees associated with the selected data points (Subsets).</a:t>
            </a:r>
            <a:endParaRPr lang="en-GB" sz="2000" dirty="0"/>
          </a:p>
          <a:p>
            <a:pPr>
              <a:lnSpc>
                <a:spcPct val="90000"/>
              </a:lnSpc>
            </a:pPr>
            <a:r>
              <a:rPr lang="en-GB" sz="2000" b="1" dirty="0">
                <a:ea typeface="+mn-lt"/>
                <a:cs typeface="+mn-lt"/>
              </a:rPr>
              <a:t>Step-3:</a:t>
            </a:r>
            <a:r>
              <a:rPr lang="en-GB" sz="2000" dirty="0">
                <a:ea typeface="+mn-lt"/>
                <a:cs typeface="+mn-lt"/>
              </a:rPr>
              <a:t> Choose the number N for decision trees that you want to build.</a:t>
            </a:r>
            <a:endParaRPr lang="en-GB" sz="2000" dirty="0"/>
          </a:p>
          <a:p>
            <a:pPr>
              <a:lnSpc>
                <a:spcPct val="90000"/>
              </a:lnSpc>
            </a:pPr>
            <a:r>
              <a:rPr lang="en-GB" sz="2000" b="1" dirty="0">
                <a:ea typeface="+mn-lt"/>
                <a:cs typeface="+mn-lt"/>
              </a:rPr>
              <a:t>Step-4:</a:t>
            </a:r>
            <a:r>
              <a:rPr lang="en-GB" sz="2000" dirty="0">
                <a:ea typeface="+mn-lt"/>
                <a:cs typeface="+mn-lt"/>
              </a:rPr>
              <a:t> Repeat Step 1 &amp; 2.</a:t>
            </a:r>
            <a:endParaRPr lang="en-GB" sz="2000" dirty="0"/>
          </a:p>
          <a:p>
            <a:pPr>
              <a:lnSpc>
                <a:spcPct val="90000"/>
              </a:lnSpc>
            </a:pPr>
            <a:r>
              <a:rPr lang="en-GB" sz="2000" b="1" dirty="0">
                <a:ea typeface="+mn-lt"/>
                <a:cs typeface="+mn-lt"/>
              </a:rPr>
              <a:t>Step-5:</a:t>
            </a:r>
            <a:r>
              <a:rPr lang="en-GB" sz="2000" dirty="0">
                <a:ea typeface="+mn-lt"/>
                <a:cs typeface="+mn-lt"/>
              </a:rPr>
              <a:t> For new data points, find the predictions of each decision tree, and assign the new data points to the category that wins the majority votes</a:t>
            </a:r>
            <a:endParaRPr lang="en-GB" sz="2000" dirty="0"/>
          </a:p>
          <a:p>
            <a:pPr>
              <a:lnSpc>
                <a:spcPct val="90000"/>
              </a:lnSpc>
            </a:pPr>
            <a:endParaRPr lang="en-GB" sz="1300"/>
          </a:p>
        </p:txBody>
      </p:sp>
      <p:cxnSp>
        <p:nvCxnSpPr>
          <p:cNvPr id="12" name="Straight Connector 1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392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398"/>
          </a:xfrm>
        </p:spPr>
        <p:txBody>
          <a:bodyPr vert="horz" lIns="91440" tIns="45720" rIns="91440" bIns="45720" rtlCol="0" anchor="t">
            <a:normAutofit fontScale="90000"/>
          </a:bodyPr>
          <a:lstStyle/>
          <a:p>
            <a:pPr>
              <a:lnSpc>
                <a:spcPct val="90000"/>
              </a:lnSpc>
            </a:pPr>
            <a:r>
              <a:rPr lang="en-US" sz="3200" dirty="0"/>
              <a:t>DECISION TREE CLASSIFIER</a:t>
            </a:r>
            <a:br>
              <a:rPr lang="en-US" sz="2000" dirty="0"/>
            </a:br>
            <a:br>
              <a:rPr lang="en-US" sz="2000" dirty="0"/>
            </a:br>
            <a:br>
              <a:rPr lang="en-US" sz="2000" dirty="0"/>
            </a:br>
            <a:endParaRPr lang="en-US" sz="2000"/>
          </a:p>
        </p:txBody>
      </p:sp>
      <p:sp>
        <p:nvSpPr>
          <p:cNvPr id="31" name="TextBox 30">
            <a:extLst>
              <a:ext uri="{FF2B5EF4-FFF2-40B4-BE49-F238E27FC236}">
                <a16:creationId xmlns:a16="http://schemas.microsoft.com/office/drawing/2014/main" id="{A7EC9356-22A3-ABF9-72E3-7D3CCBDA141A}"/>
              </a:ext>
            </a:extLst>
          </p:cNvPr>
          <p:cNvSpPr txBox="1"/>
          <p:nvPr/>
        </p:nvSpPr>
        <p:spPr>
          <a:xfrm>
            <a:off x="5255840" y="465992"/>
            <a:ext cx="6164683" cy="58369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ts val="1000"/>
              </a:spcBef>
              <a:buClr>
                <a:schemeClr val="accent1"/>
              </a:buClr>
              <a:buSzPct val="80000"/>
              <a:buFont typeface="Wingdings 3" charset="2"/>
              <a:buChar char=""/>
            </a:pPr>
            <a:r>
              <a:rPr lang="en-US" sz="2400" dirty="0">
                <a:solidFill>
                  <a:schemeClr val="tx1">
                    <a:lumMod val="75000"/>
                    <a:lumOff val="25000"/>
                  </a:schemeClr>
                </a:solidFill>
              </a:rPr>
              <a:t>Decision Tree is a </a:t>
            </a:r>
            <a:r>
              <a:rPr lang="en-US" sz="2400" b="1" dirty="0">
                <a:solidFill>
                  <a:schemeClr val="tx1">
                    <a:lumMod val="75000"/>
                    <a:lumOff val="25000"/>
                  </a:schemeClr>
                </a:solidFill>
              </a:rPr>
              <a:t>Supervised learning technique </a:t>
            </a:r>
            <a:r>
              <a:rPr lang="en-US" sz="2400" dirty="0">
                <a:solidFill>
                  <a:schemeClr val="tx1">
                    <a:lumMod val="75000"/>
                    <a:lumOff val="25000"/>
                  </a:schemeClr>
                </a:solidFill>
              </a:rPr>
              <a:t>that can be used for both classification and Regression problems, but mostly it is preferred for solving Classification problems. It is a tree-structured classifier, where</a:t>
            </a:r>
            <a:r>
              <a:rPr lang="en-US" sz="2400" b="1" dirty="0">
                <a:solidFill>
                  <a:schemeClr val="tx1">
                    <a:lumMod val="75000"/>
                    <a:lumOff val="25000"/>
                  </a:schemeClr>
                </a:solidFill>
              </a:rPr>
              <a:t> internal nodes represent the features of a dataset, branches represent the decision rules</a:t>
            </a:r>
            <a:r>
              <a:rPr lang="en-US" sz="2400" dirty="0">
                <a:solidFill>
                  <a:schemeClr val="tx1">
                    <a:lumMod val="75000"/>
                    <a:lumOff val="25000"/>
                  </a:schemeClr>
                </a:solidFill>
              </a:rPr>
              <a:t> and </a:t>
            </a:r>
            <a:r>
              <a:rPr lang="en-US" sz="2400" b="1" dirty="0">
                <a:solidFill>
                  <a:schemeClr val="tx1">
                    <a:lumMod val="75000"/>
                    <a:lumOff val="25000"/>
                  </a:schemeClr>
                </a:solidFill>
              </a:rPr>
              <a:t>each leaf node represents the outcome.</a:t>
            </a:r>
            <a:endParaRPr lang="en-US" sz="2400" dirty="0">
              <a:solidFill>
                <a:schemeClr val="tx1">
                  <a:lumMod val="75000"/>
                  <a:lumOff val="25000"/>
                </a:schemeClr>
              </a:solidFill>
            </a:endParaRPr>
          </a:p>
          <a:p>
            <a:pPr marL="285750" indent="-285750" defTabSz="457200">
              <a:lnSpc>
                <a:spcPct val="90000"/>
              </a:lnSpc>
              <a:spcBef>
                <a:spcPts val="1000"/>
              </a:spcBef>
              <a:buClr>
                <a:schemeClr val="accent1"/>
              </a:buClr>
              <a:buSzPct val="80000"/>
              <a:buFont typeface="Wingdings 3" charset="2"/>
              <a:buChar char=""/>
            </a:pPr>
            <a:r>
              <a:rPr lang="en-US" sz="2400" dirty="0">
                <a:solidFill>
                  <a:schemeClr val="tx1">
                    <a:lumMod val="75000"/>
                    <a:lumOff val="25000"/>
                  </a:schemeClr>
                </a:solidFill>
              </a:rPr>
              <a:t>In a Decision tree, there are two nodes, which are the </a:t>
            </a:r>
            <a:r>
              <a:rPr lang="en-US" sz="2400" b="1" dirty="0">
                <a:solidFill>
                  <a:schemeClr val="tx1">
                    <a:lumMod val="75000"/>
                    <a:lumOff val="25000"/>
                  </a:schemeClr>
                </a:solidFill>
              </a:rPr>
              <a:t>Decision Node</a:t>
            </a:r>
            <a:r>
              <a:rPr lang="en-US" sz="2400" dirty="0">
                <a:solidFill>
                  <a:schemeClr val="tx1">
                    <a:lumMod val="75000"/>
                    <a:lumOff val="25000"/>
                  </a:schemeClr>
                </a:solidFill>
              </a:rPr>
              <a:t> and</a:t>
            </a:r>
            <a:r>
              <a:rPr lang="en-US" sz="2400" b="1" dirty="0">
                <a:solidFill>
                  <a:schemeClr val="tx1">
                    <a:lumMod val="75000"/>
                    <a:lumOff val="25000"/>
                  </a:schemeClr>
                </a:solidFill>
              </a:rPr>
              <a:t> Leaf Node.</a:t>
            </a:r>
            <a:r>
              <a:rPr lang="en-US" sz="2400" dirty="0">
                <a:solidFill>
                  <a:schemeClr val="tx1">
                    <a:lumMod val="75000"/>
                    <a:lumOff val="25000"/>
                  </a:schemeClr>
                </a:solidFill>
              </a:rPr>
              <a:t> Decision nodes are used to make any decision and have multiple branches, whereas Leaf nodes are the output of those decisions and do not contain any further branches.</a:t>
            </a:r>
          </a:p>
          <a:p>
            <a:pPr defTabSz="457200">
              <a:lnSpc>
                <a:spcPct val="90000"/>
              </a:lnSpc>
              <a:spcBef>
                <a:spcPts val="1000"/>
              </a:spcBef>
              <a:buClr>
                <a:schemeClr val="accent1"/>
              </a:buClr>
              <a:buSzPct val="80000"/>
              <a:buFont typeface="Wingdings 3" charset="2"/>
              <a:buChar char=""/>
            </a:pPr>
            <a:endParaRPr lang="en-US" sz="1100">
              <a:solidFill>
                <a:schemeClr val="tx1">
                  <a:lumMod val="75000"/>
                  <a:lumOff val="25000"/>
                </a:schemeClr>
              </a:solidFill>
            </a:endParaRPr>
          </a:p>
        </p:txBody>
      </p:sp>
      <p:pic>
        <p:nvPicPr>
          <p:cNvPr id="30" name="Picture 30" descr="Diagram&#10;&#10;Description automatically generated">
            <a:extLst>
              <a:ext uri="{FF2B5EF4-FFF2-40B4-BE49-F238E27FC236}">
                <a16:creationId xmlns:a16="http://schemas.microsoft.com/office/drawing/2014/main" id="{9784F57D-ADFB-84EA-0992-D4A620EC60FB}"/>
              </a:ext>
            </a:extLst>
          </p:cNvPr>
          <p:cNvPicPr>
            <a:picLocks noChangeAspect="1"/>
          </p:cNvPicPr>
          <p:nvPr/>
        </p:nvPicPr>
        <p:blipFill rotWithShape="1">
          <a:blip r:embed="rId2"/>
          <a:srcRect l="6871" r="1" b="1"/>
          <a:stretch/>
        </p:blipFill>
        <p:spPr>
          <a:xfrm>
            <a:off x="324767" y="1829509"/>
            <a:ext cx="4843400" cy="3472930"/>
          </a:xfrm>
          <a:prstGeom prst="rect">
            <a:avLst/>
          </a:prstGeom>
        </p:spPr>
      </p:pic>
    </p:spTree>
    <p:extLst>
      <p:ext uri="{BB962C8B-B14F-4D97-AF65-F5344CB8AC3E}">
        <p14:creationId xmlns:p14="http://schemas.microsoft.com/office/powerpoint/2010/main" val="114240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98F1-CE47-0D85-EC9A-6D5A59CCA59C}"/>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A379981B-59AF-027D-0A88-7CAC2B6547A3}"/>
              </a:ext>
            </a:extLst>
          </p:cNvPr>
          <p:cNvSpPr>
            <a:spLocks noGrp="1"/>
          </p:cNvSpPr>
          <p:nvPr>
            <p:ph idx="1"/>
          </p:nvPr>
        </p:nvSpPr>
        <p:spPr>
          <a:xfrm>
            <a:off x="677334" y="1546440"/>
            <a:ext cx="8596668" cy="3880773"/>
          </a:xfrm>
        </p:spPr>
        <p:txBody>
          <a:bodyPr vert="horz" lIns="91440" tIns="45720" rIns="91440" bIns="45720" rtlCol="0" anchor="t">
            <a:noAutofit/>
          </a:bodyPr>
          <a:lstStyle/>
          <a:p>
            <a:pPr algn="just"/>
            <a:r>
              <a:rPr lang="en-GB" sz="2400" dirty="0">
                <a:solidFill>
                  <a:srgbClr val="000000"/>
                </a:solidFill>
                <a:ea typeface="+mn-lt"/>
                <a:cs typeface="+mn-lt"/>
              </a:rPr>
              <a:t>Logistic regression is one of the most popular Machine Learning algorithms, which comes under the Supervised Learning technique. It is used for predicting the categorical dependent variable using a given set of independent variables.</a:t>
            </a:r>
            <a:endParaRPr lang="en-GB" sz="2400" dirty="0"/>
          </a:p>
          <a:p>
            <a:pPr algn="just"/>
            <a:r>
              <a:rPr lang="en-GB" sz="2400" dirty="0">
                <a:solidFill>
                  <a:srgbClr val="000000"/>
                </a:solidFill>
                <a:ea typeface="+mn-lt"/>
                <a:cs typeface="+mn-lt"/>
              </a:rPr>
              <a:t>Logistic regression predicts the output of a categorical dependent variable. Therefore the outcome must be a categorical or discrete value. It can be either Yes or No, 0 or 1, true or False, etc. but instead of giving the exact value as 0 and 1, </a:t>
            </a:r>
            <a:r>
              <a:rPr lang="en-GB" sz="2400" b="1" dirty="0">
                <a:solidFill>
                  <a:srgbClr val="000000"/>
                </a:solidFill>
                <a:ea typeface="+mn-lt"/>
                <a:cs typeface="+mn-lt"/>
              </a:rPr>
              <a:t>it gives the probabilistic values which lie between 0 and 1</a:t>
            </a:r>
            <a:r>
              <a:rPr lang="en-GB" sz="2400" dirty="0">
                <a:solidFill>
                  <a:srgbClr val="000000"/>
                </a:solidFill>
                <a:ea typeface="+mn-lt"/>
                <a:cs typeface="+mn-lt"/>
              </a:rPr>
              <a:t>.</a:t>
            </a:r>
            <a:endParaRPr lang="en-GB" sz="2400" dirty="0"/>
          </a:p>
          <a:p>
            <a:endParaRPr lang="en-GB" dirty="0"/>
          </a:p>
        </p:txBody>
      </p:sp>
    </p:spTree>
    <p:extLst>
      <p:ext uri="{BB962C8B-B14F-4D97-AF65-F5344CB8AC3E}">
        <p14:creationId xmlns:p14="http://schemas.microsoft.com/office/powerpoint/2010/main" val="10466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4E31-F775-7693-DF27-1B2F46A88F97}"/>
              </a:ext>
            </a:extLst>
          </p:cNvPr>
          <p:cNvSpPr>
            <a:spLocks noGrp="1"/>
          </p:cNvSpPr>
          <p:nvPr>
            <p:ph type="title"/>
          </p:nvPr>
        </p:nvSpPr>
        <p:spPr>
          <a:xfrm>
            <a:off x="677334" y="609600"/>
            <a:ext cx="8187236" cy="683905"/>
          </a:xfrm>
        </p:spPr>
        <p:txBody>
          <a:bodyPr/>
          <a:lstStyle/>
          <a:p>
            <a:pPr algn="just"/>
            <a:r>
              <a:rPr lang="en-GB" dirty="0">
                <a:latin typeface="Times New Roman"/>
                <a:cs typeface="Times New Roman"/>
              </a:rPr>
              <a:t>Naïve Bayes Classifier Algorithm</a:t>
            </a:r>
            <a:endParaRPr lang="en-US" dirty="0">
              <a:latin typeface="Times New Roman"/>
              <a:cs typeface="Times New Roman"/>
            </a:endParaRPr>
          </a:p>
          <a:p>
            <a:endParaRPr lang="en-GB" dirty="0"/>
          </a:p>
        </p:txBody>
      </p:sp>
      <p:sp>
        <p:nvSpPr>
          <p:cNvPr id="3" name="Content Placeholder 2">
            <a:extLst>
              <a:ext uri="{FF2B5EF4-FFF2-40B4-BE49-F238E27FC236}">
                <a16:creationId xmlns:a16="http://schemas.microsoft.com/office/drawing/2014/main" id="{BB41B6B2-779E-3F74-3F8E-3FA81FB5F545}"/>
              </a:ext>
            </a:extLst>
          </p:cNvPr>
          <p:cNvSpPr>
            <a:spLocks noGrp="1"/>
          </p:cNvSpPr>
          <p:nvPr>
            <p:ph idx="1"/>
          </p:nvPr>
        </p:nvSpPr>
        <p:spPr>
          <a:xfrm>
            <a:off x="563603" y="1535068"/>
            <a:ext cx="10541473" cy="4801996"/>
          </a:xfrm>
        </p:spPr>
        <p:txBody>
          <a:bodyPr vert="horz" lIns="91440" tIns="45720" rIns="91440" bIns="45720" rtlCol="0" anchor="t">
            <a:noAutofit/>
          </a:bodyPr>
          <a:lstStyle/>
          <a:p>
            <a:pPr algn="just">
              <a:buChar char="•"/>
            </a:pPr>
            <a:r>
              <a:rPr lang="en-GB" sz="2800" dirty="0">
                <a:solidFill>
                  <a:srgbClr val="000000"/>
                </a:solidFill>
                <a:latin typeface="inter-regular"/>
                <a:ea typeface="inter-regular"/>
                <a:cs typeface="inter-regular"/>
              </a:rPr>
              <a:t>Naïve Bayes algorithm is a supervised learning algorithm, which is based on </a:t>
            </a:r>
            <a:r>
              <a:rPr lang="en-GB" sz="2800" b="1" dirty="0">
                <a:solidFill>
                  <a:srgbClr val="000000"/>
                </a:solidFill>
                <a:latin typeface="inter-bold"/>
                <a:ea typeface="inter-bold"/>
                <a:cs typeface="inter-bold"/>
              </a:rPr>
              <a:t>Bayes theorem</a:t>
            </a:r>
            <a:r>
              <a:rPr lang="en-GB" sz="2800" dirty="0">
                <a:solidFill>
                  <a:srgbClr val="000000"/>
                </a:solidFill>
                <a:latin typeface="inter-regular"/>
                <a:ea typeface="inter-regular"/>
                <a:cs typeface="inter-regular"/>
              </a:rPr>
              <a:t> and used for solving classification problems.</a:t>
            </a:r>
          </a:p>
          <a:p>
            <a:pPr algn="just">
              <a:buChar char="•"/>
            </a:pPr>
            <a:r>
              <a:rPr lang="en-GB" sz="2800" dirty="0">
                <a:solidFill>
                  <a:srgbClr val="000000"/>
                </a:solidFill>
                <a:latin typeface="inter-regular"/>
                <a:ea typeface="inter-regular"/>
                <a:cs typeface="inter-regular"/>
              </a:rPr>
              <a:t>It is mainly used in </a:t>
            </a:r>
            <a:r>
              <a:rPr lang="en-GB" sz="2800" i="1" dirty="0">
                <a:solidFill>
                  <a:srgbClr val="000000"/>
                </a:solidFill>
                <a:latin typeface="inter-regular"/>
                <a:ea typeface="inter-regular"/>
                <a:cs typeface="inter-regular"/>
              </a:rPr>
              <a:t>text classification</a:t>
            </a:r>
            <a:r>
              <a:rPr lang="en-GB" sz="2800" dirty="0">
                <a:solidFill>
                  <a:srgbClr val="000000"/>
                </a:solidFill>
                <a:latin typeface="inter-regular"/>
                <a:ea typeface="inter-regular"/>
                <a:cs typeface="inter-regular"/>
              </a:rPr>
              <a:t> that includes a high-dimensional training dataset.</a:t>
            </a:r>
          </a:p>
          <a:p>
            <a:pPr algn="just">
              <a:buChar char="•"/>
            </a:pPr>
            <a:r>
              <a:rPr lang="en-GB" sz="2800" dirty="0">
                <a:solidFill>
                  <a:srgbClr val="000000"/>
                </a:solidFill>
                <a:latin typeface="inter-regular"/>
                <a:ea typeface="inter-regular"/>
                <a:cs typeface="inter-regular"/>
              </a:rPr>
              <a:t>Naïve Bayes Classifier is one of the simple and most effective Classification algorithms which helps in building the fast machine learning models that can make quick predictions.</a:t>
            </a:r>
            <a:endParaRPr lang="en-GB" sz="2800" dirty="0"/>
          </a:p>
        </p:txBody>
      </p:sp>
    </p:spTree>
    <p:extLst>
      <p:ext uri="{BB962C8B-B14F-4D97-AF65-F5344CB8AC3E}">
        <p14:creationId xmlns:p14="http://schemas.microsoft.com/office/powerpoint/2010/main" val="224998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CAD-1BC2-7371-73C4-7BBB8D85BDFF}"/>
              </a:ext>
            </a:extLst>
          </p:cNvPr>
          <p:cNvSpPr>
            <a:spLocks noGrp="1"/>
          </p:cNvSpPr>
          <p:nvPr>
            <p:ph type="title"/>
          </p:nvPr>
        </p:nvSpPr>
        <p:spPr/>
        <p:txBody>
          <a:bodyPr/>
          <a:lstStyle/>
          <a:p>
            <a:r>
              <a:rPr lang="en-GB" dirty="0"/>
              <a:t>MLP CLASSIFIER</a:t>
            </a:r>
          </a:p>
        </p:txBody>
      </p:sp>
      <p:sp>
        <p:nvSpPr>
          <p:cNvPr id="3" name="Content Placeholder 2">
            <a:extLst>
              <a:ext uri="{FF2B5EF4-FFF2-40B4-BE49-F238E27FC236}">
                <a16:creationId xmlns:a16="http://schemas.microsoft.com/office/drawing/2014/main" id="{5D76A421-474B-870A-82D6-F2015D72748F}"/>
              </a:ext>
            </a:extLst>
          </p:cNvPr>
          <p:cNvSpPr>
            <a:spLocks noGrp="1"/>
          </p:cNvSpPr>
          <p:nvPr>
            <p:ph idx="1"/>
          </p:nvPr>
        </p:nvSpPr>
        <p:spPr>
          <a:xfrm>
            <a:off x="677334" y="1603305"/>
            <a:ext cx="9392787" cy="3880773"/>
          </a:xfrm>
        </p:spPr>
        <p:txBody>
          <a:bodyPr vert="horz" lIns="91440" tIns="45720" rIns="91440" bIns="45720" rtlCol="0" anchor="t">
            <a:noAutofit/>
          </a:bodyPr>
          <a:lstStyle/>
          <a:p>
            <a:r>
              <a:rPr lang="en-GB" sz="2800" dirty="0">
                <a:solidFill>
                  <a:srgbClr val="000000"/>
                </a:solidFill>
                <a:ea typeface="+mn-lt"/>
                <a:cs typeface="+mn-lt"/>
              </a:rPr>
              <a:t>MLP stands for multi-layer perceptron, which is a type of artificial neural network. A neural network is a computer system that is designed to mimic the workings of the human brain.</a:t>
            </a:r>
          </a:p>
          <a:p>
            <a:r>
              <a:rPr lang="en-GB" sz="2800" dirty="0">
                <a:solidFill>
                  <a:srgbClr val="000000"/>
                </a:solidFill>
                <a:ea typeface="+mn-lt"/>
                <a:cs typeface="+mn-lt"/>
              </a:rPr>
              <a:t>The MLP classifier is a supervised learning algorithm, which means that it requires a training dataset in order to learn. The training dataset contains input data (x) and output labels (y). The MLP classifier uses the input data to learn how to map the data to the output labels.</a:t>
            </a:r>
            <a:endParaRPr lang="en-GB" sz="2800" dirty="0">
              <a:solidFill>
                <a:srgbClr val="000000"/>
              </a:solidFill>
            </a:endParaRPr>
          </a:p>
        </p:txBody>
      </p:sp>
    </p:spTree>
    <p:extLst>
      <p:ext uri="{BB962C8B-B14F-4D97-AF65-F5344CB8AC3E}">
        <p14:creationId xmlns:p14="http://schemas.microsoft.com/office/powerpoint/2010/main" val="65471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391C-C038-A798-C8EF-330F54792BCD}"/>
              </a:ext>
            </a:extLst>
          </p:cNvPr>
          <p:cNvSpPr>
            <a:spLocks noGrp="1"/>
          </p:cNvSpPr>
          <p:nvPr>
            <p:ph type="title"/>
          </p:nvPr>
        </p:nvSpPr>
        <p:spPr/>
        <p:txBody>
          <a:bodyPr>
            <a:normAutofit/>
          </a:bodyPr>
          <a:lstStyle/>
          <a:p>
            <a:r>
              <a:rPr lang="en-GB" sz="4800" dirty="0"/>
              <a:t>                    GUI</a:t>
            </a:r>
          </a:p>
        </p:txBody>
      </p:sp>
      <p:sp>
        <p:nvSpPr>
          <p:cNvPr id="3" name="Content Placeholder 2">
            <a:extLst>
              <a:ext uri="{FF2B5EF4-FFF2-40B4-BE49-F238E27FC236}">
                <a16:creationId xmlns:a16="http://schemas.microsoft.com/office/drawing/2014/main" id="{663AD53C-1925-9E13-CB5A-E422B3E4436E}"/>
              </a:ext>
            </a:extLst>
          </p:cNvPr>
          <p:cNvSpPr>
            <a:spLocks noGrp="1"/>
          </p:cNvSpPr>
          <p:nvPr>
            <p:ph idx="1"/>
          </p:nvPr>
        </p:nvSpPr>
        <p:spPr>
          <a:xfrm>
            <a:off x="552229" y="1398590"/>
            <a:ext cx="11155623" cy="4130981"/>
          </a:xfrm>
        </p:spPr>
        <p:txBody>
          <a:bodyPr vert="horz" lIns="91440" tIns="45720" rIns="91440" bIns="45720" rtlCol="0" anchor="t">
            <a:normAutofit/>
          </a:bodyPr>
          <a:lstStyle/>
          <a:p>
            <a:r>
              <a:rPr lang="en-GB" sz="2800" dirty="0"/>
              <a:t>We have used flask framework to develop graphical user interface</a:t>
            </a:r>
          </a:p>
        </p:txBody>
      </p:sp>
      <p:pic>
        <p:nvPicPr>
          <p:cNvPr id="4" name="Picture 4" descr="Graphical user interface, application, Word&#10;&#10;Description automatically generated">
            <a:extLst>
              <a:ext uri="{FF2B5EF4-FFF2-40B4-BE49-F238E27FC236}">
                <a16:creationId xmlns:a16="http://schemas.microsoft.com/office/drawing/2014/main" id="{55D7425E-7E0B-64F6-9E34-9CD909641DB8}"/>
              </a:ext>
            </a:extLst>
          </p:cNvPr>
          <p:cNvPicPr>
            <a:picLocks noChangeAspect="1"/>
          </p:cNvPicPr>
          <p:nvPr/>
        </p:nvPicPr>
        <p:blipFill rotWithShape="1">
          <a:blip r:embed="rId2"/>
          <a:srcRect t="862" r="60330" b="287"/>
          <a:stretch/>
        </p:blipFill>
        <p:spPr>
          <a:xfrm>
            <a:off x="1187357" y="2066073"/>
            <a:ext cx="8837835" cy="4477365"/>
          </a:xfrm>
          <a:prstGeom prst="rect">
            <a:avLst/>
          </a:prstGeom>
        </p:spPr>
      </p:pic>
    </p:spTree>
    <p:extLst>
      <p:ext uri="{BB962C8B-B14F-4D97-AF65-F5344CB8AC3E}">
        <p14:creationId xmlns:p14="http://schemas.microsoft.com/office/powerpoint/2010/main" val="322587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503" y="496388"/>
            <a:ext cx="5511900" cy="745933"/>
          </a:xfrm>
        </p:spPr>
        <p:txBody>
          <a:bodyPr/>
          <a:lstStyle/>
          <a:p>
            <a:pPr algn="ctr"/>
            <a:r>
              <a:rPr lang="en-US" sz="4400" dirty="0">
                <a:solidFill>
                  <a:schemeClr val="tx1"/>
                </a:solidFill>
                <a:latin typeface="Calibri" panose="020F0502020204030204" pitchFamily="34" charset="0"/>
                <a:cs typeface="Calibri" panose="020F0502020204030204" pitchFamily="34" charset="0"/>
              </a:rPr>
              <a:t>LIST OF CONTENTS</a:t>
            </a:r>
          </a:p>
        </p:txBody>
      </p:sp>
      <p:graphicFrame>
        <p:nvGraphicFramePr>
          <p:cNvPr id="5" name="Diagram 4"/>
          <p:cNvGraphicFramePr/>
          <p:nvPr>
            <p:extLst>
              <p:ext uri="{D42A27DB-BD31-4B8C-83A1-F6EECF244321}">
                <p14:modId xmlns:p14="http://schemas.microsoft.com/office/powerpoint/2010/main" val="2208708446"/>
              </p:ext>
            </p:extLst>
          </p:nvPr>
        </p:nvGraphicFramePr>
        <p:xfrm>
          <a:off x="957263" y="1541417"/>
          <a:ext cx="8316740" cy="45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15249258"/>
              </p:ext>
            </p:extLst>
          </p:nvPr>
        </p:nvGraphicFramePr>
        <p:xfrm>
          <a:off x="819150" y="1767416"/>
          <a:ext cx="10001250" cy="4366684"/>
        </p:xfrm>
        <a:graphic>
          <a:graphicData uri="http://schemas.openxmlformats.org/drawingml/2006/table">
            <a:tbl>
              <a:tblPr firstRow="1" bandRow="1">
                <a:tableStyleId>{5C22544A-7EE6-4342-B048-85BDC9FD1C3A}</a:tableStyleId>
              </a:tblPr>
              <a:tblGrid>
                <a:gridCol w="1390799">
                  <a:extLst>
                    <a:ext uri="{9D8B030D-6E8A-4147-A177-3AD203B41FA5}">
                      <a16:colId xmlns:a16="http://schemas.microsoft.com/office/drawing/2014/main" val="20000"/>
                    </a:ext>
                  </a:extLst>
                </a:gridCol>
                <a:gridCol w="8610451">
                  <a:extLst>
                    <a:ext uri="{9D8B030D-6E8A-4147-A177-3AD203B41FA5}">
                      <a16:colId xmlns:a16="http://schemas.microsoft.com/office/drawing/2014/main" val="20001"/>
                    </a:ext>
                  </a:extLst>
                </a:gridCol>
              </a:tblGrid>
              <a:tr h="623812">
                <a:tc>
                  <a:txBody>
                    <a:bodyPr/>
                    <a:lstStyle/>
                    <a:p>
                      <a:pPr algn="ctr"/>
                      <a:r>
                        <a:rPr lang="en-US" dirty="0"/>
                        <a:t>SLNO</a:t>
                      </a:r>
                    </a:p>
                  </a:txBody>
                  <a:tcPr/>
                </a:tc>
                <a:tc>
                  <a:txBody>
                    <a:bodyPr/>
                    <a:lstStyle/>
                    <a:p>
                      <a:pPr algn="ctr"/>
                      <a:r>
                        <a:rPr lang="en-US" dirty="0"/>
                        <a:t>CHAPTER</a:t>
                      </a:r>
                    </a:p>
                  </a:txBody>
                  <a:tcPr/>
                </a:tc>
                <a:extLst>
                  <a:ext uri="{0D108BD9-81ED-4DB2-BD59-A6C34878D82A}">
                    <a16:rowId xmlns:a16="http://schemas.microsoft.com/office/drawing/2014/main" val="10000"/>
                  </a:ext>
                </a:extLst>
              </a:tr>
              <a:tr h="623812">
                <a:tc>
                  <a:txBody>
                    <a:bodyPr/>
                    <a:lstStyle/>
                    <a:p>
                      <a:pPr algn="ctr"/>
                      <a:r>
                        <a:rPr lang="en-US" dirty="0"/>
                        <a:t>1</a:t>
                      </a:r>
                    </a:p>
                  </a:txBody>
                  <a:tcPr/>
                </a:tc>
                <a:tc>
                  <a:txBody>
                    <a:bodyPr/>
                    <a:lstStyle/>
                    <a:p>
                      <a:pPr algn="ctr"/>
                      <a:r>
                        <a:rPr lang="en-US" dirty="0"/>
                        <a:t>INTRODUCTION</a:t>
                      </a:r>
                    </a:p>
                  </a:txBody>
                  <a:tcPr/>
                </a:tc>
                <a:extLst>
                  <a:ext uri="{0D108BD9-81ED-4DB2-BD59-A6C34878D82A}">
                    <a16:rowId xmlns:a16="http://schemas.microsoft.com/office/drawing/2014/main" val="10001"/>
                  </a:ext>
                </a:extLst>
              </a:tr>
              <a:tr h="623812">
                <a:tc>
                  <a:txBody>
                    <a:bodyPr/>
                    <a:lstStyle/>
                    <a:p>
                      <a:pPr algn="ctr"/>
                      <a:r>
                        <a:rPr lang="en-US" dirty="0"/>
                        <a:t>2</a:t>
                      </a:r>
                    </a:p>
                  </a:txBody>
                  <a:tcPr/>
                </a:tc>
                <a:tc>
                  <a:txBody>
                    <a:bodyPr/>
                    <a:lstStyle/>
                    <a:p>
                      <a:pPr algn="ctr"/>
                      <a:r>
                        <a:rPr lang="en-US" dirty="0"/>
                        <a:t>OBJECTIVE</a:t>
                      </a:r>
                    </a:p>
                  </a:txBody>
                  <a:tcPr/>
                </a:tc>
                <a:extLst>
                  <a:ext uri="{0D108BD9-81ED-4DB2-BD59-A6C34878D82A}">
                    <a16:rowId xmlns:a16="http://schemas.microsoft.com/office/drawing/2014/main" val="10002"/>
                  </a:ext>
                </a:extLst>
              </a:tr>
              <a:tr h="623812">
                <a:tc>
                  <a:txBody>
                    <a:bodyPr/>
                    <a:lstStyle/>
                    <a:p>
                      <a:pPr algn="ctr"/>
                      <a:r>
                        <a:rPr lang="en-US" dirty="0"/>
                        <a:t>3</a:t>
                      </a:r>
                    </a:p>
                  </a:txBody>
                  <a:tcPr/>
                </a:tc>
                <a:tc>
                  <a:txBody>
                    <a:bodyPr/>
                    <a:lstStyle/>
                    <a:p>
                      <a:pPr algn="ctr"/>
                      <a:r>
                        <a:rPr lang="en-US" dirty="0"/>
                        <a:t>METHODOLOGY</a:t>
                      </a:r>
                    </a:p>
                  </a:txBody>
                  <a:tcPr/>
                </a:tc>
                <a:extLst>
                  <a:ext uri="{0D108BD9-81ED-4DB2-BD59-A6C34878D82A}">
                    <a16:rowId xmlns:a16="http://schemas.microsoft.com/office/drawing/2014/main" val="10003"/>
                  </a:ext>
                </a:extLst>
              </a:tr>
              <a:tr h="623812">
                <a:tc>
                  <a:txBody>
                    <a:bodyPr/>
                    <a:lstStyle/>
                    <a:p>
                      <a:pPr algn="ctr"/>
                      <a:r>
                        <a:rPr lang="en-US" dirty="0"/>
                        <a:t>4</a:t>
                      </a:r>
                    </a:p>
                  </a:txBody>
                  <a:tcPr/>
                </a:tc>
                <a:tc>
                  <a:txBody>
                    <a:bodyPr/>
                    <a:lstStyle/>
                    <a:p>
                      <a:pPr algn="ctr"/>
                      <a:r>
                        <a:rPr lang="en-US" dirty="0"/>
                        <a:t>RESULTS</a:t>
                      </a:r>
                    </a:p>
                  </a:txBody>
                  <a:tcPr/>
                </a:tc>
                <a:extLst>
                  <a:ext uri="{0D108BD9-81ED-4DB2-BD59-A6C34878D82A}">
                    <a16:rowId xmlns:a16="http://schemas.microsoft.com/office/drawing/2014/main" val="10004"/>
                  </a:ext>
                </a:extLst>
              </a:tr>
              <a:tr h="623812">
                <a:tc>
                  <a:txBody>
                    <a:bodyPr/>
                    <a:lstStyle/>
                    <a:p>
                      <a:pPr algn="ctr"/>
                      <a:r>
                        <a:rPr lang="en-US" dirty="0"/>
                        <a:t>5</a:t>
                      </a:r>
                    </a:p>
                  </a:txBody>
                  <a:tcPr/>
                </a:tc>
                <a:tc>
                  <a:txBody>
                    <a:bodyPr/>
                    <a:lstStyle/>
                    <a:p>
                      <a:pPr algn="ctr"/>
                      <a:r>
                        <a:rPr lang="en-US" dirty="0"/>
                        <a:t>CONCLUSION AND FUTURE ENHANCEMENT</a:t>
                      </a:r>
                    </a:p>
                  </a:txBody>
                  <a:tcPr/>
                </a:tc>
                <a:extLst>
                  <a:ext uri="{0D108BD9-81ED-4DB2-BD59-A6C34878D82A}">
                    <a16:rowId xmlns:a16="http://schemas.microsoft.com/office/drawing/2014/main" val="10005"/>
                  </a:ext>
                </a:extLst>
              </a:tr>
              <a:tr h="623812">
                <a:tc>
                  <a:txBody>
                    <a:bodyPr/>
                    <a:lstStyle/>
                    <a:p>
                      <a:pPr algn="ctr"/>
                      <a:r>
                        <a:rPr lang="en-US" dirty="0"/>
                        <a:t>6</a:t>
                      </a:r>
                    </a:p>
                  </a:txBody>
                  <a:tcPr/>
                </a:tc>
                <a:tc>
                  <a:txBody>
                    <a:bodyPr/>
                    <a:lstStyle/>
                    <a:p>
                      <a:pPr algn="ctr"/>
                      <a:r>
                        <a:rPr lang="en-US" dirty="0"/>
                        <a:t>REFERENCES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7732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707" y="279779"/>
            <a:ext cx="8596668" cy="672532"/>
          </a:xfrm>
        </p:spPr>
        <p:txBody>
          <a:bodyPr>
            <a:noAutofit/>
          </a:bodyPr>
          <a:lstStyle/>
          <a:p>
            <a:r>
              <a:rPr lang="en-US" sz="4800" dirty="0"/>
              <a:t>RESULT </a:t>
            </a:r>
          </a:p>
        </p:txBody>
      </p:sp>
      <p:pic>
        <p:nvPicPr>
          <p:cNvPr id="6" name="Picture 6" descr="Graphical user interface, application, Word&#10;&#10;Description automatically generated">
            <a:extLst>
              <a:ext uri="{FF2B5EF4-FFF2-40B4-BE49-F238E27FC236}">
                <a16:creationId xmlns:a16="http://schemas.microsoft.com/office/drawing/2014/main" id="{AE24EC8E-A494-C6C4-6F84-315AACC4C39C}"/>
              </a:ext>
            </a:extLst>
          </p:cNvPr>
          <p:cNvPicPr>
            <a:picLocks noGrp="1" noChangeAspect="1"/>
          </p:cNvPicPr>
          <p:nvPr>
            <p:ph idx="1"/>
          </p:nvPr>
        </p:nvPicPr>
        <p:blipFill>
          <a:blip r:embed="rId2"/>
          <a:stretch>
            <a:fillRect/>
          </a:stretch>
        </p:blipFill>
        <p:spPr>
          <a:xfrm>
            <a:off x="1400987" y="1159753"/>
            <a:ext cx="6899152" cy="3880773"/>
          </a:xfrm>
        </p:spPr>
      </p:pic>
      <p:sp>
        <p:nvSpPr>
          <p:cNvPr id="7" name="TextBox 6">
            <a:extLst>
              <a:ext uri="{FF2B5EF4-FFF2-40B4-BE49-F238E27FC236}">
                <a16:creationId xmlns:a16="http://schemas.microsoft.com/office/drawing/2014/main" id="{1ABCEE56-B533-8C97-AD91-B93D418A1A44}"/>
              </a:ext>
            </a:extLst>
          </p:cNvPr>
          <p:cNvSpPr txBox="1"/>
          <p:nvPr/>
        </p:nvSpPr>
        <p:spPr>
          <a:xfrm rot="-10800000" flipV="1">
            <a:off x="1569492" y="5609798"/>
            <a:ext cx="74778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ENTERING DATA OF A THYRIOD PATIENT</a:t>
            </a:r>
          </a:p>
        </p:txBody>
      </p:sp>
    </p:spTree>
    <p:extLst>
      <p:ext uri="{BB962C8B-B14F-4D97-AF65-F5344CB8AC3E}">
        <p14:creationId xmlns:p14="http://schemas.microsoft.com/office/powerpoint/2010/main" val="416302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Word&#10;&#10;Description automatically generated">
            <a:extLst>
              <a:ext uri="{FF2B5EF4-FFF2-40B4-BE49-F238E27FC236}">
                <a16:creationId xmlns:a16="http://schemas.microsoft.com/office/drawing/2014/main" id="{F5EA0CB5-3466-7000-252C-7D819282FDAD}"/>
              </a:ext>
            </a:extLst>
          </p:cNvPr>
          <p:cNvPicPr>
            <a:picLocks noGrp="1" noChangeAspect="1"/>
          </p:cNvPicPr>
          <p:nvPr>
            <p:ph idx="1"/>
          </p:nvPr>
        </p:nvPicPr>
        <p:blipFill rotWithShape="1">
          <a:blip r:embed="rId2"/>
          <a:srcRect l="-165" t="1754" r="57756" b="-1462"/>
          <a:stretch/>
        </p:blipFill>
        <p:spPr>
          <a:xfrm>
            <a:off x="1730808" y="909545"/>
            <a:ext cx="6997471" cy="3869429"/>
          </a:xfrm>
        </p:spPr>
      </p:pic>
      <p:sp>
        <p:nvSpPr>
          <p:cNvPr id="5" name="TextBox 4">
            <a:extLst>
              <a:ext uri="{FF2B5EF4-FFF2-40B4-BE49-F238E27FC236}">
                <a16:creationId xmlns:a16="http://schemas.microsoft.com/office/drawing/2014/main" id="{4F21400C-3C94-F5D2-9F9C-473873D976C8}"/>
              </a:ext>
            </a:extLst>
          </p:cNvPr>
          <p:cNvSpPr txBox="1"/>
          <p:nvPr/>
        </p:nvSpPr>
        <p:spPr>
          <a:xfrm>
            <a:off x="3286834" y="5359589"/>
            <a:ext cx="45890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RESULT OF A THYROID PATIENT</a:t>
            </a:r>
          </a:p>
        </p:txBody>
      </p:sp>
    </p:spTree>
    <p:extLst>
      <p:ext uri="{BB962C8B-B14F-4D97-AF65-F5344CB8AC3E}">
        <p14:creationId xmlns:p14="http://schemas.microsoft.com/office/powerpoint/2010/main" val="21014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Word&#10;&#10;Description automatically generated">
            <a:extLst>
              <a:ext uri="{FF2B5EF4-FFF2-40B4-BE49-F238E27FC236}">
                <a16:creationId xmlns:a16="http://schemas.microsoft.com/office/drawing/2014/main" id="{E89D62E5-47BB-DBC8-E016-0151EB99711B}"/>
              </a:ext>
            </a:extLst>
          </p:cNvPr>
          <p:cNvPicPr>
            <a:picLocks noGrp="1" noChangeAspect="1"/>
          </p:cNvPicPr>
          <p:nvPr>
            <p:ph idx="1"/>
          </p:nvPr>
        </p:nvPicPr>
        <p:blipFill rotWithShape="1">
          <a:blip r:embed="rId2"/>
          <a:srcRect r="58015" b="17288"/>
          <a:stretch/>
        </p:blipFill>
        <p:spPr>
          <a:xfrm>
            <a:off x="1082008" y="521437"/>
            <a:ext cx="9260347" cy="3927043"/>
          </a:xfrm>
        </p:spPr>
      </p:pic>
      <p:sp>
        <p:nvSpPr>
          <p:cNvPr id="5" name="TextBox 4">
            <a:extLst>
              <a:ext uri="{FF2B5EF4-FFF2-40B4-BE49-F238E27FC236}">
                <a16:creationId xmlns:a16="http://schemas.microsoft.com/office/drawing/2014/main" id="{7776F38B-4649-FB26-4979-3EDA49F8CF2D}"/>
              </a:ext>
            </a:extLst>
          </p:cNvPr>
          <p:cNvSpPr txBox="1"/>
          <p:nvPr/>
        </p:nvSpPr>
        <p:spPr>
          <a:xfrm>
            <a:off x="1270992" y="4985741"/>
            <a:ext cx="99625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t>ENTERING DATA OF A NON THYROID PATIENT</a:t>
            </a:r>
          </a:p>
        </p:txBody>
      </p:sp>
    </p:spTree>
    <p:extLst>
      <p:ext uri="{BB962C8B-B14F-4D97-AF65-F5344CB8AC3E}">
        <p14:creationId xmlns:p14="http://schemas.microsoft.com/office/powerpoint/2010/main" val="136791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Word&#10;&#10;Description automatically generated">
            <a:extLst>
              <a:ext uri="{FF2B5EF4-FFF2-40B4-BE49-F238E27FC236}">
                <a16:creationId xmlns:a16="http://schemas.microsoft.com/office/drawing/2014/main" id="{18295811-32EC-A60D-F833-88A8B6ECFD2B}"/>
              </a:ext>
            </a:extLst>
          </p:cNvPr>
          <p:cNvPicPr>
            <a:picLocks noGrp="1" noChangeAspect="1"/>
          </p:cNvPicPr>
          <p:nvPr>
            <p:ph idx="1"/>
          </p:nvPr>
        </p:nvPicPr>
        <p:blipFill rotWithShape="1">
          <a:blip r:embed="rId2"/>
          <a:srcRect r="9686" b="44660"/>
          <a:stretch/>
        </p:blipFill>
        <p:spPr>
          <a:xfrm>
            <a:off x="1526092" y="1136652"/>
            <a:ext cx="7886846" cy="2714262"/>
          </a:xfrm>
        </p:spPr>
      </p:pic>
      <p:sp>
        <p:nvSpPr>
          <p:cNvPr id="5" name="TextBox 4">
            <a:extLst>
              <a:ext uri="{FF2B5EF4-FFF2-40B4-BE49-F238E27FC236}">
                <a16:creationId xmlns:a16="http://schemas.microsoft.com/office/drawing/2014/main" id="{812C67BA-3516-EF53-B371-DE0BD769059A}"/>
              </a:ext>
            </a:extLst>
          </p:cNvPr>
          <p:cNvSpPr txBox="1"/>
          <p:nvPr/>
        </p:nvSpPr>
        <p:spPr>
          <a:xfrm>
            <a:off x="1788913" y="4973836"/>
            <a:ext cx="79801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t>RESULT OF A NON THYROID PATIENT</a:t>
            </a:r>
          </a:p>
        </p:txBody>
      </p:sp>
    </p:spTree>
    <p:extLst>
      <p:ext uri="{BB962C8B-B14F-4D97-AF65-F5344CB8AC3E}">
        <p14:creationId xmlns:p14="http://schemas.microsoft.com/office/powerpoint/2010/main" val="2166055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latin typeface="Calibri"/>
                <a:ea typeface="Calibri"/>
                <a:cs typeface="Calibri"/>
              </a:rPr>
              <a:t>CONCLUSION</a:t>
            </a:r>
          </a:p>
        </p:txBody>
      </p:sp>
      <p:sp>
        <p:nvSpPr>
          <p:cNvPr id="3" name="Content Placeholder 2"/>
          <p:cNvSpPr>
            <a:spLocks noGrp="1"/>
          </p:cNvSpPr>
          <p:nvPr>
            <p:ph idx="1"/>
          </p:nvPr>
        </p:nvSpPr>
        <p:spPr>
          <a:xfrm>
            <a:off x="677333" y="1428751"/>
            <a:ext cx="10233767" cy="4612612"/>
          </a:xfrm>
        </p:spPr>
        <p:txBody>
          <a:bodyPr vert="horz" lIns="91440" tIns="45720" rIns="91440" bIns="45720" rtlCol="0" anchor="t">
            <a:noAutofit/>
          </a:bodyPr>
          <a:lstStyle/>
          <a:p>
            <a:pPr algn="just"/>
            <a:r>
              <a:rPr lang="en-US" sz="2800">
                <a:latin typeface="Times New Roman"/>
                <a:cs typeface="Times New Roman"/>
              </a:rPr>
              <a:t>This Model will be very useful to identify the thyroid disease in a patient using classification-based machine learning techniques. The proposed work will be useful to identify the thyroid disease in a patient using classification-based machine learning techniques. These algorithms give various levels of precision and accuracy.</a:t>
            </a:r>
            <a:endParaRPr lang="en-US" sz="2800" dirty="0">
              <a:latin typeface="Times New Roman"/>
              <a:cs typeface="Times New Roman"/>
            </a:endParaRPr>
          </a:p>
          <a:p>
            <a:pPr algn="just"/>
            <a:r>
              <a:rPr lang="en-US" sz="2800" dirty="0">
                <a:latin typeface="Times New Roman"/>
                <a:cs typeface="Times New Roman"/>
              </a:rPr>
              <a:t>These methods also aid in decreasing the unwanted redundant data from the patient’s database. The algorithms used in the proposed we are cost effective and also have good output performance and speed. These classification methods make the treatment of the thyroid patient simple by reducing further complex procedures with an affordable price.</a:t>
            </a:r>
          </a:p>
          <a:p>
            <a:endParaRPr lang="en-US" sz="2600" dirty="0">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410805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1"/>
                </a:solidFill>
              </a:rPr>
              <a:t>FUTURE ENHANCEMENT</a:t>
            </a:r>
          </a:p>
        </p:txBody>
      </p:sp>
      <p:sp>
        <p:nvSpPr>
          <p:cNvPr id="3" name="Content Placeholder 2"/>
          <p:cNvSpPr>
            <a:spLocks noGrp="1"/>
          </p:cNvSpPr>
          <p:nvPr>
            <p:ph idx="1"/>
          </p:nvPr>
        </p:nvSpPr>
        <p:spPr>
          <a:xfrm>
            <a:off x="677334" y="1760539"/>
            <a:ext cx="10595504" cy="3880773"/>
          </a:xfrm>
        </p:spPr>
        <p:txBody>
          <a:bodyPr vert="horz" lIns="91440" tIns="45720" rIns="91440" bIns="45720" rtlCol="0" anchor="t">
            <a:noAutofit/>
          </a:bodyPr>
          <a:lstStyle/>
          <a:p>
            <a:pPr marL="0" indent="0" algn="just">
              <a:buNone/>
            </a:pPr>
            <a:r>
              <a:rPr lang="en-US" sz="3200" dirty="0">
                <a:solidFill>
                  <a:srgbClr val="000000"/>
                </a:solidFill>
                <a:latin typeface="Times New Roman"/>
                <a:cs typeface="Times New Roman"/>
              </a:rPr>
              <a:t>There may be chance to work with a larger dataset and We hope that more people from our country will show interest to work on this disease that will help us to find a better solution and able to predict disease in the primary stage with better accuracy. Hope that will help the people of our country to maintain a healthy society.</a:t>
            </a:r>
          </a:p>
        </p:txBody>
      </p:sp>
    </p:spTree>
    <p:extLst>
      <p:ext uri="{BB962C8B-B14F-4D97-AF65-F5344CB8AC3E}">
        <p14:creationId xmlns:p14="http://schemas.microsoft.com/office/powerpoint/2010/main" val="160319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0631" y="215411"/>
            <a:ext cx="3814353" cy="863498"/>
          </a:xfrm>
        </p:spPr>
        <p:txBody>
          <a:bodyPr/>
          <a:lstStyle/>
          <a:p>
            <a:pPr algn="ctr"/>
            <a:r>
              <a:rPr lang="en-US" sz="4000" b="1" dirty="0">
                <a:solidFill>
                  <a:schemeClr val="tx1"/>
                </a:solidFill>
                <a:latin typeface="Calibri" panose="020F0502020204030204" pitchFamily="34" charset="0"/>
                <a:cs typeface="Calibri" panose="020F0502020204030204" pitchFamily="34" charset="0"/>
              </a:rPr>
              <a:t>REFERENCES</a:t>
            </a:r>
          </a:p>
        </p:txBody>
      </p:sp>
      <p:sp>
        <p:nvSpPr>
          <p:cNvPr id="3" name="Subtitle 2"/>
          <p:cNvSpPr>
            <a:spLocks noGrp="1"/>
          </p:cNvSpPr>
          <p:nvPr>
            <p:ph type="subTitle" idx="1"/>
          </p:nvPr>
        </p:nvSpPr>
        <p:spPr>
          <a:xfrm>
            <a:off x="220843" y="1078909"/>
            <a:ext cx="11456126" cy="5133703"/>
          </a:xfrm>
        </p:spPr>
        <p:txBody>
          <a:bodyPr/>
          <a:lstStyle/>
          <a:p>
            <a:pPr algn="l"/>
            <a:endParaRPr lang="en-US" b="1" dirty="0">
              <a:solidFill>
                <a:schemeClr val="tx1"/>
              </a:solidFill>
              <a:latin typeface="Calibri" panose="020F0502020204030204" pitchFamily="34" charset="0"/>
              <a:cs typeface="Calibri" panose="020F0502020204030204" pitchFamily="34" charset="0"/>
            </a:endParaRPr>
          </a:p>
          <a:p>
            <a:pPr lvl="0" algn="l"/>
            <a:endParaRPr lang="en-US"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a:xfrm>
            <a:off x="614361" y="1078909"/>
            <a:ext cx="11287125" cy="4893647"/>
          </a:xfrm>
          <a:prstGeom prst="rect">
            <a:avLst/>
          </a:prstGeom>
        </p:spPr>
        <p:txBody>
          <a:bodyPr wrap="square" lIns="91440" tIns="45720" rIns="91440" bIns="45720" anchor="t">
            <a:spAutoFit/>
          </a:bodyPr>
          <a:lstStyle/>
          <a:p>
            <a:pPr marL="457200" indent="-457200" algn="just">
              <a:buAutoNum type="arabicPeriod"/>
            </a:pPr>
            <a:r>
              <a:rPr lang="en-US" sz="2400" dirty="0">
                <a:latin typeface="Times New Roman"/>
                <a:ea typeface="Calibri"/>
                <a:cs typeface="Times New Roman"/>
              </a:rPr>
              <a:t>Ammulu K. and Venugopal T. “Thyroid Data Prediction using Data Classification Algorithm” IJIRST –International Journal for Innovative Research in Science &amp; Technology| Volume 4 | Issue 2 | July 2017.</a:t>
            </a:r>
          </a:p>
          <a:p>
            <a:pPr>
              <a:buFont typeface="Arial" panose="020B0603020202020204"/>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a:ea typeface="Calibri"/>
                <a:cs typeface="Times New Roman"/>
              </a:rPr>
              <a:t>2. Ankith Tyagi, Ritika Mehra, Aditya Saxena “Interactive Thyroid Disease Prediction            System Using Machine Learning Technique” 5th IEEE International Conference on            Parallel, Distributed and Grid Computing (PDGC-2018), 20-22 Dec, 2018, Solan, India.</a:t>
            </a:r>
          </a:p>
          <a:p>
            <a:pPr algn="just"/>
            <a:endParaRPr lang="en-US" sz="2400" dirty="0">
              <a:latin typeface="Times New Roman"/>
              <a:ea typeface="Calibri"/>
              <a:cs typeface="Times New Roman"/>
            </a:endParaRPr>
          </a:p>
          <a:p>
            <a:r>
              <a:rPr lang="en-US" sz="2400" dirty="0">
                <a:latin typeface="Times New Roman"/>
                <a:ea typeface="Calibri"/>
                <a:cs typeface="Times New Roman"/>
              </a:rPr>
              <a:t>3. Sunila </a:t>
            </a:r>
            <a:r>
              <a:rPr lang="en-US" sz="2400" dirty="0" err="1">
                <a:latin typeface="Times New Roman"/>
                <a:ea typeface="Calibri"/>
                <a:cs typeface="Times New Roman"/>
              </a:rPr>
              <a:t>Godara</a:t>
            </a:r>
            <a:r>
              <a:rPr lang="en-US" sz="2400" dirty="0">
                <a:latin typeface="Times New Roman"/>
                <a:ea typeface="Calibri"/>
                <a:cs typeface="Times New Roman"/>
              </a:rPr>
              <a:t> and Sanjeev Kumar “Prediction of Thyroid Disease Using Machine              learning Techniques” International Journal of Electronics Engineering (ISSN:                      sssssss09737383) Volume 10 ; Issue 2 pp. 787-793 June 2018.</a:t>
            </a:r>
          </a:p>
          <a:p>
            <a:r>
              <a:rPr lang="en-US" sz="2400" dirty="0">
                <a:latin typeface="Times New Roman"/>
                <a:ea typeface="Calibri"/>
                <a:cs typeface="Times New Roman"/>
              </a:rPr>
              <a:t>4. Kaggle : </a:t>
            </a:r>
            <a:r>
              <a:rPr lang="en-US" sz="2400" u="sng" dirty="0">
                <a:solidFill>
                  <a:srgbClr val="0000FF"/>
                </a:solidFill>
                <a:latin typeface="Times New Roman"/>
                <a:ea typeface="Calibri"/>
                <a:cs typeface="Times New Roman"/>
                <a:hlinkClick r:id="rId2"/>
              </a:rPr>
              <a:t>https://www.kaggle.com</a:t>
            </a:r>
            <a:endParaRPr lang="en-US" sz="2400" dirty="0">
              <a:effectLst/>
              <a:latin typeface="Times New Roman"/>
              <a:ea typeface="Calibri"/>
              <a:cs typeface="Times New Roman"/>
            </a:endParaRPr>
          </a:p>
        </p:txBody>
      </p:sp>
    </p:spTree>
    <p:extLst>
      <p:ext uri="{BB962C8B-B14F-4D97-AF65-F5344CB8AC3E}">
        <p14:creationId xmlns:p14="http://schemas.microsoft.com/office/powerpoint/2010/main" val="3269440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8246" y="117566"/>
            <a:ext cx="6077743" cy="992777"/>
          </a:xfrm>
        </p:spPr>
        <p:txBody>
          <a:bodyPr/>
          <a:lstStyle/>
          <a:p>
            <a:pPr algn="ctr"/>
            <a:r>
              <a:rPr lang="en-US" sz="4000" b="1" dirty="0">
                <a:solidFill>
                  <a:schemeClr val="tx1">
                    <a:lumMod val="85000"/>
                    <a:lumOff val="15000"/>
                  </a:schemeClr>
                </a:solidFill>
                <a:latin typeface="Calibri" panose="020F0502020204030204" pitchFamily="34" charset="0"/>
                <a:cs typeface="Calibri" panose="020F0502020204030204" pitchFamily="34" charset="0"/>
              </a:rPr>
              <a:t>INTRODUCTION</a:t>
            </a:r>
          </a:p>
        </p:txBody>
      </p:sp>
      <p:sp>
        <p:nvSpPr>
          <p:cNvPr id="3" name="Subtitle 2"/>
          <p:cNvSpPr>
            <a:spLocks noGrp="1"/>
          </p:cNvSpPr>
          <p:nvPr>
            <p:ph type="subTitle" idx="1"/>
          </p:nvPr>
        </p:nvSpPr>
        <p:spPr>
          <a:xfrm>
            <a:off x="200025" y="1110343"/>
            <a:ext cx="11658600" cy="5092505"/>
          </a:xfrm>
        </p:spPr>
        <p:txBody>
          <a:bodyPr>
            <a:noAutofit/>
          </a:bodyPr>
          <a:lstStyle/>
          <a:p>
            <a:pPr algn="just"/>
            <a:r>
              <a:rPr lang="en-US" sz="2400" dirty="0">
                <a:solidFill>
                  <a:schemeClr val="tx1"/>
                </a:solidFill>
                <a:latin typeface="Times New Roman"/>
                <a:cs typeface="Times New Roman"/>
              </a:rPr>
              <a:t>Thyroid is a butterfly-shaped gland, which is located at the bottom of the throat responsible for producing two active thyroid hormones, levothyroxine (T4) and triiodothyronine (T3) that affect some functions of the body such as: stabilizing body temperature, blood pressure, regulating the heart rate etc. Reverse T3 (RT3) is manufactured from thyroxine (T4), and its role is to block the action of T3. An abnormal function of the thyroid implies the occurrence of hyperthyroidism and hypothyroidism, two of the common thyroid affections.</a:t>
            </a:r>
          </a:p>
          <a:p>
            <a:pPr algn="just"/>
            <a:r>
              <a:rPr lang="en-US" sz="2400" dirty="0">
                <a:solidFill>
                  <a:schemeClr val="tx1"/>
                </a:solidFill>
                <a:latin typeface="Times New Roman"/>
                <a:cs typeface="Times New Roman"/>
              </a:rPr>
              <a:t>The main factors that affect the thyroid function. It is obvious that factors such as stress, infection, toxins, trauma and certain medication are directly responsible for the improper production of thyroid hormones.</a:t>
            </a:r>
          </a:p>
        </p:txBody>
      </p:sp>
      <p:pic>
        <p:nvPicPr>
          <p:cNvPr id="4" name="Picture 4" descr="Diagram&#10;&#10;Description automatically generated">
            <a:extLst>
              <a:ext uri="{FF2B5EF4-FFF2-40B4-BE49-F238E27FC236}">
                <a16:creationId xmlns:a16="http://schemas.microsoft.com/office/drawing/2014/main" id="{BB4B6DFB-9258-843A-3D99-D9B5652393B1}"/>
              </a:ext>
            </a:extLst>
          </p:cNvPr>
          <p:cNvPicPr>
            <a:picLocks noChangeAspect="1"/>
          </p:cNvPicPr>
          <p:nvPr/>
        </p:nvPicPr>
        <p:blipFill>
          <a:blip r:embed="rId2"/>
          <a:stretch>
            <a:fillRect/>
          </a:stretch>
        </p:blipFill>
        <p:spPr>
          <a:xfrm>
            <a:off x="4712529" y="4648696"/>
            <a:ext cx="3722285" cy="2018873"/>
          </a:xfrm>
          <a:prstGeom prst="rect">
            <a:avLst/>
          </a:prstGeom>
        </p:spPr>
      </p:pic>
      <p:sp>
        <p:nvSpPr>
          <p:cNvPr id="5" name="TextBox 4">
            <a:extLst>
              <a:ext uri="{FF2B5EF4-FFF2-40B4-BE49-F238E27FC236}">
                <a16:creationId xmlns:a16="http://schemas.microsoft.com/office/drawing/2014/main" id="{6D1C54EF-1BE1-8398-FF78-C320BC220B4C}"/>
              </a:ext>
            </a:extLst>
          </p:cNvPr>
          <p:cNvSpPr txBox="1"/>
          <p:nvPr/>
        </p:nvSpPr>
        <p:spPr>
          <a:xfrm>
            <a:off x="11184340" y="4917742"/>
            <a:ext cx="1082723" cy="622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379306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1417" y="271463"/>
            <a:ext cx="7766936" cy="850436"/>
          </a:xfrm>
        </p:spPr>
        <p:txBody>
          <a:bodyPr/>
          <a:lstStyle/>
          <a:p>
            <a:pPr algn="ctr"/>
            <a:r>
              <a:rPr lang="en-US" sz="4800" b="1" dirty="0">
                <a:solidFill>
                  <a:schemeClr val="tx1"/>
                </a:solidFill>
                <a:latin typeface="Calibri" panose="020F0502020204030204" pitchFamily="34" charset="0"/>
                <a:cs typeface="Calibri" panose="020F0502020204030204" pitchFamily="34" charset="0"/>
              </a:rPr>
              <a:t>OBJECTIVE</a:t>
            </a:r>
            <a:r>
              <a:rPr lang="en-US" dirty="0"/>
              <a:t> </a:t>
            </a:r>
          </a:p>
        </p:txBody>
      </p:sp>
      <p:sp>
        <p:nvSpPr>
          <p:cNvPr id="3" name="Subtitle 2"/>
          <p:cNvSpPr>
            <a:spLocks noGrp="1"/>
          </p:cNvSpPr>
          <p:nvPr>
            <p:ph type="subTitle" idx="1"/>
          </p:nvPr>
        </p:nvSpPr>
        <p:spPr>
          <a:xfrm>
            <a:off x="136751" y="1300163"/>
            <a:ext cx="10964636" cy="5186361"/>
          </a:xfrm>
        </p:spPr>
        <p:txBody>
          <a:bodyPr>
            <a:normAutofit/>
          </a:bodyPr>
          <a:lstStyle/>
          <a:p>
            <a:pPr algn="just"/>
            <a:r>
              <a:rPr lang="en-US" sz="3200" dirty="0">
                <a:solidFill>
                  <a:schemeClr val="tx1"/>
                </a:solidFill>
                <a:latin typeface="Times New Roman"/>
                <a:cs typeface="Times New Roman"/>
              </a:rPr>
              <a:t>The motivation behind using machine learning for thyroid classification and prediction is to enhance diagnostic accuracy, personalize treatment plans, improve efficiency, enable early detection, and provide valuable insights to support health care professionals in delivering better patient care.</a:t>
            </a:r>
          </a:p>
          <a:p>
            <a:pPr algn="just"/>
            <a:r>
              <a:rPr lang="en-US" sz="3200" dirty="0">
                <a:solidFill>
                  <a:schemeClr val="tx1"/>
                </a:solidFill>
                <a:latin typeface="Times New Roman"/>
                <a:cs typeface="Times New Roman"/>
              </a:rPr>
              <a:t>By using machine learning algorithms we can improve the accuracy of prediction of thyroid in the early stages</a:t>
            </a:r>
          </a:p>
        </p:txBody>
      </p:sp>
    </p:spTree>
    <p:extLst>
      <p:ext uri="{BB962C8B-B14F-4D97-AF65-F5344CB8AC3E}">
        <p14:creationId xmlns:p14="http://schemas.microsoft.com/office/powerpoint/2010/main" val="2395765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A1AC-2B6D-1EED-4A14-72BC236B8885}"/>
              </a:ext>
            </a:extLst>
          </p:cNvPr>
          <p:cNvSpPr>
            <a:spLocks noGrp="1"/>
          </p:cNvSpPr>
          <p:nvPr>
            <p:ph type="title"/>
          </p:nvPr>
        </p:nvSpPr>
        <p:spPr>
          <a:xfrm>
            <a:off x="677334" y="609600"/>
            <a:ext cx="8596668" cy="592920"/>
          </a:xfrm>
        </p:spPr>
        <p:txBody>
          <a:bodyPr>
            <a:normAutofit fontScale="90000"/>
          </a:bodyPr>
          <a:lstStyle/>
          <a:p>
            <a:r>
              <a:rPr lang="en-GB" dirty="0"/>
              <a:t>EXISTING SYSTEM</a:t>
            </a:r>
          </a:p>
        </p:txBody>
      </p:sp>
      <p:sp>
        <p:nvSpPr>
          <p:cNvPr id="3" name="Content Placeholder 2">
            <a:extLst>
              <a:ext uri="{FF2B5EF4-FFF2-40B4-BE49-F238E27FC236}">
                <a16:creationId xmlns:a16="http://schemas.microsoft.com/office/drawing/2014/main" id="{D2294C86-8C2A-DE6A-7741-5A8E4E704F76}"/>
              </a:ext>
            </a:extLst>
          </p:cNvPr>
          <p:cNvSpPr>
            <a:spLocks noGrp="1"/>
          </p:cNvSpPr>
          <p:nvPr>
            <p:ph idx="1"/>
          </p:nvPr>
        </p:nvSpPr>
        <p:spPr>
          <a:xfrm>
            <a:off x="677334" y="1284858"/>
            <a:ext cx="10393623" cy="4756504"/>
          </a:xfrm>
        </p:spPr>
        <p:txBody>
          <a:bodyPr vert="horz" lIns="91440" tIns="45720" rIns="91440" bIns="45720" rtlCol="0" anchor="t">
            <a:normAutofit fontScale="85000" lnSpcReduction="10000"/>
          </a:bodyPr>
          <a:lstStyle/>
          <a:p>
            <a:pPr>
              <a:spcBef>
                <a:spcPct val="20000"/>
              </a:spcBef>
              <a:spcAft>
                <a:spcPts val="600"/>
              </a:spcAft>
            </a:pPr>
            <a:r>
              <a:rPr lang="en-US" sz="2400" dirty="0">
                <a:solidFill>
                  <a:schemeClr val="tx1"/>
                </a:solidFill>
                <a:latin typeface="Times New Roman"/>
                <a:cs typeface="Times New Roman"/>
              </a:rPr>
              <a:t>In existing system, thyroid diseases are more and more spread worldwide. In Romania,  for example, one of eight women suffers from hypothyroidism, hyperthyroidism or thyroid  cancer. Various research studies estimate that about 30% of Romanians are diagnosed with endemic goiter. Factors that affect the thyroid function are: stress, infection, trauma, toxins, low calorie diet, certain medication etc. It is very important to prevent such diseases rather than cure them, because the majority of treatments consist in long term medication or in chirurgical intervention. </a:t>
            </a:r>
          </a:p>
          <a:p>
            <a:pPr>
              <a:spcBef>
                <a:spcPct val="20000"/>
              </a:spcBef>
              <a:spcAft>
                <a:spcPts val="600"/>
              </a:spcAft>
            </a:pPr>
            <a:r>
              <a:rPr lang="en-US" sz="2400" dirty="0">
                <a:solidFill>
                  <a:schemeClr val="tx1"/>
                </a:solidFill>
                <a:latin typeface="Times New Roman"/>
                <a:cs typeface="Times New Roman"/>
              </a:rPr>
              <a:t> The current study refers to thyroid disease classification in two of the most common thyroid dysfunctions (hyperthyroidism and hypothyroidism) among the population. The authors analyzed and compared four classification models:  Decision Tree, Multilayer Perceptron . The results indicate a significant accuracy for all the classification models mentioned above, the best classification rate being that of the Decision Tree model. </a:t>
            </a:r>
          </a:p>
          <a:p>
            <a:pPr>
              <a:spcBef>
                <a:spcPct val="20000"/>
              </a:spcBef>
              <a:spcAft>
                <a:spcPts val="600"/>
              </a:spcAft>
            </a:pPr>
            <a:r>
              <a:rPr lang="en-US" sz="2400" dirty="0">
                <a:solidFill>
                  <a:schemeClr val="tx1"/>
                </a:solidFill>
                <a:latin typeface="Times New Roman"/>
                <a:cs typeface="Times New Roman"/>
              </a:rPr>
              <a:t> Drawbacks :</a:t>
            </a:r>
          </a:p>
          <a:p>
            <a:pPr>
              <a:spcBef>
                <a:spcPct val="20000"/>
              </a:spcBef>
              <a:spcAft>
                <a:spcPts val="600"/>
              </a:spcAft>
            </a:pPr>
            <a:r>
              <a:rPr lang="en-US" sz="2400" dirty="0">
                <a:solidFill>
                  <a:schemeClr val="tx1"/>
                </a:solidFill>
                <a:latin typeface="Times New Roman"/>
                <a:cs typeface="Times New Roman"/>
              </a:rPr>
              <a:t>       </a:t>
            </a:r>
            <a:r>
              <a:rPr lang="en-US" sz="2400" err="1">
                <a:solidFill>
                  <a:schemeClr val="tx1"/>
                </a:solidFill>
                <a:latin typeface="Times New Roman"/>
                <a:cs typeface="Times New Roman"/>
              </a:rPr>
              <a:t>i</a:t>
            </a:r>
            <a:r>
              <a:rPr lang="en-US" sz="2400" dirty="0">
                <a:solidFill>
                  <a:schemeClr val="tx1"/>
                </a:solidFill>
                <a:latin typeface="Times New Roman"/>
                <a:cs typeface="Times New Roman"/>
              </a:rPr>
              <a:t>. Traditional way of Thyroid detection includes proper examination by </a:t>
            </a:r>
            <a:r>
              <a:rPr lang="en-US" sz="2400" err="1">
                <a:solidFill>
                  <a:schemeClr val="tx1"/>
                </a:solidFill>
                <a:latin typeface="Times New Roman"/>
                <a:cs typeface="Times New Roman"/>
              </a:rPr>
              <a:t>medicalexperts</a:t>
            </a:r>
            <a:r>
              <a:rPr lang="en-US" sz="2400" dirty="0">
                <a:solidFill>
                  <a:schemeClr val="tx1"/>
                </a:solidFill>
                <a:latin typeface="Times New Roman"/>
                <a:cs typeface="Times New Roman"/>
              </a:rPr>
              <a:t>. </a:t>
            </a:r>
          </a:p>
          <a:p>
            <a:pPr>
              <a:spcBef>
                <a:spcPct val="20000"/>
              </a:spcBef>
              <a:spcAft>
                <a:spcPts val="600"/>
              </a:spcAft>
            </a:pPr>
            <a:r>
              <a:rPr lang="en-US" sz="2400" dirty="0">
                <a:solidFill>
                  <a:schemeClr val="tx1"/>
                </a:solidFill>
                <a:latin typeface="Times New Roman"/>
                <a:cs typeface="Times New Roman"/>
              </a:rPr>
              <a:t>       ii. It can consume more time and its expensive.</a:t>
            </a:r>
            <a:r>
              <a:rPr lang="en-US" sz="1500" dirty="0">
                <a:solidFill>
                  <a:schemeClr val="tx1"/>
                </a:solidFill>
                <a:latin typeface="Times New Roman"/>
                <a:cs typeface="Times New Roman"/>
              </a:rPr>
              <a:t> </a:t>
            </a:r>
            <a:endParaRPr lang="en-GB" dirty="0">
              <a:solidFill>
                <a:schemeClr val="tx1"/>
              </a:solidFill>
              <a:latin typeface="Times New Roman"/>
              <a:cs typeface="Times New Roman"/>
            </a:endParaRPr>
          </a:p>
        </p:txBody>
      </p:sp>
    </p:spTree>
    <p:extLst>
      <p:ext uri="{BB962C8B-B14F-4D97-AF65-F5344CB8AC3E}">
        <p14:creationId xmlns:p14="http://schemas.microsoft.com/office/powerpoint/2010/main" val="204412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3B2A-B071-1799-71B9-7B3CDFA940C1}"/>
              </a:ext>
            </a:extLst>
          </p:cNvPr>
          <p:cNvSpPr>
            <a:spLocks noGrp="1"/>
          </p:cNvSpPr>
          <p:nvPr>
            <p:ph type="title"/>
          </p:nvPr>
        </p:nvSpPr>
        <p:spPr/>
        <p:txBody>
          <a:bodyPr/>
          <a:lstStyle/>
          <a:p>
            <a:r>
              <a:rPr lang="en-GB" dirty="0"/>
              <a:t>PROPOSED SYSTEM</a:t>
            </a:r>
          </a:p>
        </p:txBody>
      </p:sp>
      <p:sp>
        <p:nvSpPr>
          <p:cNvPr id="3" name="Content Placeholder 2">
            <a:extLst>
              <a:ext uri="{FF2B5EF4-FFF2-40B4-BE49-F238E27FC236}">
                <a16:creationId xmlns:a16="http://schemas.microsoft.com/office/drawing/2014/main" id="{B1C96746-EFC7-B444-2C0D-3697972DDC79}"/>
              </a:ext>
            </a:extLst>
          </p:cNvPr>
          <p:cNvSpPr>
            <a:spLocks noGrp="1"/>
          </p:cNvSpPr>
          <p:nvPr>
            <p:ph idx="1"/>
          </p:nvPr>
        </p:nvSpPr>
        <p:spPr>
          <a:xfrm>
            <a:off x="677334" y="1318978"/>
            <a:ext cx="8596668" cy="4722384"/>
          </a:xfrm>
        </p:spPr>
        <p:txBody>
          <a:bodyPr vert="horz" lIns="91440" tIns="45720" rIns="91440" bIns="45720" rtlCol="0" anchor="t">
            <a:noAutofit/>
          </a:bodyPr>
          <a:lstStyle/>
          <a:p>
            <a:pPr>
              <a:spcBef>
                <a:spcPct val="20000"/>
              </a:spcBef>
              <a:spcAft>
                <a:spcPts val="600"/>
              </a:spcAft>
            </a:pPr>
            <a:r>
              <a:rPr lang="en-US" sz="2000" dirty="0">
                <a:solidFill>
                  <a:schemeClr val="tx1"/>
                </a:solidFill>
                <a:latin typeface="Times New Roman"/>
                <a:cs typeface="Times New Roman"/>
              </a:rPr>
              <a:t>In this system, the thyroid dataset was taken as input. The input data was taken from the dataset repository. Then, data preprocessing step has to be implemented. In this step, have missing values are to be handled for avoid wrong prediction. If there is any missing values in our input data then replace the missing values by zero or Nan values. Next, implement the label encoding for convert the strings into numeric integer value. </a:t>
            </a:r>
          </a:p>
          <a:p>
            <a:pPr>
              <a:spcBef>
                <a:spcPct val="20000"/>
              </a:spcBef>
              <a:spcAft>
                <a:spcPts val="600"/>
              </a:spcAft>
            </a:pPr>
            <a:r>
              <a:rPr lang="en-US" sz="2000" dirty="0">
                <a:solidFill>
                  <a:schemeClr val="tx1"/>
                </a:solidFill>
                <a:latin typeface="Times New Roman"/>
                <a:cs typeface="Times New Roman"/>
              </a:rPr>
              <a:t>  Next, data splitting has to be implemented. In this step, splitting the data into test and train is done. Then implement the machine learning algorithms such as Random forest classifier for predicting the disease  Finally, the experimental results shows that the performance metrics such as accuracy, precision, recall and f1 score. </a:t>
            </a:r>
          </a:p>
          <a:p>
            <a:pPr>
              <a:spcBef>
                <a:spcPct val="20000"/>
              </a:spcBef>
              <a:spcAft>
                <a:spcPts val="600"/>
              </a:spcAft>
            </a:pPr>
            <a:r>
              <a:rPr lang="en-US" sz="2000" dirty="0">
                <a:solidFill>
                  <a:schemeClr val="tx1"/>
                </a:solidFill>
                <a:latin typeface="Times New Roman"/>
                <a:cs typeface="Times New Roman"/>
              </a:rPr>
              <a:t> Advantages </a:t>
            </a:r>
          </a:p>
          <a:p>
            <a:pPr>
              <a:spcBef>
                <a:spcPct val="20000"/>
              </a:spcBef>
              <a:spcAft>
                <a:spcPts val="600"/>
              </a:spcAft>
            </a:pPr>
            <a:r>
              <a:rPr lang="en-US" sz="2000" err="1">
                <a:solidFill>
                  <a:schemeClr val="tx1"/>
                </a:solidFill>
                <a:latin typeface="Times New Roman"/>
                <a:cs typeface="Times New Roman"/>
              </a:rPr>
              <a:t>i</a:t>
            </a:r>
            <a:r>
              <a:rPr lang="en-US" sz="2000" dirty="0">
                <a:solidFill>
                  <a:schemeClr val="tx1"/>
                </a:solidFill>
                <a:latin typeface="Times New Roman"/>
                <a:cs typeface="Times New Roman"/>
              </a:rPr>
              <a:t>. It is efficient for large number of datasets. </a:t>
            </a:r>
          </a:p>
          <a:p>
            <a:pPr>
              <a:spcBef>
                <a:spcPct val="20000"/>
              </a:spcBef>
              <a:spcAft>
                <a:spcPts val="600"/>
              </a:spcAft>
            </a:pPr>
            <a:r>
              <a:rPr lang="en-US" sz="2000" dirty="0">
                <a:solidFill>
                  <a:schemeClr val="tx1"/>
                </a:solidFill>
                <a:latin typeface="Times New Roman"/>
                <a:cs typeface="Times New Roman"/>
              </a:rPr>
              <a:t>ii. Time consumption is low. </a:t>
            </a:r>
          </a:p>
          <a:p>
            <a:pPr>
              <a:spcBef>
                <a:spcPct val="20000"/>
              </a:spcBef>
              <a:spcAft>
                <a:spcPts val="600"/>
              </a:spcAft>
            </a:pPr>
            <a:r>
              <a:rPr lang="en-US" sz="2000" dirty="0">
                <a:solidFill>
                  <a:schemeClr val="tx1"/>
                </a:solidFill>
                <a:latin typeface="Times New Roman"/>
                <a:cs typeface="Times New Roman"/>
              </a:rPr>
              <a:t>iii. The process is implemented with removing the unwanted data. </a:t>
            </a:r>
            <a:endParaRPr lang="en-GB" sz="2000" dirty="0">
              <a:solidFill>
                <a:schemeClr val="tx1"/>
              </a:solidFill>
              <a:latin typeface="Times New Roman"/>
              <a:cs typeface="Times New Roman"/>
            </a:endParaRPr>
          </a:p>
        </p:txBody>
      </p:sp>
    </p:spTree>
    <p:extLst>
      <p:ext uri="{BB962C8B-B14F-4D97-AF65-F5344CB8AC3E}">
        <p14:creationId xmlns:p14="http://schemas.microsoft.com/office/powerpoint/2010/main" val="283187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696" y="323850"/>
            <a:ext cx="8596668" cy="1320800"/>
          </a:xfrm>
        </p:spPr>
        <p:txBody>
          <a:bodyPr>
            <a:normAutofit/>
          </a:bodyPr>
          <a:lstStyle/>
          <a:p>
            <a:pPr algn="ctr"/>
            <a:r>
              <a:rPr lang="en-US" sz="4800" b="1" dirty="0">
                <a:solidFill>
                  <a:schemeClr val="tx1"/>
                </a:solidFill>
                <a:latin typeface="Calibri"/>
                <a:cs typeface="Calibri"/>
              </a:rPr>
              <a:t>       MODULES</a:t>
            </a:r>
            <a:endParaRPr lang="en-US" sz="4800" b="1" dirty="0">
              <a:solidFill>
                <a:schemeClr val="tx1"/>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3981706"/>
              </p:ext>
            </p:extLst>
          </p:nvPr>
        </p:nvGraphicFramePr>
        <p:xfrm>
          <a:off x="885824" y="1285875"/>
          <a:ext cx="10844213" cy="5314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127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1" y="86436"/>
            <a:ext cx="8596668" cy="1320800"/>
          </a:xfrm>
        </p:spPr>
        <p:txBody>
          <a:bodyPr/>
          <a:lstStyle/>
          <a:p>
            <a:r>
              <a:rPr lang="en-US" dirty="0"/>
              <a:t>DATASET COLLECTION</a:t>
            </a:r>
          </a:p>
        </p:txBody>
      </p:sp>
      <p:sp>
        <p:nvSpPr>
          <p:cNvPr id="3" name="Content Placeholder 2"/>
          <p:cNvSpPr>
            <a:spLocks noGrp="1"/>
          </p:cNvSpPr>
          <p:nvPr>
            <p:ph idx="1"/>
          </p:nvPr>
        </p:nvSpPr>
        <p:spPr>
          <a:xfrm>
            <a:off x="529483" y="864052"/>
            <a:ext cx="8596668" cy="4699638"/>
          </a:xfrm>
        </p:spPr>
        <p:txBody>
          <a:bodyPr vert="horz" lIns="91440" tIns="45720" rIns="91440" bIns="45720" rtlCol="0" anchor="t">
            <a:noAutofit/>
          </a:bodyPr>
          <a:lstStyle/>
          <a:p>
            <a:pPr marL="0" indent="0" algn="just">
              <a:buNone/>
            </a:pPr>
            <a:r>
              <a:rPr lang="en-US" sz="3200" dirty="0">
                <a:solidFill>
                  <a:schemeClr val="tx1"/>
                </a:solidFill>
                <a:latin typeface="Times New Roman"/>
                <a:cs typeface="Times New Roman"/>
              </a:rPr>
              <a:t>Source(Kaggle) </a:t>
            </a:r>
            <a:endParaRPr lang="en-US" sz="3200" dirty="0">
              <a:solidFill>
                <a:schemeClr val="tx1"/>
              </a:solidFill>
              <a:latin typeface="Times New Roman" panose="02020603050405020304" pitchFamily="18" charset="0"/>
              <a:cs typeface="Times New Roman" panose="02020603050405020304" pitchFamily="18" charset="0"/>
            </a:endParaRPr>
          </a:p>
          <a:p>
            <a:pPr algn="just">
              <a:buFont typeface="Wingdings 3"/>
              <a:buChar char=""/>
            </a:pPr>
            <a:r>
              <a:rPr lang="en-US" b="1" dirty="0">
                <a:solidFill>
                  <a:srgbClr val="3C4043"/>
                </a:solidFill>
                <a:ea typeface="+mn-lt"/>
                <a:cs typeface="+mn-lt"/>
              </a:rPr>
              <a:t>age</a:t>
            </a:r>
            <a:r>
              <a:rPr lang="en-US" dirty="0">
                <a:solidFill>
                  <a:srgbClr val="3C4043"/>
                </a:solidFill>
                <a:ea typeface="+mn-lt"/>
                <a:cs typeface="+mn-lt"/>
              </a:rPr>
              <a:t> - age of the patient </a:t>
            </a:r>
            <a:r>
              <a:rPr lang="en-US" b="1" dirty="0">
                <a:solidFill>
                  <a:srgbClr val="3C4043"/>
                </a:solidFill>
                <a:ea typeface="+mn-lt"/>
                <a:cs typeface="+mn-lt"/>
              </a:rPr>
              <a:t>(int)</a:t>
            </a:r>
            <a:endParaRPr lang="en-US" dirty="0"/>
          </a:p>
          <a:p>
            <a:pPr algn="just">
              <a:buFont typeface="Wingdings 3"/>
              <a:buChar char=""/>
            </a:pPr>
            <a:r>
              <a:rPr lang="en-US" b="1" dirty="0">
                <a:solidFill>
                  <a:srgbClr val="3C4043"/>
                </a:solidFill>
                <a:ea typeface="+mn-lt"/>
                <a:cs typeface="+mn-lt"/>
              </a:rPr>
              <a:t>sex</a:t>
            </a:r>
            <a:r>
              <a:rPr lang="en-US" dirty="0">
                <a:solidFill>
                  <a:srgbClr val="3C4043"/>
                </a:solidFill>
                <a:ea typeface="+mn-lt"/>
                <a:cs typeface="+mn-lt"/>
              </a:rPr>
              <a:t> - sex patient identifies </a:t>
            </a:r>
            <a:r>
              <a:rPr lang="en-US" b="1" dirty="0">
                <a:solidFill>
                  <a:srgbClr val="3C4043"/>
                </a:solidFill>
                <a:ea typeface="+mn-lt"/>
                <a:cs typeface="+mn-lt"/>
              </a:rPr>
              <a:t>(str)</a:t>
            </a:r>
            <a:endParaRPr lang="en-US" dirty="0"/>
          </a:p>
          <a:p>
            <a:pPr algn="just">
              <a:buFont typeface="Wingdings 3"/>
              <a:buChar char=""/>
            </a:pPr>
            <a:r>
              <a:rPr lang="en-US" b="1" err="1">
                <a:solidFill>
                  <a:srgbClr val="3C4043"/>
                </a:solidFill>
                <a:ea typeface="+mn-lt"/>
                <a:cs typeface="+mn-lt"/>
              </a:rPr>
              <a:t>on_thyroxine</a:t>
            </a:r>
            <a:r>
              <a:rPr lang="en-US" dirty="0">
                <a:solidFill>
                  <a:srgbClr val="3C4043"/>
                </a:solidFill>
                <a:ea typeface="+mn-lt"/>
                <a:cs typeface="+mn-lt"/>
              </a:rPr>
              <a:t> - whether patient is on thyroxine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query on thyroxine</a:t>
            </a:r>
            <a:r>
              <a:rPr lang="en-US" dirty="0">
                <a:solidFill>
                  <a:srgbClr val="3C4043"/>
                </a:solidFill>
                <a:ea typeface="+mn-lt"/>
                <a:cs typeface="+mn-lt"/>
              </a:rPr>
              <a:t> - *whether patient is on thyroxine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on antithyroid meds</a:t>
            </a:r>
            <a:r>
              <a:rPr lang="en-US" dirty="0">
                <a:solidFill>
                  <a:srgbClr val="3C4043"/>
                </a:solidFill>
                <a:ea typeface="+mn-lt"/>
                <a:cs typeface="+mn-lt"/>
              </a:rPr>
              <a:t> - whether patient is on antithyroid meds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sick</a:t>
            </a:r>
            <a:r>
              <a:rPr lang="en-US" dirty="0">
                <a:solidFill>
                  <a:srgbClr val="3C4043"/>
                </a:solidFill>
                <a:ea typeface="+mn-lt"/>
                <a:cs typeface="+mn-lt"/>
              </a:rPr>
              <a:t> - whether patient is sick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pregnant</a:t>
            </a:r>
            <a:r>
              <a:rPr lang="en-US" dirty="0">
                <a:solidFill>
                  <a:srgbClr val="3C4043"/>
                </a:solidFill>
                <a:ea typeface="+mn-lt"/>
                <a:cs typeface="+mn-lt"/>
              </a:rPr>
              <a:t> - whether patient is pregnant </a:t>
            </a:r>
            <a:r>
              <a:rPr lang="en-US" b="1" dirty="0">
                <a:solidFill>
                  <a:srgbClr val="3C4043"/>
                </a:solidFill>
                <a:ea typeface="+mn-lt"/>
                <a:cs typeface="+mn-lt"/>
              </a:rPr>
              <a:t>(bool)</a:t>
            </a:r>
            <a:endParaRPr lang="en-US" dirty="0"/>
          </a:p>
          <a:p>
            <a:pPr algn="just">
              <a:buFont typeface="Wingdings 3"/>
              <a:buChar char=""/>
            </a:pPr>
            <a:r>
              <a:rPr lang="en-US" b="1" err="1">
                <a:solidFill>
                  <a:srgbClr val="3C4043"/>
                </a:solidFill>
                <a:ea typeface="+mn-lt"/>
                <a:cs typeface="+mn-lt"/>
              </a:rPr>
              <a:t>thyroid_surgery</a:t>
            </a:r>
            <a:r>
              <a:rPr lang="en-US" dirty="0">
                <a:solidFill>
                  <a:srgbClr val="3C4043"/>
                </a:solidFill>
                <a:ea typeface="+mn-lt"/>
                <a:cs typeface="+mn-lt"/>
              </a:rPr>
              <a:t> - whether patient has undergone thyroid surgery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I131_treatment</a:t>
            </a:r>
            <a:r>
              <a:rPr lang="en-US" dirty="0">
                <a:solidFill>
                  <a:srgbClr val="3C4043"/>
                </a:solidFill>
                <a:ea typeface="+mn-lt"/>
                <a:cs typeface="+mn-lt"/>
              </a:rPr>
              <a:t> - whether patient is undergoing I131 treatment </a:t>
            </a:r>
            <a:r>
              <a:rPr lang="en-US" b="1" dirty="0">
                <a:solidFill>
                  <a:srgbClr val="3C4043"/>
                </a:solidFill>
                <a:ea typeface="+mn-lt"/>
                <a:cs typeface="+mn-lt"/>
              </a:rPr>
              <a:t>(bool)</a:t>
            </a:r>
            <a:endParaRPr lang="en-US" dirty="0"/>
          </a:p>
          <a:p>
            <a:pPr algn="just">
              <a:buFont typeface="Wingdings 3"/>
              <a:buChar char=""/>
            </a:pPr>
            <a:r>
              <a:rPr lang="en-US" b="1" err="1">
                <a:solidFill>
                  <a:srgbClr val="3C4043"/>
                </a:solidFill>
                <a:ea typeface="+mn-lt"/>
                <a:cs typeface="+mn-lt"/>
              </a:rPr>
              <a:t>query_hypothyroid</a:t>
            </a:r>
            <a:r>
              <a:rPr lang="en-US" dirty="0">
                <a:solidFill>
                  <a:srgbClr val="3C4043"/>
                </a:solidFill>
                <a:ea typeface="+mn-lt"/>
                <a:cs typeface="+mn-lt"/>
              </a:rPr>
              <a:t> - whether patient believes they have hypothyroid </a:t>
            </a:r>
            <a:r>
              <a:rPr lang="en-US" b="1" dirty="0">
                <a:solidFill>
                  <a:srgbClr val="3C4043"/>
                </a:solidFill>
                <a:ea typeface="+mn-lt"/>
                <a:cs typeface="+mn-lt"/>
              </a:rPr>
              <a:t>(bool)</a:t>
            </a:r>
            <a:endParaRPr lang="en-US" dirty="0"/>
          </a:p>
          <a:p>
            <a:pPr algn="just">
              <a:buFont typeface="Wingdings 3"/>
              <a:buChar char=""/>
            </a:pPr>
            <a:r>
              <a:rPr lang="en-US" b="1" err="1">
                <a:solidFill>
                  <a:srgbClr val="3C4043"/>
                </a:solidFill>
                <a:ea typeface="+mn-lt"/>
                <a:cs typeface="+mn-lt"/>
              </a:rPr>
              <a:t>query_hyperthyroid</a:t>
            </a:r>
            <a:r>
              <a:rPr lang="en-US" dirty="0">
                <a:solidFill>
                  <a:srgbClr val="3C4043"/>
                </a:solidFill>
                <a:ea typeface="+mn-lt"/>
                <a:cs typeface="+mn-lt"/>
              </a:rPr>
              <a:t> - whether patient believes they have hyperthyroid </a:t>
            </a:r>
            <a:r>
              <a:rPr lang="en-US" b="1" dirty="0">
                <a:solidFill>
                  <a:srgbClr val="3C4043"/>
                </a:solidFill>
                <a:ea typeface="+mn-lt"/>
                <a:cs typeface="+mn-lt"/>
              </a:rPr>
              <a:t>(bool)</a:t>
            </a:r>
            <a:endParaRPr lang="en-US" dirty="0"/>
          </a:p>
          <a:p>
            <a:pPr algn="just">
              <a:buFont typeface="Wingdings 3"/>
              <a:buChar char=""/>
            </a:pPr>
            <a:r>
              <a:rPr lang="en-US" b="1" dirty="0">
                <a:solidFill>
                  <a:srgbClr val="3C4043"/>
                </a:solidFill>
                <a:ea typeface="+mn-lt"/>
                <a:cs typeface="+mn-lt"/>
              </a:rPr>
              <a:t>lithium</a:t>
            </a:r>
            <a:r>
              <a:rPr lang="en-US" dirty="0">
                <a:solidFill>
                  <a:srgbClr val="3C4043"/>
                </a:solidFill>
                <a:ea typeface="+mn-lt"/>
                <a:cs typeface="+mn-lt"/>
              </a:rPr>
              <a:t> - whether patient * lithium </a:t>
            </a:r>
            <a:r>
              <a:rPr lang="en-US" b="1" dirty="0">
                <a:solidFill>
                  <a:srgbClr val="3C4043"/>
                </a:solidFill>
                <a:ea typeface="+mn-lt"/>
                <a:cs typeface="+mn-lt"/>
              </a:rPr>
              <a:t>(bool)</a:t>
            </a:r>
            <a:endParaRPr lang="en-US" dirty="0"/>
          </a:p>
          <a:p>
            <a:pPr algn="just">
              <a:buFont typeface="Wingdings 3"/>
              <a:buChar char=""/>
            </a:pPr>
            <a:endParaRPr lang="en-US" sz="1100" b="1" dirty="0">
              <a:solidFill>
                <a:srgbClr val="3C4043"/>
              </a:solidFill>
            </a:endParaRPr>
          </a:p>
          <a:p>
            <a:pPr marL="0" indent="0" algn="just">
              <a:buNone/>
            </a:pP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71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3383-31DA-BFD6-95F9-2666C26E7C47}"/>
              </a:ext>
            </a:extLst>
          </p:cNvPr>
          <p:cNvSpPr>
            <a:spLocks noGrp="1"/>
          </p:cNvSpPr>
          <p:nvPr>
            <p:ph type="title"/>
          </p:nvPr>
        </p:nvSpPr>
        <p:spPr>
          <a:xfrm>
            <a:off x="3270409" y="-1198728"/>
            <a:ext cx="8596668" cy="1320800"/>
          </a:xfrm>
        </p:spPr>
        <p:txBody>
          <a:bodyPr/>
          <a:lstStyle/>
          <a:p>
            <a:endParaRPr lang="en-GB"/>
          </a:p>
        </p:txBody>
      </p:sp>
      <p:sp>
        <p:nvSpPr>
          <p:cNvPr id="3" name="Content Placeholder 2">
            <a:extLst>
              <a:ext uri="{FF2B5EF4-FFF2-40B4-BE49-F238E27FC236}">
                <a16:creationId xmlns:a16="http://schemas.microsoft.com/office/drawing/2014/main" id="{5234190E-3AE0-5D45-CC0C-82D398DCE130}"/>
              </a:ext>
            </a:extLst>
          </p:cNvPr>
          <p:cNvSpPr>
            <a:spLocks noGrp="1"/>
          </p:cNvSpPr>
          <p:nvPr>
            <p:ph idx="1"/>
          </p:nvPr>
        </p:nvSpPr>
        <p:spPr>
          <a:xfrm>
            <a:off x="506737" y="238530"/>
            <a:ext cx="10928160" cy="5802832"/>
          </a:xfrm>
        </p:spPr>
        <p:txBody>
          <a:bodyPr vert="horz" lIns="91440" tIns="45720" rIns="91440" bIns="45720" rtlCol="0" anchor="t">
            <a:noAutofit/>
          </a:bodyPr>
          <a:lstStyle/>
          <a:p>
            <a:pPr algn="just">
              <a:buFont typeface="'Wingdings 3',Sans-Serif" charset="2"/>
            </a:pPr>
            <a:r>
              <a:rPr lang="en-US" b="1" dirty="0">
                <a:solidFill>
                  <a:srgbClr val="3C4043"/>
                </a:solidFill>
              </a:rPr>
              <a:t>tumor</a:t>
            </a:r>
            <a:r>
              <a:rPr lang="en-US" dirty="0">
                <a:solidFill>
                  <a:srgbClr val="3C4043"/>
                </a:solidFill>
              </a:rPr>
              <a:t> - whether patient has tumor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hypopituitary</a:t>
            </a:r>
            <a:r>
              <a:rPr lang="en-US" dirty="0">
                <a:solidFill>
                  <a:srgbClr val="3C4043"/>
                </a:solidFill>
              </a:rPr>
              <a:t> - whether patient * </a:t>
            </a:r>
            <a:r>
              <a:rPr lang="en-US" err="1">
                <a:solidFill>
                  <a:srgbClr val="3C4043"/>
                </a:solidFill>
              </a:rPr>
              <a:t>hyperpituitary</a:t>
            </a:r>
            <a:r>
              <a:rPr lang="en-US" dirty="0">
                <a:solidFill>
                  <a:srgbClr val="3C4043"/>
                </a:solidFill>
              </a:rPr>
              <a:t> gland </a:t>
            </a:r>
            <a:r>
              <a:rPr lang="en-US" b="1" dirty="0">
                <a:solidFill>
                  <a:srgbClr val="3C4043"/>
                </a:solidFill>
              </a:rPr>
              <a:t>(float)</a:t>
            </a:r>
            <a:endParaRPr lang="en-US" dirty="0">
              <a:solidFill>
                <a:srgbClr val="3C4043"/>
              </a:solidFill>
            </a:endParaRPr>
          </a:p>
          <a:p>
            <a:pPr algn="just">
              <a:buFont typeface="'Wingdings 3',Sans-Serif" charset="2"/>
            </a:pPr>
            <a:r>
              <a:rPr lang="en-US" b="1" dirty="0">
                <a:solidFill>
                  <a:srgbClr val="3C4043"/>
                </a:solidFill>
              </a:rPr>
              <a:t>psych</a:t>
            </a:r>
            <a:r>
              <a:rPr lang="en-US" dirty="0">
                <a:solidFill>
                  <a:srgbClr val="3C4043"/>
                </a:solidFill>
              </a:rPr>
              <a:t> - whether patient * psych </a:t>
            </a:r>
            <a:r>
              <a:rPr lang="en-US" b="1" dirty="0">
                <a:solidFill>
                  <a:srgbClr val="3C4043"/>
                </a:solidFill>
              </a:rPr>
              <a:t>(bool)</a:t>
            </a:r>
            <a:endParaRPr lang="en-US" dirty="0">
              <a:solidFill>
                <a:srgbClr val="3C4043"/>
              </a:solidFill>
            </a:endParaRPr>
          </a:p>
          <a:p>
            <a:pPr algn="just">
              <a:buFont typeface="'Wingdings 3',Sans-Serif" charset="2"/>
            </a:pPr>
            <a:r>
              <a:rPr lang="en-US" b="1" err="1">
                <a:solidFill>
                  <a:srgbClr val="3C4043"/>
                </a:solidFill>
              </a:rPr>
              <a:t>TSH_measured</a:t>
            </a:r>
            <a:r>
              <a:rPr lang="en-US" dirty="0">
                <a:solidFill>
                  <a:srgbClr val="3C4043"/>
                </a:solidFill>
              </a:rPr>
              <a:t> - whether TSH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TSH</a:t>
            </a:r>
            <a:r>
              <a:rPr lang="en-US" dirty="0">
                <a:solidFill>
                  <a:srgbClr val="3C4043"/>
                </a:solidFill>
              </a:rPr>
              <a:t> - TSH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dirty="0">
                <a:solidFill>
                  <a:srgbClr val="3C4043"/>
                </a:solidFill>
              </a:rPr>
              <a:t>T3_measured</a:t>
            </a:r>
            <a:r>
              <a:rPr lang="en-US" dirty="0">
                <a:solidFill>
                  <a:srgbClr val="3C4043"/>
                </a:solidFill>
              </a:rPr>
              <a:t> - whether T3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T3</a:t>
            </a:r>
            <a:r>
              <a:rPr lang="en-US" dirty="0">
                <a:solidFill>
                  <a:srgbClr val="3C4043"/>
                </a:solidFill>
              </a:rPr>
              <a:t> - T3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dirty="0">
                <a:solidFill>
                  <a:srgbClr val="3C4043"/>
                </a:solidFill>
              </a:rPr>
              <a:t>TT4_measured</a:t>
            </a:r>
            <a:r>
              <a:rPr lang="en-US" dirty="0">
                <a:solidFill>
                  <a:srgbClr val="3C4043"/>
                </a:solidFill>
              </a:rPr>
              <a:t> - whether TT4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TT4</a:t>
            </a:r>
            <a:r>
              <a:rPr lang="en-US" dirty="0">
                <a:solidFill>
                  <a:srgbClr val="3C4043"/>
                </a:solidFill>
              </a:rPr>
              <a:t> - TT4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dirty="0">
                <a:solidFill>
                  <a:srgbClr val="3C4043"/>
                </a:solidFill>
              </a:rPr>
              <a:t>T4U_measured</a:t>
            </a:r>
            <a:r>
              <a:rPr lang="en-US" dirty="0">
                <a:solidFill>
                  <a:srgbClr val="3C4043"/>
                </a:solidFill>
              </a:rPr>
              <a:t> - whether T4U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T4U</a:t>
            </a:r>
            <a:r>
              <a:rPr lang="en-US" dirty="0">
                <a:solidFill>
                  <a:srgbClr val="3C4043"/>
                </a:solidFill>
              </a:rPr>
              <a:t> - T4U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err="1">
                <a:solidFill>
                  <a:srgbClr val="3C4043"/>
                </a:solidFill>
              </a:rPr>
              <a:t>FTI_measured</a:t>
            </a:r>
            <a:r>
              <a:rPr lang="en-US" dirty="0">
                <a:solidFill>
                  <a:srgbClr val="3C4043"/>
                </a:solidFill>
              </a:rPr>
              <a:t> - whether FTI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FTI</a:t>
            </a:r>
            <a:r>
              <a:rPr lang="en-US" dirty="0">
                <a:solidFill>
                  <a:srgbClr val="3C4043"/>
                </a:solidFill>
              </a:rPr>
              <a:t> - FTI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err="1">
                <a:solidFill>
                  <a:srgbClr val="3C4043"/>
                </a:solidFill>
              </a:rPr>
              <a:t>TBG_measured</a:t>
            </a:r>
            <a:r>
              <a:rPr lang="en-US" dirty="0">
                <a:solidFill>
                  <a:srgbClr val="3C4043"/>
                </a:solidFill>
              </a:rPr>
              <a:t> - whether TBG was measured in the blood </a:t>
            </a:r>
            <a:r>
              <a:rPr lang="en-US" b="1" dirty="0">
                <a:solidFill>
                  <a:srgbClr val="3C4043"/>
                </a:solidFill>
              </a:rPr>
              <a:t>(bool)</a:t>
            </a:r>
            <a:endParaRPr lang="en-US" dirty="0">
              <a:solidFill>
                <a:srgbClr val="3C4043"/>
              </a:solidFill>
            </a:endParaRPr>
          </a:p>
          <a:p>
            <a:pPr algn="just">
              <a:buFont typeface="'Wingdings 3',Sans-Serif" charset="2"/>
            </a:pPr>
            <a:r>
              <a:rPr lang="en-US" b="1" dirty="0">
                <a:solidFill>
                  <a:srgbClr val="3C4043"/>
                </a:solidFill>
              </a:rPr>
              <a:t>TBG</a:t>
            </a:r>
            <a:r>
              <a:rPr lang="en-US" dirty="0">
                <a:solidFill>
                  <a:srgbClr val="3C4043"/>
                </a:solidFill>
              </a:rPr>
              <a:t> - TBG level in blood from lab work </a:t>
            </a:r>
            <a:r>
              <a:rPr lang="en-US" b="1" dirty="0">
                <a:solidFill>
                  <a:srgbClr val="3C4043"/>
                </a:solidFill>
              </a:rPr>
              <a:t>(float)</a:t>
            </a:r>
            <a:endParaRPr lang="en-US" dirty="0">
              <a:solidFill>
                <a:srgbClr val="3C4043"/>
              </a:solidFill>
            </a:endParaRPr>
          </a:p>
          <a:p>
            <a:pPr algn="just">
              <a:buFont typeface="'Wingdings 3',Sans-Serif" charset="2"/>
            </a:pPr>
            <a:r>
              <a:rPr lang="en-US" b="1" err="1">
                <a:solidFill>
                  <a:srgbClr val="3C4043"/>
                </a:solidFill>
              </a:rPr>
              <a:t>referral_source</a:t>
            </a:r>
            <a:r>
              <a:rPr lang="en-US" dirty="0">
                <a:solidFill>
                  <a:srgbClr val="3C4043"/>
                </a:solidFill>
              </a:rPr>
              <a:t> - </a:t>
            </a:r>
            <a:r>
              <a:rPr lang="en-US" b="1" dirty="0">
                <a:solidFill>
                  <a:srgbClr val="3C4043"/>
                </a:solidFill>
              </a:rPr>
              <a:t>(str)</a:t>
            </a:r>
            <a:endParaRPr lang="en-US" dirty="0">
              <a:solidFill>
                <a:srgbClr val="3C4043"/>
              </a:solidFill>
            </a:endParaRPr>
          </a:p>
          <a:p>
            <a:pPr algn="just">
              <a:buFont typeface="'Wingdings 3',Sans-Serif" charset="2"/>
            </a:pPr>
            <a:r>
              <a:rPr lang="en-US" b="1" dirty="0">
                <a:solidFill>
                  <a:srgbClr val="3C4043"/>
                </a:solidFill>
              </a:rPr>
              <a:t>target</a:t>
            </a:r>
            <a:r>
              <a:rPr lang="en-US" dirty="0">
                <a:solidFill>
                  <a:srgbClr val="3C4043"/>
                </a:solidFill>
              </a:rPr>
              <a:t> - hyperthyroidism medical diagnosis </a:t>
            </a:r>
            <a:r>
              <a:rPr lang="en-US" b="1" dirty="0">
                <a:solidFill>
                  <a:srgbClr val="3C4043"/>
                </a:solidFill>
              </a:rPr>
              <a:t>(str)</a:t>
            </a:r>
            <a:endParaRPr lang="en-GB" dirty="0"/>
          </a:p>
        </p:txBody>
      </p:sp>
    </p:spTree>
    <p:extLst>
      <p:ext uri="{BB962C8B-B14F-4D97-AF65-F5344CB8AC3E}">
        <p14:creationId xmlns:p14="http://schemas.microsoft.com/office/powerpoint/2010/main" val="2555308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1089</TotalTime>
  <Words>1081</Words>
  <Application>Microsoft Office PowerPoint</Application>
  <PresentationFormat>Widescreen</PresentationFormat>
  <Paragraphs>162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PowerPoint Presentation</vt:lpstr>
      <vt:lpstr>LIST OF CONTENTS</vt:lpstr>
      <vt:lpstr>INTRODUCTION</vt:lpstr>
      <vt:lpstr>OBJECTIVE </vt:lpstr>
      <vt:lpstr>EXISTING SYSTEM</vt:lpstr>
      <vt:lpstr>PROPOSED SYSTEM</vt:lpstr>
      <vt:lpstr>       MODULES</vt:lpstr>
      <vt:lpstr>DATASET COLLECTION</vt:lpstr>
      <vt:lpstr>PowerPoint Presentation</vt:lpstr>
      <vt:lpstr>DATA CLEANING</vt:lpstr>
      <vt:lpstr>FEATURE SELECTION</vt:lpstr>
      <vt:lpstr>DATA SPLITTING</vt:lpstr>
      <vt:lpstr>MODEL TRAINING</vt:lpstr>
      <vt:lpstr>RANDOM FOREST CLASSIFIER </vt:lpstr>
      <vt:lpstr>DECISION TREE CLASSIFIER   </vt:lpstr>
      <vt:lpstr>LOGISTIC REGRESSION</vt:lpstr>
      <vt:lpstr>Naïve Bayes Classifier Algorithm </vt:lpstr>
      <vt:lpstr>MLP CLASSIFIER</vt:lpstr>
      <vt:lpstr>                    GUI</vt:lpstr>
      <vt:lpstr>RESULT </vt:lpstr>
      <vt:lpstr>PowerPoint Presentation</vt:lpstr>
      <vt:lpstr>PowerPoint Presentation</vt:lpstr>
      <vt:lpstr>PowerPoint Presentation</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sarvath</cp:lastModifiedBy>
  <cp:revision>548</cp:revision>
  <dcterms:created xsi:type="dcterms:W3CDTF">2021-12-19T08:40:55Z</dcterms:created>
  <dcterms:modified xsi:type="dcterms:W3CDTF">2023-06-27T14:03:45Z</dcterms:modified>
</cp:coreProperties>
</file>