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Nanthini%20M\Downloads\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8.0</c:v>
                </c:pt>
                <c:pt idx="1">
                  <c:v>14.0</c:v>
                </c:pt>
                <c:pt idx="2">
                  <c:v>9.0</c:v>
                </c:pt>
                <c:pt idx="3">
                  <c:v>6.0</c:v>
                </c:pt>
                <c:pt idx="4">
                  <c:v>7.0</c:v>
                </c:pt>
                <c:pt idx="5">
                  <c:v>9.0</c:v>
                </c:pt>
                <c:pt idx="6">
                  <c:v>12.0</c:v>
                </c:pt>
                <c:pt idx="7">
                  <c:v>17.0</c:v>
                </c:pt>
                <c:pt idx="8">
                  <c:v>13.0</c:v>
                </c:pt>
                <c:pt idx="9">
                  <c:v>10.0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21.0</c:v>
                </c:pt>
                <c:pt idx="1">
                  <c:v>14.0</c:v>
                </c:pt>
                <c:pt idx="2">
                  <c:v>29.0</c:v>
                </c:pt>
                <c:pt idx="3">
                  <c:v>17.0</c:v>
                </c:pt>
                <c:pt idx="4">
                  <c:v>21.0</c:v>
                </c:pt>
                <c:pt idx="5">
                  <c:v>22.0</c:v>
                </c:pt>
                <c:pt idx="6">
                  <c:v>22.0</c:v>
                </c:pt>
                <c:pt idx="7">
                  <c:v>30.0</c:v>
                </c:pt>
                <c:pt idx="8">
                  <c:v>24.0</c:v>
                </c:pt>
                <c:pt idx="9">
                  <c:v>23.0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49.0</c:v>
                </c:pt>
                <c:pt idx="1">
                  <c:v>45.0</c:v>
                </c:pt>
                <c:pt idx="2">
                  <c:v>50.0</c:v>
                </c:pt>
                <c:pt idx="3">
                  <c:v>54.0</c:v>
                </c:pt>
                <c:pt idx="4">
                  <c:v>46.0</c:v>
                </c:pt>
                <c:pt idx="5">
                  <c:v>44.0</c:v>
                </c:pt>
                <c:pt idx="6">
                  <c:v>47.0</c:v>
                </c:pt>
                <c:pt idx="7">
                  <c:v>48.0</c:v>
                </c:pt>
                <c:pt idx="8">
                  <c:v>39.0</c:v>
                </c:pt>
                <c:pt idx="9">
                  <c:v>51.0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10.0</c:v>
                </c:pt>
                <c:pt idx="1">
                  <c:v>8.0</c:v>
                </c:pt>
                <c:pt idx="2">
                  <c:v>8.0</c:v>
                </c:pt>
                <c:pt idx="3">
                  <c:v>5.0</c:v>
                </c:pt>
                <c:pt idx="4">
                  <c:v>5.0</c:v>
                </c:pt>
                <c:pt idx="5">
                  <c:v>5.0</c:v>
                </c:pt>
                <c:pt idx="6">
                  <c:v>5.0</c:v>
                </c:pt>
                <c:pt idx="7">
                  <c:v>9.0</c:v>
                </c:pt>
                <c:pt idx="8">
                  <c:v>5.0</c:v>
                </c:pt>
                <c:pt idx="9">
                  <c:v>4.0</c:v>
                </c:pt>
              </c:numCache>
            </c:numRef>
          </c:val>
        </c:ser>
        <c:dLbls>
          <c:showLegendKey val="0"/>
          <c:showVal val="0"/>
          <c:showCatName val="0"/>
          <c:showSerName val="0"/>
          <c:showPercent val="0"/>
          <c:showBubbleSize val="0"/>
        </c:dLbls>
        <c:gapWidth val="219"/>
        <c:overlap val="-27"/>
        <c:axId val="2046638688"/>
        <c:axId val="2046634848"/>
      </c:barChart>
      <c:catAx>
        <c:axId val="20466386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4848"/>
        <c:crosses val="autoZero"/>
        <c:auto val="1"/>
        <c:lblAlgn val="ctr"/>
        <c:lblOffset val="100"/>
        <c:noMultiLvlLbl val="0"/>
      </c:catAx>
      <c:valAx>
        <c:axId val="2046634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6638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96439"/>
          </a:xfrm>
          <a:prstGeom prst="rect"/>
          <a:noFill/>
        </p:spPr>
        <p:txBody>
          <a:bodyPr rtlCol="0" wrap="square">
            <a:spAutoFit/>
          </a:bodyPr>
          <a:p>
            <a:r>
              <a:rPr sz="2400" lang="en-US"/>
              <a:t>STUDENT NAME:</a:t>
            </a:r>
            <a:r>
              <a:rPr sz="2400" lang="en-US"/>
              <a:t> </a:t>
            </a:r>
            <a:r>
              <a:rPr sz="2400" lang="en-US"/>
              <a:t>Ra</a:t>
            </a:r>
            <a:r>
              <a:rPr sz="2400" lang="en-US"/>
              <a:t>g</a:t>
            </a:r>
            <a:r>
              <a:rPr sz="2400" lang="en-US"/>
              <a:t>ul </a:t>
            </a:r>
            <a:r>
              <a:rPr sz="2400" lang="en-US"/>
              <a:t>T</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3</a:t>
            </a:r>
            <a:r>
              <a:rPr dirty="0" sz="2400" lang="en-US"/>
              <a:t>9</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yappas </a:t>
            </a:r>
            <a:r>
              <a:rPr dirty="0" sz="2400" lang="en-US"/>
              <a:t>c</a:t>
            </a:r>
            <a:r>
              <a:rPr dirty="0" sz="2400" lang="en-US"/>
              <a:t>o</a:t>
            </a:r>
            <a:r>
              <a:rPr dirty="0" sz="2400" lang="en-US"/>
              <a:t>l</a:t>
            </a:r>
            <a:r>
              <a:rPr dirty="0" sz="2400" lang="en-US"/>
              <a:t>l</a:t>
            </a:r>
            <a:r>
              <a:rPr dirty="0" sz="2400" lang="en-US"/>
              <a:t>e</a:t>
            </a:r>
            <a:r>
              <a:rPr dirty="0" sz="2400" lang="en-US"/>
              <a:t>ge </a:t>
            </a:r>
            <a:r>
              <a:rPr dirty="0" sz="2400" lang="en-US"/>
              <a:t>for </a:t>
            </a:r>
            <a:r>
              <a:rPr dirty="0" sz="2400" lang="en-US"/>
              <a:t>men </a:t>
            </a:r>
            <a:r>
              <a:rPr dirty="0" sz="2400" lang="en-US"/>
              <a:t>Kanchipuram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914400" y="1049336"/>
            <a:ext cx="9601200" cy="4524315"/>
          </a:xfrm>
          <a:prstGeom prst="rect"/>
          <a:noFill/>
        </p:spPr>
        <p:txBody>
          <a:bodyPr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r>
              <a:rPr b="1" dirty="0" lang="en-US"/>
              <a:t>1. Data Filtering</a:t>
            </a:r>
          </a:p>
          <a:p>
            <a:pPr>
              <a:buFont typeface="Arial" panose="020B0604020202020204" pitchFamily="34" charset="0"/>
              <a:buChar char="•"/>
            </a:pPr>
            <a:r>
              <a:rPr b="1" dirty="0" lang="en-US"/>
              <a:t>Purpose</a:t>
            </a:r>
            <a:r>
              <a:rPr dirty="0" lang="en-US"/>
              <a:t>: To sort and refine the data to focus on specific criteria, such as department, date range, or individual employee performance.</a:t>
            </a:r>
          </a:p>
          <a:p>
            <a:pPr>
              <a:buFont typeface="Arial" panose="020B0604020202020204" pitchFamily="34" charset="0"/>
              <a:buChar char="•"/>
            </a:pPr>
            <a:r>
              <a:rPr b="1" dirty="0" lang="en-US"/>
              <a:t>Implementation</a:t>
            </a:r>
            <a:r>
              <a:rPr dirty="0" lang="en-US"/>
              <a:t>: Excel’s filtering feature will be applied to datasets, allowing users to easily narrow down the data to view only the relevant information. For example, filtering by department or by performance rating.</a:t>
            </a:r>
          </a:p>
          <a:p>
            <a:r>
              <a:rPr b="1" dirty="0" lang="en-US"/>
              <a:t>2. Pivot Tables</a:t>
            </a:r>
          </a:p>
          <a:p>
            <a:pPr>
              <a:buFont typeface="Arial" panose="020B0604020202020204" pitchFamily="34" charset="0"/>
              <a:buChar char="•"/>
            </a:pPr>
            <a:r>
              <a:rPr b="1" dirty="0" lang="en-US"/>
              <a:t>Purpose</a:t>
            </a:r>
            <a:r>
              <a:rPr dirty="0" lang="en-US"/>
              <a:t>: To summarize and analyze large datasets by grouping and aggregating data based on different performance metrics.</a:t>
            </a:r>
          </a:p>
          <a:p>
            <a:pPr>
              <a:buFont typeface="Arial" panose="020B0604020202020204" pitchFamily="34" charset="0"/>
              <a:buChar char="•"/>
            </a:pPr>
            <a:r>
              <a:rPr b="1" dirty="0" lang="en-US"/>
              <a:t>Implementation</a:t>
            </a:r>
            <a:r>
              <a:rPr dirty="0" lang="en-US"/>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3"/>
          <p:cNvSpPr txBox="1"/>
          <p:nvPr/>
        </p:nvSpPr>
        <p:spPr>
          <a:xfrm>
            <a:off x="914400" y="1295400"/>
            <a:ext cx="8239873" cy="3970318"/>
          </a:xfrm>
          <a:prstGeom prst="rect"/>
          <a:noFill/>
        </p:spPr>
        <p:txBody>
          <a:bodyPr wrap="square">
            <a:spAutoFit/>
          </a:bodyPr>
          <a:p>
            <a:r>
              <a:rPr b="1" dirty="0" lang="en-US"/>
              <a:t>Charts</a:t>
            </a:r>
          </a:p>
          <a:p>
            <a:pPr>
              <a:buFont typeface="Arial" panose="020B0604020202020204" pitchFamily="34" charset="0"/>
              <a:buChar char="•"/>
            </a:pPr>
            <a:r>
              <a:rPr b="1" dirty="0" lang="en-US"/>
              <a:t>Purpose</a:t>
            </a:r>
            <a:r>
              <a:rPr dirty="0" lang="en-US"/>
              <a:t>: To visualize the data in an easily interpretable format, making trends and patterns more apparent.</a:t>
            </a:r>
          </a:p>
          <a:p>
            <a:pPr>
              <a:buFont typeface="Arial" panose="020B0604020202020204" pitchFamily="34" charset="0"/>
              <a:buChar char="•"/>
            </a:pPr>
            <a:r>
              <a:rPr b="1" dirty="0" lang="en-US"/>
              <a:t>Implementation</a:t>
            </a:r>
            <a:r>
              <a:rPr dirty="0" lang="en-US"/>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b="1" dirty="0" lang="en-US"/>
              <a:t>4. Conditional Formatting</a:t>
            </a:r>
          </a:p>
          <a:p>
            <a:pPr>
              <a:buFont typeface="Arial" panose="020B0604020202020204" pitchFamily="34" charset="0"/>
              <a:buChar char="•"/>
            </a:pPr>
            <a:r>
              <a:rPr b="1" dirty="0" lang="en-US"/>
              <a:t>Purpose</a:t>
            </a:r>
            <a:r>
              <a:rPr dirty="0" lang="en-US"/>
              <a:t>: To highlight specific data points that meet certain conditions, making it easier to spot trends, outliers, or areas of concern.</a:t>
            </a:r>
          </a:p>
          <a:p>
            <a:pPr>
              <a:buFont typeface="Arial" panose="020B0604020202020204" pitchFamily="34" charset="0"/>
              <a:buChar char="•"/>
            </a:pPr>
            <a:r>
              <a:rPr b="1" dirty="0" lang="en-US"/>
              <a:t>Implementation</a:t>
            </a:r>
            <a:r>
              <a:rPr dirty="0" lang="en-US"/>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4"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524000"/>
            <a:ext cx="8398941" cy="2585323"/>
          </a:xfrm>
          <a:prstGeom prst="rect"/>
          <a:noFill/>
        </p:spPr>
        <p:txBody>
          <a:bodyPr wrap="square">
            <a:spAutoFit/>
          </a:bodyPr>
          <a:p>
            <a:pPr algn="just"/>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9809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7201" y="1524000"/>
            <a:ext cx="7391400" cy="3901439"/>
          </a:xfrm>
          <a:prstGeom prst="rect"/>
          <a:noFill/>
        </p:spPr>
        <p:txBody>
          <a:bodyPr wrap="square">
            <a:spAutoFit/>
          </a:bodyPr>
          <a:p>
            <a:pPr algn="just"/>
            <a:r>
              <a:rPr dirty="0" sz="240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388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676275" y="1904999"/>
            <a:ext cx="8477998" cy="3583940"/>
          </a:xfrm>
          <a:prstGeom prst="rect"/>
          <a:noFill/>
        </p:spPr>
        <p:txBody>
          <a:bodyPr wrap="square">
            <a:spAutoFit/>
          </a:bodyPr>
          <a:p>
            <a:pPr algn="just"/>
            <a:r>
              <a:rPr dirty="0" sz="2000"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2"/>
          <p:cNvSpPr>
            <a:spLocks noChangeArrowheads="1"/>
          </p:cNvSpPr>
          <p:nvPr/>
        </p:nvSpPr>
        <p:spPr bwMode="auto">
          <a:xfrm>
            <a:off x="609600" y="2269078"/>
            <a:ext cx="8743950" cy="24282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Human Resources (HR) Managers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Department Managers/Supervisors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Senior Management/Executives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Employees</a:t>
            </a:r>
            <a:r>
              <a:rPr altLang="en-US" baseline="0" b="0" cap="none" dirty="0" sz="1800" i="0" kumimoji="0" lang="en-US" normalizeH="0" strike="noStrike" u="none">
                <a:ln>
                  <a:noFill/>
                </a:ln>
                <a:solidFill>
                  <a:schemeClr val="tx1"/>
                </a:solidFill>
                <a:effectLst/>
                <a:latin typeface="Arial" panose="020B0604020202020204" pitchFamily="34" charset="0"/>
              </a:rPr>
              <a:t>: </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3"/>
          <p:cNvSpPr>
            <a:spLocks noChangeArrowheads="1"/>
          </p:cNvSpPr>
          <p:nvPr/>
        </p:nvSpPr>
        <p:spPr bwMode="auto">
          <a:xfrm>
            <a:off x="3086100" y="1389162"/>
            <a:ext cx="6019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Data-Driven Insights</a:t>
            </a:r>
            <a:r>
              <a:rPr altLang="en-US" baseline="0" b="0" cap="none" dirty="0" sz="1800" i="0" kumimoji="0" lang="en-US" normalizeH="0" strike="noStrike" u="none">
                <a:ln>
                  <a:noFill/>
                </a:ln>
                <a:solidFill>
                  <a:schemeClr val="tx1"/>
                </a:solidFill>
                <a:effectLst/>
                <a:latin typeface="Arial" panose="020B0604020202020204" pitchFamily="34" charset="0"/>
              </a:rPr>
              <a:t>: Enables managers to make informed decisions based on accurate, real-time performance data.</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Improved Efficiency</a:t>
            </a:r>
            <a:r>
              <a:rPr altLang="en-US" baseline="0" b="0" cap="none" dirty="0" sz="1800" i="0" kumimoji="0" lang="en-US" normalizeH="0" strike="noStrike" u="none">
                <a:ln>
                  <a:noFill/>
                </a:ln>
                <a:solidFill>
                  <a:schemeClr val="tx1"/>
                </a:solidFill>
                <a:effectLst/>
                <a:latin typeface="Arial" panose="020B0604020202020204" pitchFamily="34" charset="0"/>
              </a:rPr>
              <a:t>: Automates the data collection and analysis process, saving time and reducing manual errors.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Enhanced Employee Development</a:t>
            </a:r>
            <a:r>
              <a:rPr altLang="en-US" baseline="0" b="0" cap="none" dirty="0" sz="1800" i="0" kumimoji="0" lang="en-US" normalizeH="0" strike="noStrike" u="none">
                <a:ln>
                  <a:noFill/>
                </a:ln>
                <a:solidFill>
                  <a:schemeClr val="tx1"/>
                </a:solidFill>
                <a:effectLst/>
                <a:latin typeface="Arial" panose="020B0604020202020204" pitchFamily="34" charset="0"/>
              </a:rPr>
              <a:t>: Identifies training needs and development opportunities, leading to a more skilled workforce.</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Better Performance Management</a:t>
            </a:r>
            <a:r>
              <a:rPr altLang="en-US" baseline="0" b="0" cap="none" dirty="0" sz="1800" i="0" kumimoji="0" lang="en-US" normalizeH="0" strike="noStrike" u="none">
                <a:ln>
                  <a:noFill/>
                </a:ln>
                <a:solidFill>
                  <a:schemeClr val="tx1"/>
                </a:solidFill>
                <a:effectLst/>
                <a:latin typeface="Arial" panose="020B0604020202020204" pitchFamily="34" charset="0"/>
              </a:rPr>
              <a:t>: Helps in recognizing top performers and addressing underperformance, ultimately improving overall productivity.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Cost-Effective Solution</a:t>
            </a:r>
            <a:r>
              <a:rPr altLang="en-US" baseline="0" b="0" cap="none" dirty="0" sz="1800" i="0" kumimoji="0" lang="en-US" normalizeH="0" strike="noStrike" u="none">
                <a:ln>
                  <a:noFill/>
                </a:ln>
                <a:solidFill>
                  <a:schemeClr val="tx1"/>
                </a:solidFill>
                <a:effectLst/>
                <a:latin typeface="Arial" panose="020B0604020202020204" pitchFamily="34" charset="0"/>
              </a:rPr>
              <a:t>: Leverages the widely accessible Excel platform, avoiding the need for expensive software or tools.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914400" y="1295400"/>
            <a:ext cx="11277600" cy="3416320"/>
          </a:xfrm>
          <a:prstGeom prst="rect"/>
          <a:noFill/>
        </p:spPr>
        <p:txBody>
          <a:bodyPr wrap="square">
            <a:spAutoFit/>
          </a:bodyPr>
          <a:p>
            <a:pPr algn="l" fontAlgn="base"/>
            <a:r>
              <a:rPr b="1" dirty="0" i="0" lang="en-US">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b="1" dirty="0" i="0" lang="en-US">
                <a:solidFill>
                  <a:srgbClr val="3C4043"/>
                </a:solidFill>
                <a:effectLst/>
                <a:latin typeface="inherit"/>
              </a:rPr>
              <a:t>Employee ID:</a:t>
            </a:r>
            <a:r>
              <a:rPr b="0" dirty="0" i="0" lang="en-US">
                <a:solidFill>
                  <a:srgbClr val="3C4043"/>
                </a:solidFill>
                <a:effectLst/>
                <a:latin typeface="inherit"/>
              </a:rPr>
              <a:t> Unique identifier for each employee in the organization.</a:t>
            </a:r>
          </a:p>
          <a:p>
            <a:pPr algn="l" fontAlgn="base">
              <a:buFont typeface="+mj-lt"/>
              <a:buAutoNum type="arabicPeriod"/>
            </a:pPr>
            <a:r>
              <a:rPr b="1" dirty="0" i="0" lang="en-US">
                <a:solidFill>
                  <a:srgbClr val="3C4043"/>
                </a:solidFill>
                <a:effectLst/>
                <a:latin typeface="inherit"/>
              </a:rPr>
              <a:t>First Name:</a:t>
            </a:r>
            <a:r>
              <a:rPr b="0" dirty="0" i="0" lang="en-US">
                <a:solidFill>
                  <a:srgbClr val="3C4043"/>
                </a:solidFill>
                <a:effectLst/>
                <a:latin typeface="inherit"/>
              </a:rPr>
              <a:t> The first name of the employee.</a:t>
            </a:r>
          </a:p>
          <a:p>
            <a:pPr algn="l" fontAlgn="base">
              <a:buFont typeface="+mj-lt"/>
              <a:buAutoNum type="arabicPeriod"/>
            </a:pPr>
            <a:r>
              <a:rPr b="1" dirty="0" i="0" lang="en-US">
                <a:solidFill>
                  <a:srgbClr val="3C4043"/>
                </a:solidFill>
                <a:effectLst/>
                <a:latin typeface="inherit"/>
              </a:rPr>
              <a:t>Last Name:</a:t>
            </a:r>
            <a:r>
              <a:rPr b="0" dirty="0" i="0" lang="en-US">
                <a:solidFill>
                  <a:srgbClr val="3C4043"/>
                </a:solidFill>
                <a:effectLst/>
                <a:latin typeface="inherit"/>
              </a:rPr>
              <a:t> The last name of the employee.</a:t>
            </a:r>
          </a:p>
          <a:p>
            <a:pPr algn="l" fontAlgn="base">
              <a:buFont typeface="+mj-lt"/>
              <a:buAutoNum type="arabicPeriod"/>
            </a:pPr>
            <a:r>
              <a:rPr b="1" dirty="0" i="0" lang="en-US">
                <a:solidFill>
                  <a:srgbClr val="3C4043"/>
                </a:solidFill>
                <a:effectLst/>
                <a:latin typeface="inherit"/>
              </a:rPr>
              <a:t>Email:</a:t>
            </a:r>
            <a:r>
              <a:rPr b="0" dirty="0" i="0" lang="en-US">
                <a:solidFill>
                  <a:srgbClr val="3C4043"/>
                </a:solidFill>
                <a:effectLst/>
                <a:latin typeface="inherit"/>
              </a:rPr>
              <a:t> The email address associated with the employee's communication within the organization.</a:t>
            </a:r>
          </a:p>
          <a:p>
            <a:pPr algn="l" fontAlgn="base">
              <a:buFont typeface="+mj-lt"/>
              <a:buAutoNum type="arabicPeriod"/>
            </a:pPr>
            <a:r>
              <a:rPr b="1" dirty="0" i="0" lang="en-US">
                <a:solidFill>
                  <a:srgbClr val="3C4043"/>
                </a:solidFill>
                <a:effectLst/>
                <a:latin typeface="inherit"/>
              </a:rPr>
              <a:t>Business Unit:</a:t>
            </a:r>
            <a:r>
              <a:rPr b="0" dirty="0" i="0" lang="en-US">
                <a:solidFill>
                  <a:srgbClr val="3C4043"/>
                </a:solidFill>
                <a:effectLst/>
                <a:latin typeface="inherit"/>
              </a:rPr>
              <a:t> The specific business unit or department to which the employee belongs.</a:t>
            </a:r>
          </a:p>
          <a:p>
            <a:pPr algn="l" fontAlgn="base">
              <a:buFont typeface="+mj-lt"/>
              <a:buAutoNum type="arabicPeriod"/>
            </a:pPr>
            <a:r>
              <a:rPr b="1" dirty="0" i="0" lang="en-US">
                <a:solidFill>
                  <a:srgbClr val="3C4043"/>
                </a:solidFill>
                <a:effectLst/>
                <a:latin typeface="inherit"/>
              </a:rPr>
              <a:t>State:</a:t>
            </a:r>
            <a:r>
              <a:rPr b="0" dirty="0" i="0" lang="en-US">
                <a:solidFill>
                  <a:srgbClr val="3C4043"/>
                </a:solidFill>
                <a:effectLst/>
                <a:latin typeface="inherit"/>
              </a:rPr>
              <a:t> The state or region where the employee is located.</a:t>
            </a:r>
          </a:p>
          <a:p>
            <a:pPr algn="l" fontAlgn="base">
              <a:buFont typeface="+mj-lt"/>
              <a:buAutoNum type="arabicPeriod"/>
            </a:pPr>
            <a:r>
              <a:rPr b="1" dirty="0" i="0" lang="en-US">
                <a:solidFill>
                  <a:srgbClr val="3C4043"/>
                </a:solidFill>
                <a:effectLst/>
                <a:latin typeface="inherit"/>
              </a:rPr>
              <a:t>Job Function:</a:t>
            </a:r>
            <a:r>
              <a:rPr b="0" dirty="0" i="0" lang="en-US">
                <a:solidFill>
                  <a:srgbClr val="3C4043"/>
                </a:solidFill>
                <a:effectLst/>
                <a:latin typeface="inherit"/>
              </a:rPr>
              <a:t> A brief description of the employee's primary job function or role.</a:t>
            </a:r>
          </a:p>
          <a:p>
            <a:pPr algn="l" fontAlgn="base">
              <a:buFont typeface="+mj-lt"/>
              <a:buAutoNum type="arabicPeriod"/>
            </a:pPr>
            <a:r>
              <a:rPr b="1" dirty="0" i="0" lang="en-US">
                <a:solidFill>
                  <a:srgbClr val="3C4043"/>
                </a:solidFill>
                <a:effectLst/>
                <a:latin typeface="inherit"/>
              </a:rPr>
              <a:t>Gender:</a:t>
            </a:r>
            <a:r>
              <a:rPr b="0" dirty="0" i="0" lang="en-US">
                <a:solidFill>
                  <a:srgbClr val="3C4043"/>
                </a:solidFill>
                <a:effectLst/>
                <a:latin typeface="inherit"/>
              </a:rPr>
              <a:t> A code representing the gender of the employee (e.g., M for Male, F for Female, N for Non-binary).</a:t>
            </a:r>
          </a:p>
          <a:p>
            <a:pPr algn="l" fontAlgn="base">
              <a:buFont typeface="+mj-lt"/>
              <a:buAutoNum type="arabicPeriod"/>
            </a:pPr>
            <a:r>
              <a:rPr b="1" dirty="0" i="0" lang="en-US">
                <a:solidFill>
                  <a:srgbClr val="3C4043"/>
                </a:solidFill>
                <a:effectLst/>
                <a:latin typeface="inherit"/>
              </a:rPr>
              <a:t>Performance Score:</a:t>
            </a:r>
            <a:r>
              <a:rPr b="0" dirty="0" i="0" lang="en-US">
                <a:solidFill>
                  <a:srgbClr val="3C4043"/>
                </a:solidFill>
                <a:effectLst/>
                <a:latin typeface="inherit"/>
              </a:rPr>
              <a:t> A score indicating the employee's performance level (e.g., Excellent, Satisfactory, Needs Improvement).</a:t>
            </a:r>
          </a:p>
          <a:p>
            <a:pPr algn="l" fontAlgn="base">
              <a:buFont typeface="+mj-lt"/>
              <a:buAutoNum type="arabicPeriod"/>
            </a:pPr>
            <a:r>
              <a:rPr b="1" dirty="0" i="0" lang="en-US">
                <a:solidFill>
                  <a:srgbClr val="3C4043"/>
                </a:solidFill>
                <a:effectLst/>
                <a:latin typeface="inherit"/>
              </a:rPr>
              <a:t>Current Employee Rating:</a:t>
            </a:r>
            <a:r>
              <a:rPr b="0" dirty="0" i="0" lang="en-US">
                <a:solidFill>
                  <a:srgbClr val="3C4043"/>
                </a:solidFill>
                <a:effectLst/>
                <a:latin typeface="inherit"/>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124200" y="2019300"/>
            <a:ext cx="5638800" cy="230832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Predictive Analytics</a:t>
            </a:r>
            <a:r>
              <a:rPr altLang="en-US" baseline="0" b="0" cap="none" dirty="0" sz="1800" i="0" kumimoji="0" lang="en-US" normalizeH="0" strike="noStrike" u="none">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Automated Alerts</a:t>
            </a:r>
            <a:r>
              <a:rPr altLang="en-US" baseline="0" b="0" cap="none" dirty="0" sz="1800" i="0" kumimoji="0" lang="en-US" normalizeH="0" strike="noStrike" u="none">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Mallikarjunan</cp:lastModifiedBy>
  <dcterms:created xsi:type="dcterms:W3CDTF">2024-03-29T04:07:22Z</dcterms:created>
  <dcterms:modified xsi:type="dcterms:W3CDTF">2024-08-30T07:30:35Z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4ab188e8d89a42dc93a41c95308bb85d</vt:lpwstr>
  </property>
</Properties>
</file>