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7" r:id="rId5"/>
    <p:sldId id="268" r:id="rId6"/>
    <p:sldId id="272" r:id="rId7"/>
    <p:sldId id="267" r:id="rId8"/>
    <p:sldId id="270" r:id="rId9"/>
    <p:sldId id="259" r:id="rId10"/>
    <p:sldId id="261" r:id="rId11"/>
    <p:sldId id="271" r:id="rId12"/>
    <p:sldId id="265" r:id="rId13"/>
    <p:sldId id="273" r:id="rId14"/>
    <p:sldId id="274" r:id="rId15"/>
    <p:sldId id="275"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96" y="19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674684817763457"/>
          <c:y val="0"/>
          <c:w val="0.95750116433116716"/>
          <c:h val="0.80796658706189828"/>
        </c:manualLayout>
      </c:layout>
      <c:barChart>
        <c:barDir val="col"/>
        <c:grouping val="clustered"/>
        <c:varyColors val="0"/>
        <c:ser>
          <c:idx val="0"/>
          <c:order val="0"/>
          <c:tx>
            <c:strRef>
              <c:f>Sheet1!$B$1</c:f>
              <c:strCache>
                <c:ptCount val="1"/>
                <c:pt idx="0">
                  <c:v>User to user</c:v>
                </c:pt>
              </c:strCache>
            </c:strRef>
          </c:tx>
          <c:spPr>
            <a:gradFill>
              <a:gsLst>
                <a:gs pos="100000">
                  <a:schemeClr val="accent2">
                    <a:lumMod val="60000"/>
                    <a:lumOff val="40000"/>
                  </a:schemeClr>
                </a:gs>
                <a:gs pos="41000">
                  <a:schemeClr val="tx1">
                    <a:lumMod val="65000"/>
                  </a:schemeClr>
                </a:gs>
                <a:gs pos="78000">
                  <a:schemeClr val="accent2">
                    <a:lumMod val="60000"/>
                    <a:lumOff val="40000"/>
                  </a:schemeClr>
                </a:gs>
                <a:gs pos="100000">
                  <a:schemeClr val="bg2">
                    <a:lumMod val="75000"/>
                  </a:schemeClr>
                </a:gs>
              </a:gsLst>
              <a:lin ang="5400000" scaled="1"/>
            </a:gradFill>
            <a:ln w="25400" cap="flat" cmpd="sng" algn="ctr">
              <a:solidFill>
                <a:schemeClr val="accent1"/>
              </a:solidFill>
              <a:miter lim="800000"/>
            </a:ln>
            <a:effectLst/>
          </c:spPr>
          <c:invertIfNegative val="0"/>
          <c:cat>
            <c:strRef>
              <c:f>Sheet1!$A$2:$A$5</c:f>
              <c:strCache>
                <c:ptCount val="4"/>
                <c:pt idx="0">
                  <c:v>YEAR 2016</c:v>
                </c:pt>
                <c:pt idx="1">
                  <c:v>YEAR 2018</c:v>
                </c:pt>
                <c:pt idx="2">
                  <c:v>YEAR 2020</c:v>
                </c:pt>
                <c:pt idx="3">
                  <c:v>YEAR 2022</c:v>
                </c:pt>
              </c:strCache>
            </c:strRef>
          </c:cat>
          <c:val>
            <c:numRef>
              <c:f>Sheet1!$B$2:$B$5</c:f>
              <c:numCache>
                <c:formatCode>General</c:formatCode>
                <c:ptCount val="4"/>
                <c:pt idx="0">
                  <c:v>10</c:v>
                </c:pt>
                <c:pt idx="1">
                  <c:v>8</c:v>
                </c:pt>
                <c:pt idx="2">
                  <c:v>5</c:v>
                </c:pt>
                <c:pt idx="3">
                  <c:v>4</c:v>
                </c:pt>
              </c:numCache>
            </c:numRef>
          </c:val>
          <c:extLst xmlns:c16r2="http://schemas.microsoft.com/office/drawing/2015/06/chart">
            <c:ext xmlns:c16="http://schemas.microsoft.com/office/drawing/2014/chart" uri="{C3380CC4-5D6E-409C-BE32-E72D297353CC}">
              <c16:uniqueId val="{00000000-5E92-4051-99BC-2623F45BF7E0}"/>
            </c:ext>
          </c:extLst>
        </c:ser>
        <c:ser>
          <c:idx val="1"/>
          <c:order val="1"/>
          <c:tx>
            <c:strRef>
              <c:f>Sheet1!$C$1</c:f>
              <c:strCache>
                <c:ptCount val="1"/>
                <c:pt idx="0">
                  <c:v>Chatbot to user</c:v>
                </c:pt>
              </c:strCache>
            </c:strRef>
          </c:tx>
          <c:spPr>
            <a:gradFill>
              <a:gsLst>
                <a:gs pos="100000">
                  <a:schemeClr val="accent1">
                    <a:lumMod val="45000"/>
                    <a:lumOff val="55000"/>
                  </a:schemeClr>
                </a:gs>
                <a:gs pos="0">
                  <a:schemeClr val="accent2">
                    <a:lumMod val="60000"/>
                    <a:lumOff val="40000"/>
                  </a:schemeClr>
                </a:gs>
                <a:gs pos="74000">
                  <a:schemeClr val="accent1">
                    <a:lumMod val="30000"/>
                    <a:lumOff val="70000"/>
                  </a:schemeClr>
                </a:gs>
              </a:gsLst>
              <a:lin ang="5400000" scaled="1"/>
            </a:gradFill>
            <a:ln w="25400" cap="flat" cmpd="sng" algn="ctr">
              <a:solidFill>
                <a:schemeClr val="accent2"/>
              </a:solidFill>
              <a:miter lim="800000"/>
            </a:ln>
            <a:effectLst/>
          </c:spPr>
          <c:invertIfNegative val="0"/>
          <c:cat>
            <c:strRef>
              <c:f>Sheet1!$A$2:$A$5</c:f>
              <c:strCache>
                <c:ptCount val="4"/>
                <c:pt idx="0">
                  <c:v>YEAR 2016</c:v>
                </c:pt>
                <c:pt idx="1">
                  <c:v>YEAR 2018</c:v>
                </c:pt>
                <c:pt idx="2">
                  <c:v>YEAR 2020</c:v>
                </c:pt>
                <c:pt idx="3">
                  <c:v>YEAR 2022</c:v>
                </c:pt>
              </c:strCache>
            </c:strRef>
          </c:cat>
          <c:val>
            <c:numRef>
              <c:f>Sheet1!$C$2:$C$5</c:f>
              <c:numCache>
                <c:formatCode>General</c:formatCode>
                <c:ptCount val="4"/>
                <c:pt idx="0">
                  <c:v>4</c:v>
                </c:pt>
                <c:pt idx="1">
                  <c:v>6</c:v>
                </c:pt>
                <c:pt idx="2">
                  <c:v>6</c:v>
                </c:pt>
                <c:pt idx="3">
                  <c:v>5</c:v>
                </c:pt>
              </c:numCache>
            </c:numRef>
          </c:val>
          <c:extLst xmlns:c16r2="http://schemas.microsoft.com/office/drawing/2015/06/chart">
            <c:ext xmlns:c16="http://schemas.microsoft.com/office/drawing/2014/chart" uri="{C3380CC4-5D6E-409C-BE32-E72D297353CC}">
              <c16:uniqueId val="{00000001-5E92-4051-99BC-2623F45BF7E0}"/>
            </c:ext>
          </c:extLst>
        </c:ser>
        <c:ser>
          <c:idx val="2"/>
          <c:order val="2"/>
          <c:tx>
            <c:strRef>
              <c:f>Sheet1!$D$1</c:f>
              <c:strCache>
                <c:ptCount val="1"/>
                <c:pt idx="0">
                  <c:v>Voice assistant to user </c:v>
                </c:pt>
              </c:strCache>
            </c:strRef>
          </c:tx>
          <c:spPr>
            <a:gradFill>
              <a:gsLst>
                <a:gs pos="43000">
                  <a:schemeClr val="accent3">
                    <a:lumMod val="60000"/>
                    <a:lumOff val="4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ln w="25400" cap="flat" cmpd="sng" algn="ctr">
              <a:solidFill>
                <a:schemeClr val="accent3"/>
              </a:solidFill>
              <a:miter lim="800000"/>
            </a:ln>
            <a:effectLst/>
          </c:spPr>
          <c:invertIfNegative val="0"/>
          <c:cat>
            <c:strRef>
              <c:f>Sheet1!$A$2:$A$5</c:f>
              <c:strCache>
                <c:ptCount val="4"/>
                <c:pt idx="0">
                  <c:v>YEAR 2016</c:v>
                </c:pt>
                <c:pt idx="1">
                  <c:v>YEAR 2018</c:v>
                </c:pt>
                <c:pt idx="2">
                  <c:v>YEAR 2020</c:v>
                </c:pt>
                <c:pt idx="3">
                  <c:v>YEAR 2022</c:v>
                </c:pt>
              </c:strCache>
            </c:strRef>
          </c:cat>
          <c:val>
            <c:numRef>
              <c:f>Sheet1!$D$2:$D$5</c:f>
              <c:numCache>
                <c:formatCode>General</c:formatCode>
                <c:ptCount val="4"/>
                <c:pt idx="0">
                  <c:v>1</c:v>
                </c:pt>
                <c:pt idx="1">
                  <c:v>1</c:v>
                </c:pt>
                <c:pt idx="2">
                  <c:v>4</c:v>
                </c:pt>
                <c:pt idx="3">
                  <c:v>6</c:v>
                </c:pt>
              </c:numCache>
            </c:numRef>
          </c:val>
          <c:extLst xmlns:c16r2="http://schemas.microsoft.com/office/drawing/2015/06/chart">
            <c:ext xmlns:c16="http://schemas.microsoft.com/office/drawing/2014/chart" uri="{C3380CC4-5D6E-409C-BE32-E72D297353CC}">
              <c16:uniqueId val="{00000002-5E92-4051-99BC-2623F45BF7E0}"/>
            </c:ext>
          </c:extLst>
        </c:ser>
        <c:dLbls>
          <c:showLegendKey val="0"/>
          <c:showVal val="0"/>
          <c:showCatName val="0"/>
          <c:showSerName val="0"/>
          <c:showPercent val="0"/>
          <c:showBubbleSize val="0"/>
        </c:dLbls>
        <c:gapWidth val="164"/>
        <c:overlap val="48"/>
        <c:axId val="366558096"/>
        <c:axId val="366556528"/>
      </c:barChart>
      <c:catAx>
        <c:axId val="366558096"/>
        <c:scaling>
          <c:orientation val="minMax"/>
        </c:scaling>
        <c:delete val="1"/>
        <c:axPos val="b"/>
        <c:numFmt formatCode="General" sourceLinked="0"/>
        <c:majorTickMark val="none"/>
        <c:minorTickMark val="none"/>
        <c:tickLblPos val="nextTo"/>
        <c:crossAx val="366556528"/>
        <c:crosses val="autoZero"/>
        <c:auto val="1"/>
        <c:lblAlgn val="ctr"/>
        <c:lblOffset val="100"/>
        <c:noMultiLvlLbl val="0"/>
      </c:catAx>
      <c:valAx>
        <c:axId val="366556528"/>
        <c:scaling>
          <c:orientation val="minMax"/>
        </c:scaling>
        <c:delete val="1"/>
        <c:axPos val="l"/>
        <c:numFmt formatCode="General" sourceLinked="1"/>
        <c:majorTickMark val="none"/>
        <c:minorTickMark val="none"/>
        <c:tickLblPos val="nextTo"/>
        <c:crossAx val="366558096"/>
        <c:crosses val="autoZero"/>
        <c:crossBetween val="between"/>
      </c:valAx>
      <c:dTable>
        <c:showHorzBorder val="1"/>
        <c:showVertBorder val="1"/>
        <c:showOutline val="1"/>
        <c:showKeys val="1"/>
        <c:spPr>
          <a:noFill/>
          <a:ln w="25400">
            <a:noFill/>
          </a:ln>
          <a:effectLst/>
        </c:spPr>
        <c:txPr>
          <a:bodyPr rot="0" spcFirstLastPara="1" vertOverflow="ellipsis" vert="horz" wrap="square" anchor="ctr" anchorCtr="1"/>
          <a:lstStyle/>
          <a:p>
            <a:pPr rtl="0">
              <a:defRPr sz="1197" b="0" i="0" u="none" strike="noStrike" kern="1200" baseline="0">
                <a:solidFill>
                  <a:schemeClr val="tx1">
                    <a:lumMod val="50000"/>
                    <a:lumOff val="50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211F-05E9-4E77-8E69-65FCC91467C4}"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D6E6BE33-63B0-4183-B4E9-5297EA9F8162}">
      <dgm:prSet phldrT="[Text]"/>
      <dgm:spPr>
        <a:solidFill>
          <a:schemeClr val="accent1">
            <a:lumMod val="40000"/>
            <a:lumOff val="60000"/>
            <a:alpha val="50000"/>
          </a:schemeClr>
        </a:solidFill>
      </dgm:spPr>
      <dgm:t>
        <a:bodyPr/>
        <a:lstStyle/>
        <a:p>
          <a:r>
            <a:rPr lang="en-US" dirty="0" smtClean="0"/>
            <a:t>Voice Recognition</a:t>
          </a:r>
          <a:endParaRPr lang="en-US" dirty="0"/>
        </a:p>
      </dgm:t>
    </dgm:pt>
    <dgm:pt modelId="{313A224C-BF42-4FBC-89D2-5F201F365239}" type="parTrans" cxnId="{D3A41717-56A5-42AF-AEE2-775366332315}">
      <dgm:prSet/>
      <dgm:spPr/>
      <dgm:t>
        <a:bodyPr/>
        <a:lstStyle/>
        <a:p>
          <a:endParaRPr lang="en-US"/>
        </a:p>
      </dgm:t>
    </dgm:pt>
    <dgm:pt modelId="{37C15D36-4948-4B54-9303-0C635AFCD5DF}" type="sibTrans" cxnId="{D3A41717-56A5-42AF-AEE2-775366332315}">
      <dgm:prSet/>
      <dgm:spPr/>
      <dgm:t>
        <a:bodyPr/>
        <a:lstStyle/>
        <a:p>
          <a:endParaRPr lang="en-US"/>
        </a:p>
      </dgm:t>
    </dgm:pt>
    <dgm:pt modelId="{E33DA16B-9B99-405F-AD3B-34716279F48C}">
      <dgm:prSet phldrT="[Text]"/>
      <dgm:spPr>
        <a:solidFill>
          <a:schemeClr val="bg2">
            <a:lumMod val="75000"/>
            <a:alpha val="50000"/>
          </a:schemeClr>
        </a:solidFill>
      </dgm:spPr>
      <dgm:t>
        <a:bodyPr/>
        <a:lstStyle/>
        <a:p>
          <a:r>
            <a:rPr lang="en-US" dirty="0" smtClean="0"/>
            <a:t>Natural Language Processing</a:t>
          </a:r>
          <a:endParaRPr lang="en-US" dirty="0"/>
        </a:p>
      </dgm:t>
    </dgm:pt>
    <dgm:pt modelId="{B923C8E4-A6A9-4B9A-BB2E-82A2F25B55C0}" type="parTrans" cxnId="{B756FD79-5FCF-40A1-9293-A56347DA4BC2}">
      <dgm:prSet/>
      <dgm:spPr/>
      <dgm:t>
        <a:bodyPr/>
        <a:lstStyle/>
        <a:p>
          <a:endParaRPr lang="en-US"/>
        </a:p>
      </dgm:t>
    </dgm:pt>
    <dgm:pt modelId="{BF3E049D-84A8-4E15-BB23-FC4D81AF3A29}" type="sibTrans" cxnId="{B756FD79-5FCF-40A1-9293-A56347DA4BC2}">
      <dgm:prSet/>
      <dgm:spPr/>
      <dgm:t>
        <a:bodyPr/>
        <a:lstStyle/>
        <a:p>
          <a:endParaRPr lang="en-US"/>
        </a:p>
      </dgm:t>
    </dgm:pt>
    <dgm:pt modelId="{D1282476-E1E7-4F9F-978E-A2E8FE8A02FF}">
      <dgm:prSet phldrT="[Text]"/>
      <dgm:spPr>
        <a:solidFill>
          <a:schemeClr val="accent3">
            <a:lumMod val="60000"/>
            <a:lumOff val="40000"/>
            <a:alpha val="50000"/>
          </a:schemeClr>
        </a:solidFill>
      </dgm:spPr>
      <dgm:t>
        <a:bodyPr/>
        <a:lstStyle/>
        <a:p>
          <a:r>
            <a:rPr lang="en-US" dirty="0" smtClean="0"/>
            <a:t>Desired Business Logic Via Hooks</a:t>
          </a:r>
          <a:endParaRPr lang="en-US" dirty="0"/>
        </a:p>
      </dgm:t>
    </dgm:pt>
    <dgm:pt modelId="{1755D218-F224-48FA-9596-B011041A79BA}" type="parTrans" cxnId="{1FEF0BDD-00CC-410A-A5F1-5CB5AF5DFAF7}">
      <dgm:prSet/>
      <dgm:spPr/>
      <dgm:t>
        <a:bodyPr/>
        <a:lstStyle/>
        <a:p>
          <a:endParaRPr lang="en-US"/>
        </a:p>
      </dgm:t>
    </dgm:pt>
    <dgm:pt modelId="{4AA6A7E7-DB10-4C22-8B8C-216565E2A25F}" type="sibTrans" cxnId="{1FEF0BDD-00CC-410A-A5F1-5CB5AF5DFAF7}">
      <dgm:prSet/>
      <dgm:spPr/>
      <dgm:t>
        <a:bodyPr/>
        <a:lstStyle/>
        <a:p>
          <a:endParaRPr lang="en-US"/>
        </a:p>
      </dgm:t>
    </dgm:pt>
    <dgm:pt modelId="{D240F6B9-68DA-4740-BC2B-B0AA94B26DD4}">
      <dgm:prSet phldrT="[Text]"/>
      <dgm:spPr>
        <a:solidFill>
          <a:schemeClr val="accent5">
            <a:lumMod val="60000"/>
            <a:lumOff val="40000"/>
            <a:alpha val="50000"/>
          </a:schemeClr>
        </a:solidFill>
      </dgm:spPr>
      <dgm:t>
        <a:bodyPr/>
        <a:lstStyle/>
        <a:p>
          <a:r>
            <a:rPr lang="en-US" dirty="0" smtClean="0"/>
            <a:t>Text To Speech</a:t>
          </a:r>
          <a:endParaRPr lang="en-US" dirty="0"/>
        </a:p>
      </dgm:t>
    </dgm:pt>
    <dgm:pt modelId="{4815E216-E890-4D4F-AAB7-4F8B7BF41857}" type="parTrans" cxnId="{7F4DB2B7-A27D-43BE-84EF-E2876614A2AC}">
      <dgm:prSet/>
      <dgm:spPr/>
      <dgm:t>
        <a:bodyPr/>
        <a:lstStyle/>
        <a:p>
          <a:endParaRPr lang="en-US"/>
        </a:p>
      </dgm:t>
    </dgm:pt>
    <dgm:pt modelId="{250DC87E-C6EC-4463-A1E0-B7C1614B7A68}" type="sibTrans" cxnId="{7F4DB2B7-A27D-43BE-84EF-E2876614A2AC}">
      <dgm:prSet/>
      <dgm:spPr/>
      <dgm:t>
        <a:bodyPr/>
        <a:lstStyle/>
        <a:p>
          <a:endParaRPr lang="en-US"/>
        </a:p>
      </dgm:t>
    </dgm:pt>
    <dgm:pt modelId="{DC3CA251-8401-4764-9309-BBA41BD06C9C}" type="pres">
      <dgm:prSet presAssocID="{DA2B211F-05E9-4E77-8E69-65FCC91467C4}" presName="Name0" presStyleCnt="0">
        <dgm:presLayoutVars>
          <dgm:dir/>
          <dgm:resizeHandles val="exact"/>
        </dgm:presLayoutVars>
      </dgm:prSet>
      <dgm:spPr/>
      <dgm:t>
        <a:bodyPr/>
        <a:lstStyle/>
        <a:p>
          <a:endParaRPr lang="en-US"/>
        </a:p>
      </dgm:t>
    </dgm:pt>
    <dgm:pt modelId="{F7F0700D-1553-4564-BE69-BDA464F2C922}" type="pres">
      <dgm:prSet presAssocID="{D6E6BE33-63B0-4183-B4E9-5297EA9F8162}" presName="Name5" presStyleLbl="vennNode1" presStyleIdx="0" presStyleCnt="4">
        <dgm:presLayoutVars>
          <dgm:bulletEnabled val="1"/>
        </dgm:presLayoutVars>
      </dgm:prSet>
      <dgm:spPr/>
      <dgm:t>
        <a:bodyPr/>
        <a:lstStyle/>
        <a:p>
          <a:endParaRPr lang="en-US"/>
        </a:p>
      </dgm:t>
    </dgm:pt>
    <dgm:pt modelId="{2BDF0537-92E1-4183-AE37-9ED00279E0DB}" type="pres">
      <dgm:prSet presAssocID="{37C15D36-4948-4B54-9303-0C635AFCD5DF}" presName="space" presStyleCnt="0"/>
      <dgm:spPr/>
    </dgm:pt>
    <dgm:pt modelId="{20F3AB4C-3D14-4678-B39E-11C1D50922B1}" type="pres">
      <dgm:prSet presAssocID="{E33DA16B-9B99-405F-AD3B-34716279F48C}" presName="Name5" presStyleLbl="vennNode1" presStyleIdx="1" presStyleCnt="4">
        <dgm:presLayoutVars>
          <dgm:bulletEnabled val="1"/>
        </dgm:presLayoutVars>
      </dgm:prSet>
      <dgm:spPr/>
      <dgm:t>
        <a:bodyPr/>
        <a:lstStyle/>
        <a:p>
          <a:endParaRPr lang="en-US"/>
        </a:p>
      </dgm:t>
    </dgm:pt>
    <dgm:pt modelId="{63CD9A38-0F83-4AC3-B681-D2FE4AE7766A}" type="pres">
      <dgm:prSet presAssocID="{BF3E049D-84A8-4E15-BB23-FC4D81AF3A29}" presName="space" presStyleCnt="0"/>
      <dgm:spPr/>
    </dgm:pt>
    <dgm:pt modelId="{1C031D79-FAB6-4374-B105-D431E489DFC8}" type="pres">
      <dgm:prSet presAssocID="{D1282476-E1E7-4F9F-978E-A2E8FE8A02FF}" presName="Name5" presStyleLbl="vennNode1" presStyleIdx="2" presStyleCnt="4">
        <dgm:presLayoutVars>
          <dgm:bulletEnabled val="1"/>
        </dgm:presLayoutVars>
      </dgm:prSet>
      <dgm:spPr/>
      <dgm:t>
        <a:bodyPr/>
        <a:lstStyle/>
        <a:p>
          <a:endParaRPr lang="en-US"/>
        </a:p>
      </dgm:t>
    </dgm:pt>
    <dgm:pt modelId="{912DEA34-843E-4BC6-903B-058405BAE110}" type="pres">
      <dgm:prSet presAssocID="{4AA6A7E7-DB10-4C22-8B8C-216565E2A25F}" presName="space" presStyleCnt="0"/>
      <dgm:spPr/>
    </dgm:pt>
    <dgm:pt modelId="{CD9CD917-6352-45B7-930E-BB2CA07F80D6}" type="pres">
      <dgm:prSet presAssocID="{D240F6B9-68DA-4740-BC2B-B0AA94B26DD4}" presName="Name5" presStyleLbl="vennNode1" presStyleIdx="3" presStyleCnt="4" custLinFactX="10443" custLinFactNeighborX="100000" custLinFactNeighborY="2517">
        <dgm:presLayoutVars>
          <dgm:bulletEnabled val="1"/>
        </dgm:presLayoutVars>
      </dgm:prSet>
      <dgm:spPr/>
      <dgm:t>
        <a:bodyPr/>
        <a:lstStyle/>
        <a:p>
          <a:endParaRPr lang="en-US"/>
        </a:p>
      </dgm:t>
    </dgm:pt>
  </dgm:ptLst>
  <dgm:cxnLst>
    <dgm:cxn modelId="{B756FD79-5FCF-40A1-9293-A56347DA4BC2}" srcId="{DA2B211F-05E9-4E77-8E69-65FCC91467C4}" destId="{E33DA16B-9B99-405F-AD3B-34716279F48C}" srcOrd="1" destOrd="0" parTransId="{B923C8E4-A6A9-4B9A-BB2E-82A2F25B55C0}" sibTransId="{BF3E049D-84A8-4E15-BB23-FC4D81AF3A29}"/>
    <dgm:cxn modelId="{ABEC30DC-AD7D-4ECC-97DC-00F9F03198E6}" type="presOf" srcId="{D1282476-E1E7-4F9F-978E-A2E8FE8A02FF}" destId="{1C031D79-FAB6-4374-B105-D431E489DFC8}" srcOrd="0" destOrd="0" presId="urn:microsoft.com/office/officeart/2005/8/layout/venn3"/>
    <dgm:cxn modelId="{41E3F034-0ECF-4625-A655-B2B723231F2F}" type="presOf" srcId="{E33DA16B-9B99-405F-AD3B-34716279F48C}" destId="{20F3AB4C-3D14-4678-B39E-11C1D50922B1}" srcOrd="0" destOrd="0" presId="urn:microsoft.com/office/officeart/2005/8/layout/venn3"/>
    <dgm:cxn modelId="{1FEF0BDD-00CC-410A-A5F1-5CB5AF5DFAF7}" srcId="{DA2B211F-05E9-4E77-8E69-65FCC91467C4}" destId="{D1282476-E1E7-4F9F-978E-A2E8FE8A02FF}" srcOrd="2" destOrd="0" parTransId="{1755D218-F224-48FA-9596-B011041A79BA}" sibTransId="{4AA6A7E7-DB10-4C22-8B8C-216565E2A25F}"/>
    <dgm:cxn modelId="{D3A41717-56A5-42AF-AEE2-775366332315}" srcId="{DA2B211F-05E9-4E77-8E69-65FCC91467C4}" destId="{D6E6BE33-63B0-4183-B4E9-5297EA9F8162}" srcOrd="0" destOrd="0" parTransId="{313A224C-BF42-4FBC-89D2-5F201F365239}" sibTransId="{37C15D36-4948-4B54-9303-0C635AFCD5DF}"/>
    <dgm:cxn modelId="{7F4DB2B7-A27D-43BE-84EF-E2876614A2AC}" srcId="{DA2B211F-05E9-4E77-8E69-65FCC91467C4}" destId="{D240F6B9-68DA-4740-BC2B-B0AA94B26DD4}" srcOrd="3" destOrd="0" parTransId="{4815E216-E890-4D4F-AAB7-4F8B7BF41857}" sibTransId="{250DC87E-C6EC-4463-A1E0-B7C1614B7A68}"/>
    <dgm:cxn modelId="{FA857660-D9F9-4BA3-A2AF-889DF9E3428A}" type="presOf" srcId="{D240F6B9-68DA-4740-BC2B-B0AA94B26DD4}" destId="{CD9CD917-6352-45B7-930E-BB2CA07F80D6}" srcOrd="0" destOrd="0" presId="urn:microsoft.com/office/officeart/2005/8/layout/venn3"/>
    <dgm:cxn modelId="{15F57B98-2A94-422F-8650-81A7AE4DAAC7}" type="presOf" srcId="{D6E6BE33-63B0-4183-B4E9-5297EA9F8162}" destId="{F7F0700D-1553-4564-BE69-BDA464F2C922}" srcOrd="0" destOrd="0" presId="urn:microsoft.com/office/officeart/2005/8/layout/venn3"/>
    <dgm:cxn modelId="{BFED2E92-6CDF-467B-9B9D-61066501B3BC}" type="presOf" srcId="{DA2B211F-05E9-4E77-8E69-65FCC91467C4}" destId="{DC3CA251-8401-4764-9309-BBA41BD06C9C}" srcOrd="0" destOrd="0" presId="urn:microsoft.com/office/officeart/2005/8/layout/venn3"/>
    <dgm:cxn modelId="{BE731A80-1FD0-4B43-B31D-EA491BFEB296}" type="presParOf" srcId="{DC3CA251-8401-4764-9309-BBA41BD06C9C}" destId="{F7F0700D-1553-4564-BE69-BDA464F2C922}" srcOrd="0" destOrd="0" presId="urn:microsoft.com/office/officeart/2005/8/layout/venn3"/>
    <dgm:cxn modelId="{93A778BF-9E6C-455E-BC64-F17EA947A1A2}" type="presParOf" srcId="{DC3CA251-8401-4764-9309-BBA41BD06C9C}" destId="{2BDF0537-92E1-4183-AE37-9ED00279E0DB}" srcOrd="1" destOrd="0" presId="urn:microsoft.com/office/officeart/2005/8/layout/venn3"/>
    <dgm:cxn modelId="{CCEAEA04-A1B6-4675-9B14-D9C0414BCADF}" type="presParOf" srcId="{DC3CA251-8401-4764-9309-BBA41BD06C9C}" destId="{20F3AB4C-3D14-4678-B39E-11C1D50922B1}" srcOrd="2" destOrd="0" presId="urn:microsoft.com/office/officeart/2005/8/layout/venn3"/>
    <dgm:cxn modelId="{2F9F94A8-914D-4367-89B8-84FF1E0D3BE0}" type="presParOf" srcId="{DC3CA251-8401-4764-9309-BBA41BD06C9C}" destId="{63CD9A38-0F83-4AC3-B681-D2FE4AE7766A}" srcOrd="3" destOrd="0" presId="urn:microsoft.com/office/officeart/2005/8/layout/venn3"/>
    <dgm:cxn modelId="{64D76E7B-3EE3-4302-8425-E7D35CBE8A49}" type="presParOf" srcId="{DC3CA251-8401-4764-9309-BBA41BD06C9C}" destId="{1C031D79-FAB6-4374-B105-D431E489DFC8}" srcOrd="4" destOrd="0" presId="urn:microsoft.com/office/officeart/2005/8/layout/venn3"/>
    <dgm:cxn modelId="{7EBF60C6-0AEF-4304-A31E-0571E6CCF3FE}" type="presParOf" srcId="{DC3CA251-8401-4764-9309-BBA41BD06C9C}" destId="{912DEA34-843E-4BC6-903B-058405BAE110}" srcOrd="5" destOrd="0" presId="urn:microsoft.com/office/officeart/2005/8/layout/venn3"/>
    <dgm:cxn modelId="{174611F1-7BD2-4B50-BBAB-2CB3ACF6F349}" type="presParOf" srcId="{DC3CA251-8401-4764-9309-BBA41BD06C9C}" destId="{CD9CD917-6352-45B7-930E-BB2CA07F80D6}"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7133ECF5-4190-4604-AA2F-03C9A0A9210F}">
      <dgm:prSet phldrT="[Text]"/>
      <dgm:spPr>
        <a:gradFill rotWithShape="0">
          <a:gsLst>
            <a:gs pos="1000">
              <a:schemeClr val="accent1">
                <a:lumMod val="60000"/>
                <a:lumOff val="40000"/>
              </a:schemeClr>
            </a:gs>
            <a:gs pos="29000">
              <a:schemeClr val="bg2">
                <a:lumMod val="75000"/>
              </a:schemeClr>
            </a:gs>
            <a:gs pos="53000">
              <a:schemeClr val="accent3">
                <a:lumMod val="75000"/>
              </a:schemeClr>
            </a:gs>
            <a:gs pos="82000">
              <a:schemeClr val="accent5">
                <a:lumMod val="75000"/>
              </a:schemeClr>
            </a:gs>
          </a:gsLst>
          <a:lin ang="3600000" scaled="0"/>
        </a:gradFill>
      </dgm:spPr>
      <dgm:t>
        <a:bodyPr/>
        <a:lstStyle/>
        <a:p>
          <a:r>
            <a:rPr lang="en-US" dirty="0" smtClean="0"/>
            <a:t>DESIRED RESULTS</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t>
        <a:bodyPr/>
        <a:lstStyle/>
        <a:p>
          <a:endParaRPr lang="en-US"/>
        </a:p>
      </dgm:t>
    </dgm:pt>
    <dgm:pt modelId="{3E0E8213-E460-4EB7-9A92-C2B1CC553F0D}" type="pres">
      <dgm:prSet presAssocID="{CD7942A0-B7D2-4B14-8FEA-55FC702F5BE7}" presName="dummyMaxCanvas" presStyleCnt="0">
        <dgm:presLayoutVars/>
      </dgm:prSet>
      <dgm:spPr/>
      <dgm:t>
        <a:bodyPr/>
        <a:lstStyle/>
        <a:p>
          <a:endParaRPr lang="en-US"/>
        </a:p>
      </dgm:t>
    </dgm:pt>
    <dgm:pt modelId="{1F12F50B-8AC4-401A-BEDD-D3CFA5194589}" type="pres">
      <dgm:prSet presAssocID="{CD7942A0-B7D2-4B14-8FEA-55FC702F5BE7}" presName="OneNode_1" presStyleLbl="node1" presStyleIdx="0" presStyleCnt="1" custLinFactNeighborX="-13334" custLinFactNeighborY="-15385">
        <dgm:presLayoutVars>
          <dgm:bulletEnabled val="1"/>
        </dgm:presLayoutVars>
      </dgm:prSet>
      <dgm:spPr/>
      <dgm:t>
        <a:bodyPr/>
        <a:lstStyle/>
        <a:p>
          <a:endParaRPr lang="en-US"/>
        </a:p>
      </dgm:t>
    </dgm:pt>
  </dgm:ptLst>
  <dgm:cxnLst>
    <dgm:cxn modelId="{085FDF4C-FAB2-4944-813A-7FF38BA3ED98}" type="presOf" srcId="{7133ECF5-4190-4604-AA2F-03C9A0A9210F}" destId="{1F12F50B-8AC4-401A-BEDD-D3CFA5194589}" srcOrd="0" destOrd="0" presId="urn:microsoft.com/office/officeart/2005/8/layout/vProcess5"/>
    <dgm:cxn modelId="{011A9761-E983-4C7D-AB1D-2038261D8FF8}" srcId="{CD7942A0-B7D2-4B14-8FEA-55FC702F5BE7}" destId="{7133ECF5-4190-4604-AA2F-03C9A0A9210F}" srcOrd="0" destOrd="0" parTransId="{7D1B29D7-21DD-436A-8F7C-E87DE53C1431}" sibTransId="{46037378-034A-4662-877A-B53E1DA069A3}"/>
    <dgm:cxn modelId="{C2D0E194-BD14-4AD2-9E3A-CE984C34B6CD}" type="presOf" srcId="{CD7942A0-B7D2-4B14-8FEA-55FC702F5BE7}" destId="{1D84D8B6-AB32-4491-B5D2-EFE3D7668B88}" srcOrd="0" destOrd="0" presId="urn:microsoft.com/office/officeart/2005/8/layout/vProcess5"/>
    <dgm:cxn modelId="{768DB908-A4BF-48A6-A740-5DD0CBAFBB11}" type="presParOf" srcId="{1D84D8B6-AB32-4491-B5D2-EFE3D7668B88}" destId="{3E0E8213-E460-4EB7-9A92-C2B1CC553F0D}" srcOrd="0" destOrd="0" presId="urn:microsoft.com/office/officeart/2005/8/layout/vProcess5"/>
    <dgm:cxn modelId="{69AB2EE3-A42F-4030-B737-EED8C5A66739}" type="presParOf" srcId="{1D84D8B6-AB32-4491-B5D2-EFE3D7668B88}" destId="{1F12F50B-8AC4-401A-BEDD-D3CFA5194589}" srcOrd="1" destOrd="0" presId="urn:microsoft.com/office/officeart/2005/8/layout/v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2/6/2023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2/6/2023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2/6/2023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2/6/2023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2/6/2023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2/6/2023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2/6/2023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2/6/2023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2/6/2023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2/6/2023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2/6/2023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verloop.io/blog/voice-assistant-vs-voicebot-vs-voice-cha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AI VOICE ASSISTANT</a:t>
            </a:r>
            <a:endParaRPr lang="en-US" dirty="0"/>
          </a:p>
        </p:txBody>
      </p:sp>
      <p:sp>
        <p:nvSpPr>
          <p:cNvPr id="5" name="Subtitle 4"/>
          <p:cNvSpPr>
            <a:spLocks noGrp="1"/>
          </p:cNvSpPr>
          <p:nvPr>
            <p:ph type="subTitle" idx="1"/>
          </p:nvPr>
        </p:nvSpPr>
        <p:spPr/>
        <p:txBody>
          <a:bodyPr>
            <a:normAutofit fontScale="92500" lnSpcReduction="10000"/>
          </a:bodyPr>
          <a:lstStyle/>
          <a:p>
            <a:r>
              <a:rPr lang="en-US" dirty="0" smtClean="0"/>
              <a:t>Project NAME : GENESIS</a:t>
            </a:r>
          </a:p>
          <a:p>
            <a:r>
              <a:rPr lang="en-US" dirty="0" smtClean="0"/>
              <a:t>WORKS ON PYHTON </a:t>
            </a:r>
          </a:p>
          <a:p>
            <a:r>
              <a:rPr lang="en-US" dirty="0" smtClean="0"/>
              <a:t>Presentation by : Rahul </a:t>
            </a:r>
            <a:r>
              <a:rPr lang="en-US" dirty="0" err="1" smtClean="0"/>
              <a:t>singh</a:t>
            </a:r>
            <a:r>
              <a:rPr lang="en-US" dirty="0" smtClean="0"/>
              <a:t> </a:t>
            </a:r>
          </a:p>
          <a:p>
            <a:r>
              <a:rPr lang="en-US"/>
              <a:t> </a:t>
            </a:r>
            <a:r>
              <a:rPr lang="en-US" smtClean="0"/>
              <a:t>                                    </a:t>
            </a:r>
            <a:r>
              <a:rPr lang="en-US" smtClean="0"/>
              <a:t> </a:t>
            </a:r>
            <a:r>
              <a:rPr lang="en-US" dirty="0" smtClean="0"/>
              <a:t>And</a:t>
            </a:r>
          </a:p>
          <a:p>
            <a:r>
              <a:rPr lang="en-US" dirty="0"/>
              <a:t> </a:t>
            </a:r>
            <a:r>
              <a:rPr lang="en-US" dirty="0" smtClean="0"/>
              <a:t>                        </a:t>
            </a:r>
            <a:r>
              <a:rPr lang="en-US" dirty="0" smtClean="0"/>
              <a:t> </a:t>
            </a:r>
            <a:r>
              <a:rPr lang="en-US" dirty="0" err="1" smtClean="0"/>
              <a:t>mayank</a:t>
            </a:r>
            <a:r>
              <a:rPr lang="en-US" dirty="0" smtClean="0"/>
              <a:t> </a:t>
            </a:r>
            <a:r>
              <a:rPr lang="en-US" dirty="0" err="1" smtClean="0"/>
              <a:t>dubey</a:t>
            </a:r>
            <a:r>
              <a:rPr lang="en-US" dirty="0" smtClean="0"/>
              <a:t>(</a:t>
            </a:r>
            <a:r>
              <a:rPr lang="en-US" dirty="0" err="1" smtClean="0"/>
              <a:t>cs-ai</a:t>
            </a:r>
            <a:r>
              <a:rPr lang="en-US" dirty="0" smtClean="0"/>
              <a:t>)</a:t>
            </a:r>
          </a:p>
          <a:p>
            <a:endParaRPr lang="en-US" dirty="0" smtClean="0"/>
          </a:p>
          <a:p>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16651" y="959318"/>
            <a:ext cx="3276600" cy="1847334"/>
          </a:xfrm>
        </p:spPr>
        <p:txBody>
          <a:bodyPr>
            <a:normAutofit fontScale="90000"/>
          </a:bodyPr>
          <a:lstStyle/>
          <a:p>
            <a:r>
              <a:rPr lang="en-US" dirty="0" smtClean="0">
                <a:solidFill>
                  <a:schemeClr val="accent1"/>
                </a:solidFill>
              </a:rPr>
              <a:t>PROVIDES 24/7 CUSTOMER SUPPORT</a:t>
            </a:r>
            <a:endParaRPr lang="en-US" dirty="0">
              <a:solidFill>
                <a:schemeClr val="accent1"/>
              </a:solidFill>
            </a:endParaRPr>
          </a:p>
        </p:txBody>
      </p:sp>
      <p:pic>
        <p:nvPicPr>
          <p:cNvPr id="2" name="Picture 1"/>
          <p:cNvPicPr>
            <a:picLocks noChangeAspect="1"/>
          </p:cNvPicPr>
          <p:nvPr/>
        </p:nvPicPr>
        <p:blipFill>
          <a:blip r:embed="rId2"/>
          <a:stretch>
            <a:fillRect/>
          </a:stretch>
        </p:blipFill>
        <p:spPr>
          <a:xfrm>
            <a:off x="0" y="0"/>
            <a:ext cx="9525" cy="9525"/>
          </a:xfrm>
          <a:prstGeom prst="rect">
            <a:avLst/>
          </a:prstGeom>
        </p:spPr>
      </p:pic>
      <p:pic>
        <p:nvPicPr>
          <p:cNvPr id="3" name="Picture 2"/>
          <p:cNvPicPr>
            <a:picLocks noChangeAspect="1"/>
          </p:cNvPicPr>
          <p:nvPr/>
        </p:nvPicPr>
        <p:blipFill>
          <a:blip r:embed="rId2"/>
          <a:stretch>
            <a:fillRect/>
          </a:stretch>
        </p:blipFill>
        <p:spPr>
          <a:xfrm>
            <a:off x="0" y="0"/>
            <a:ext cx="9525" cy="9525"/>
          </a:xfrm>
          <a:prstGeom prst="rect">
            <a:avLst/>
          </a:prstGeom>
        </p:spPr>
      </p:pic>
      <p:pic>
        <p:nvPicPr>
          <p:cNvPr id="6" name="Picture 5"/>
          <p:cNvPicPr>
            <a:picLocks noChangeAspect="1"/>
          </p:cNvPicPr>
          <p:nvPr/>
        </p:nvPicPr>
        <p:blipFill>
          <a:blip r:embed="rId2"/>
          <a:stretch>
            <a:fillRect/>
          </a:stretch>
        </p:blipFill>
        <p:spPr>
          <a:xfrm>
            <a:off x="0" y="0"/>
            <a:ext cx="9525" cy="9525"/>
          </a:xfrm>
          <a:prstGeom prst="rect">
            <a:avLst/>
          </a:prstGeom>
        </p:spPr>
      </p:pic>
      <p:sp>
        <p:nvSpPr>
          <p:cNvPr id="5" name="Text Placeholder 4"/>
          <p:cNvSpPr>
            <a:spLocks noGrp="1"/>
          </p:cNvSpPr>
          <p:nvPr>
            <p:ph type="body" idx="1"/>
          </p:nvPr>
        </p:nvSpPr>
        <p:spPr>
          <a:xfrm flipH="1">
            <a:off x="2894012" y="7162800"/>
            <a:ext cx="152400" cy="1295400"/>
          </a:xfrm>
        </p:spPr>
        <p:txBody>
          <a:bodyPr>
            <a:normAutofit/>
          </a:bodyPr>
          <a:lstStyle/>
          <a:p>
            <a:r>
              <a:rPr lang="en-US" dirty="0" smtClean="0">
                <a:solidFill>
                  <a:schemeClr val="tx1"/>
                </a:solidFill>
              </a:rPr>
              <a:t>.</a:t>
            </a:r>
            <a:endParaRPr lang="en-US" dirty="0">
              <a:solidFill>
                <a:schemeClr val="tx1"/>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3612" y="3047999"/>
            <a:ext cx="10134600" cy="3823953"/>
          </a:xfrm>
          <a:prstGeom prst="rect">
            <a:avLst/>
          </a:prstGeom>
        </p:spPr>
      </p:pic>
    </p:spTree>
    <p:extLst>
      <p:ext uri="{BB962C8B-B14F-4D97-AF65-F5344CB8AC3E}">
        <p14:creationId xmlns:p14="http://schemas.microsoft.com/office/powerpoint/2010/main" val="51991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685800"/>
            <a:ext cx="8938472" cy="2764335"/>
          </a:xfrm>
        </p:spPr>
        <p:txBody>
          <a:bodyPr/>
          <a:lstStyle/>
          <a:p>
            <a:r>
              <a:rPr lang="en-US" dirty="0" smtClean="0">
                <a:solidFill>
                  <a:schemeClr val="accent1"/>
                </a:solidFill>
              </a:rPr>
              <a:t>ERADICATES LANGUAGE BARRIER.</a:t>
            </a:r>
            <a:endParaRPr lang="en-US" dirty="0">
              <a:solidFill>
                <a:schemeClr val="accent1"/>
              </a:solidFill>
            </a:endParaRPr>
          </a:p>
        </p:txBody>
      </p:sp>
      <p:sp>
        <p:nvSpPr>
          <p:cNvPr id="3" name="Text Placeholder 2"/>
          <p:cNvSpPr>
            <a:spLocks noGrp="1"/>
          </p:cNvSpPr>
          <p:nvPr>
            <p:ph type="body" idx="1"/>
          </p:nvPr>
        </p:nvSpPr>
        <p:spPr>
          <a:xfrm>
            <a:off x="1625177" y="5867400"/>
            <a:ext cx="202036" cy="304799"/>
          </a:xfrm>
        </p:spPr>
        <p:txBody>
          <a:bodyPr>
            <a:normAutofit fontScale="55000" lnSpcReduction="20000"/>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413" y="1905000"/>
            <a:ext cx="8380412" cy="4953000"/>
          </a:xfrm>
          <a:prstGeom prst="rect">
            <a:avLst/>
          </a:prstGeom>
        </p:spPr>
      </p:pic>
    </p:spTree>
    <p:extLst>
      <p:ext uri="{BB962C8B-B14F-4D97-AF65-F5344CB8AC3E}">
        <p14:creationId xmlns:p14="http://schemas.microsoft.com/office/powerpoint/2010/main" val="275178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1752600"/>
            <a:ext cx="8938472" cy="2764335"/>
          </a:xfrm>
        </p:spPr>
        <p:txBody>
          <a:bodyPr/>
          <a:lstStyle/>
          <a:p>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0387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WHAT IS A VOICE ASSISTANT</a:t>
            </a:r>
            <a:endParaRPr lang="en-US" dirty="0"/>
          </a:p>
        </p:txBody>
      </p:sp>
      <p:sp>
        <p:nvSpPr>
          <p:cNvPr id="14" name="Content Placeholder 13"/>
          <p:cNvSpPr>
            <a:spLocks noGrp="1"/>
          </p:cNvSpPr>
          <p:nvPr>
            <p:ph idx="1"/>
          </p:nvPr>
        </p:nvSpPr>
        <p:spPr>
          <a:xfrm>
            <a:off x="1218883" y="1701797"/>
            <a:ext cx="10360501" cy="5461003"/>
          </a:xfrm>
        </p:spPr>
        <p:txBody>
          <a:bodyPr>
            <a:noAutofit/>
          </a:bodyPr>
          <a:lstStyle/>
          <a:p>
            <a:r>
              <a:rPr lang="en-US" b="1" dirty="0">
                <a:solidFill>
                  <a:schemeClr val="accent1">
                    <a:lumMod val="60000"/>
                    <a:lumOff val="40000"/>
                  </a:schemeClr>
                </a:solidFill>
                <a:hlinkClick r:id="rId2"/>
              </a:rPr>
              <a:t>Voice assistants</a:t>
            </a:r>
            <a:r>
              <a:rPr lang="en-US" dirty="0"/>
              <a:t> are devices/apps that use voice recognition technology, natural language processing, and AI to respond to humans</a:t>
            </a:r>
            <a:r>
              <a:rPr lang="en-US" dirty="0" smtClean="0"/>
              <a:t>.</a:t>
            </a:r>
          </a:p>
          <a:p>
            <a:r>
              <a:rPr lang="en-US" b="1" dirty="0">
                <a:solidFill>
                  <a:schemeClr val="accent1">
                    <a:lumMod val="60000"/>
                    <a:lumOff val="40000"/>
                  </a:schemeClr>
                </a:solidFill>
              </a:rPr>
              <a:t>Voice assistants </a:t>
            </a:r>
            <a:r>
              <a:rPr lang="en-US" dirty="0"/>
              <a:t>use Artificial Intelligence and Voice recognition to accurately and efficiently deliver the result that the user is looking </a:t>
            </a:r>
            <a:r>
              <a:rPr lang="en-US" dirty="0" smtClean="0"/>
              <a:t>for.</a:t>
            </a:r>
          </a:p>
          <a:p>
            <a:r>
              <a:rPr lang="en-US" b="1" dirty="0">
                <a:solidFill>
                  <a:schemeClr val="accent1">
                    <a:lumMod val="60000"/>
                    <a:lumOff val="40000"/>
                  </a:schemeClr>
                </a:solidFill>
              </a:rPr>
              <a:t>Voice recognition</a:t>
            </a:r>
            <a:r>
              <a:rPr lang="en-US" dirty="0"/>
              <a:t> works by taking an analog signal from a users voice and turning it into a digital signal</a:t>
            </a:r>
            <a:r>
              <a:rPr lang="en-US" dirty="0" smtClean="0"/>
              <a:t>.</a:t>
            </a:r>
          </a:p>
          <a:p>
            <a:r>
              <a:rPr lang="en-US" b="1" dirty="0">
                <a:solidFill>
                  <a:schemeClr val="accent1">
                    <a:lumMod val="60000"/>
                    <a:lumOff val="40000"/>
                  </a:schemeClr>
                </a:solidFill>
              </a:rPr>
              <a:t>Artificial intelligence</a:t>
            </a:r>
            <a:r>
              <a:rPr lang="en-US" dirty="0"/>
              <a:t> is using machines to simulate and replicate human intelligence.</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77835"/>
            <a:ext cx="10360501" cy="893766"/>
          </a:xfrm>
        </p:spPr>
        <p:txBody>
          <a:bodyPr/>
          <a:lstStyle/>
          <a:p>
            <a:r>
              <a:rPr lang="en-US" dirty="0" smtClean="0"/>
              <a:t>BENEFITS OF VOICE ASSISTANT</a:t>
            </a:r>
            <a:endParaRPr lang="en-US" dirty="0"/>
          </a:p>
        </p:txBody>
      </p:sp>
      <p:sp>
        <p:nvSpPr>
          <p:cNvPr id="3" name="Content Placeholder 2"/>
          <p:cNvSpPr>
            <a:spLocks noGrp="1"/>
          </p:cNvSpPr>
          <p:nvPr>
            <p:ph idx="1"/>
          </p:nvPr>
        </p:nvSpPr>
        <p:spPr/>
        <p:txBody>
          <a:bodyPr>
            <a:normAutofit lnSpcReduction="10000"/>
          </a:bodyPr>
          <a:lstStyle/>
          <a:p>
            <a:r>
              <a:rPr lang="en-US" b="1" dirty="0">
                <a:solidFill>
                  <a:schemeClr val="accent1">
                    <a:lumMod val="60000"/>
                    <a:lumOff val="40000"/>
                  </a:schemeClr>
                </a:solidFill>
              </a:rPr>
              <a:t>Efficiency and </a:t>
            </a:r>
            <a:r>
              <a:rPr lang="en-US" b="1" dirty="0" smtClean="0">
                <a:solidFill>
                  <a:schemeClr val="accent1">
                    <a:lumMod val="60000"/>
                    <a:lumOff val="40000"/>
                  </a:schemeClr>
                </a:solidFill>
              </a:rPr>
              <a:t>Safety : </a:t>
            </a:r>
            <a:r>
              <a:rPr lang="en-US" dirty="0"/>
              <a:t>U</a:t>
            </a:r>
            <a:r>
              <a:rPr lang="en-US" dirty="0" smtClean="0"/>
              <a:t>sing </a:t>
            </a:r>
            <a:r>
              <a:rPr lang="en-US" dirty="0"/>
              <a:t>your voice will always be quicker, much more </a:t>
            </a:r>
            <a:r>
              <a:rPr lang="en-US" dirty="0" smtClean="0"/>
              <a:t>natural and much efficient than typing with a keyboard.</a:t>
            </a:r>
            <a:endParaRPr lang="en-US" b="1" dirty="0" smtClean="0">
              <a:solidFill>
                <a:schemeClr val="accent1">
                  <a:lumMod val="60000"/>
                  <a:lumOff val="40000"/>
                </a:schemeClr>
              </a:solidFill>
            </a:endParaRPr>
          </a:p>
          <a:p>
            <a:r>
              <a:rPr lang="en-US" b="1" dirty="0" smtClean="0">
                <a:solidFill>
                  <a:schemeClr val="accent1">
                    <a:lumMod val="60000"/>
                    <a:lumOff val="40000"/>
                  </a:schemeClr>
                </a:solidFill>
              </a:rPr>
              <a:t>Quick </a:t>
            </a:r>
            <a:r>
              <a:rPr lang="en-US" b="1" dirty="0">
                <a:solidFill>
                  <a:schemeClr val="accent1">
                    <a:lumMod val="60000"/>
                    <a:lumOff val="40000"/>
                  </a:schemeClr>
                </a:solidFill>
              </a:rPr>
              <a:t>learning </a:t>
            </a:r>
            <a:r>
              <a:rPr lang="en-US" b="1" dirty="0" smtClean="0">
                <a:solidFill>
                  <a:schemeClr val="accent1">
                    <a:lumMod val="60000"/>
                    <a:lumOff val="40000"/>
                  </a:schemeClr>
                </a:solidFill>
              </a:rPr>
              <a:t>curve : </a:t>
            </a:r>
            <a:r>
              <a:rPr lang="en-US" dirty="0"/>
              <a:t> Instead of having to learn how to use devices like mice and touch screens and get used to using specific physical devices, you can just use your natural conversation tendencies and use your voice.</a:t>
            </a:r>
            <a:endParaRPr lang="en-US" b="1" dirty="0">
              <a:solidFill>
                <a:schemeClr val="accent1">
                  <a:lumMod val="60000"/>
                  <a:lumOff val="40000"/>
                </a:schemeClr>
              </a:solidFill>
            </a:endParaRPr>
          </a:p>
          <a:p>
            <a:r>
              <a:rPr lang="en-US" b="1" dirty="0">
                <a:solidFill>
                  <a:schemeClr val="accent1">
                    <a:lumMod val="60000"/>
                    <a:lumOff val="40000"/>
                  </a:schemeClr>
                </a:solidFill>
              </a:rPr>
              <a:t>Wider Device </a:t>
            </a:r>
            <a:r>
              <a:rPr lang="en-US" b="1" dirty="0" smtClean="0">
                <a:solidFill>
                  <a:schemeClr val="accent1">
                    <a:lumMod val="60000"/>
                    <a:lumOff val="40000"/>
                  </a:schemeClr>
                </a:solidFill>
              </a:rPr>
              <a:t>Integration : </a:t>
            </a:r>
            <a:r>
              <a:rPr lang="en-US" dirty="0"/>
              <a:t>Since a screen or keyboard isn’t necessary, it’s easy to place voice integration into a much wider array of devices. In the future, smart glasses, furniture, appliances, will all come with voice assistants already integrated into the device.</a:t>
            </a:r>
            <a:endParaRPr lang="en-US" b="1" dirty="0" smtClean="0">
              <a:solidFill>
                <a:schemeClr val="accent1">
                  <a:lumMod val="60000"/>
                  <a:lumOff val="40000"/>
                </a:schemeClr>
              </a:solidFill>
            </a:endParaRPr>
          </a:p>
          <a:p>
            <a:endParaRPr lang="en-US" b="1" dirty="0">
              <a:solidFill>
                <a:schemeClr val="accent1">
                  <a:lumMod val="60000"/>
                  <a:lumOff val="40000"/>
                </a:schemeClr>
              </a:solidFill>
            </a:endParaRPr>
          </a:p>
          <a:p>
            <a:endParaRPr lang="en-US" dirty="0">
              <a:solidFill>
                <a:schemeClr val="accent1">
                  <a:lumMod val="60000"/>
                  <a:lumOff val="40000"/>
                </a:schemeClr>
              </a:solidFill>
            </a:endParaRPr>
          </a:p>
        </p:txBody>
      </p:sp>
    </p:spTree>
    <p:extLst>
      <p:ext uri="{BB962C8B-B14F-4D97-AF65-F5344CB8AC3E}">
        <p14:creationId xmlns:p14="http://schemas.microsoft.com/office/powerpoint/2010/main" val="89347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370012" y="-228600"/>
            <a:ext cx="10360501" cy="1223963"/>
          </a:xfrm>
        </p:spPr>
        <p:txBody>
          <a:bodyPr/>
          <a:lstStyle/>
          <a:p>
            <a:r>
              <a:rPr lang="en-US" b="1" dirty="0" smtClean="0"/>
              <a:t>GROWTH OF VOICE ASSISTANT DURING </a:t>
            </a:r>
            <a:r>
              <a:rPr lang="en-US" b="1" dirty="0" smtClean="0">
                <a:solidFill>
                  <a:schemeClr val="accent1">
                    <a:lumMod val="60000"/>
                    <a:lumOff val="40000"/>
                  </a:schemeClr>
                </a:solidFill>
              </a:rPr>
              <a:t>(2016-2022)</a:t>
            </a:r>
            <a:endParaRPr lang="en-US" b="1" dirty="0">
              <a:solidFill>
                <a:schemeClr val="accent1">
                  <a:lumMod val="60000"/>
                  <a:lumOff val="40000"/>
                </a:schemeClr>
              </a:solidFill>
            </a:endParaRPr>
          </a:p>
        </p:txBody>
      </p:sp>
      <p:graphicFrame>
        <p:nvGraphicFramePr>
          <p:cNvPr id="9" name="Content Placeholder 8" descr="Clustered column chart showing the values of 3 series for 4 categories"/>
          <p:cNvGraphicFramePr>
            <a:graphicFrameLocks noGrp="1"/>
          </p:cNvGraphicFramePr>
          <p:nvPr>
            <p:ph idx="1"/>
            <p:extLst>
              <p:ext uri="{D42A27DB-BD31-4B8C-83A1-F6EECF244321}">
                <p14:modId xmlns:p14="http://schemas.microsoft.com/office/powerpoint/2010/main" val="1082871163"/>
              </p:ext>
            </p:extLst>
          </p:nvPr>
        </p:nvGraphicFramePr>
        <p:xfrm>
          <a:off x="0" y="1066800"/>
          <a:ext cx="11733212" cy="561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1612" y="228600"/>
            <a:ext cx="10360501" cy="1223963"/>
          </a:xfrm>
        </p:spPr>
        <p:txBody>
          <a:bodyPr/>
          <a:lstStyle/>
          <a:p>
            <a:r>
              <a:rPr lang="en-US" dirty="0" smtClean="0"/>
              <a:t>Basic Working Of Voice Assistant</a:t>
            </a:r>
            <a:endParaRPr lang="en-US"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4034203701"/>
              </p:ext>
            </p:extLst>
          </p:nvPr>
        </p:nvGraphicFramePr>
        <p:xfrm>
          <a:off x="1218883" y="1371600"/>
          <a:ext cx="5455402" cy="467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sz="half" idx="2"/>
            <p:extLst>
              <p:ext uri="{D42A27DB-BD31-4B8C-83A1-F6EECF244321}">
                <p14:modId xmlns:p14="http://schemas.microsoft.com/office/powerpoint/2010/main" val="1188314310"/>
              </p:ext>
            </p:extLst>
          </p:nvPr>
        </p:nvGraphicFramePr>
        <p:xfrm>
          <a:off x="7008971" y="2133600"/>
          <a:ext cx="4570413" cy="3962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9012" y="-76200"/>
            <a:ext cx="8938472" cy="2764335"/>
          </a:xfrm>
        </p:spPr>
        <p:txBody>
          <a:bodyPr/>
          <a:lstStyle/>
          <a:p>
            <a:r>
              <a:rPr lang="en-US" dirty="0" smtClean="0"/>
              <a:t>Famous Voice Assistants </a:t>
            </a:r>
            <a:br>
              <a:rPr lang="en-US" dirty="0" smtClean="0"/>
            </a:br>
            <a:endParaRPr lang="en-US" dirty="0"/>
          </a:p>
        </p:txBody>
      </p:sp>
      <p:sp>
        <p:nvSpPr>
          <p:cNvPr id="5" name="Text Placeholder 4"/>
          <p:cNvSpPr>
            <a:spLocks noGrp="1"/>
          </p:cNvSpPr>
          <p:nvPr>
            <p:ph type="body" idx="1"/>
          </p:nvPr>
        </p:nvSpPr>
        <p:spPr>
          <a:xfrm>
            <a:off x="1016651" y="3048000"/>
            <a:ext cx="10487961" cy="3276600"/>
          </a:xfrm>
        </p:spPr>
        <p:txBody>
          <a:bodyPr>
            <a:normAutofit/>
          </a:bodyPr>
          <a:lstStyle/>
          <a:p>
            <a:pPr marL="457200" indent="-457200">
              <a:buFont typeface="Wingdings" panose="05000000000000000000" pitchFamily="2" charset="2"/>
              <a:buChar char="Ø"/>
            </a:pPr>
            <a:r>
              <a:rPr lang="en-US" b="1" dirty="0" smtClean="0"/>
              <a:t>Alexa                      </a:t>
            </a:r>
            <a:r>
              <a:rPr lang="en-US" b="1" dirty="0" smtClean="0">
                <a:solidFill>
                  <a:schemeClr val="tx1"/>
                </a:solidFill>
              </a:rPr>
              <a:t>( by Amazon)</a:t>
            </a:r>
          </a:p>
          <a:p>
            <a:pPr marL="457200" indent="-457200">
              <a:buFont typeface="Wingdings" panose="05000000000000000000" pitchFamily="2" charset="2"/>
              <a:buChar char="Ø"/>
            </a:pPr>
            <a:r>
              <a:rPr lang="en-US" b="1" dirty="0" smtClean="0"/>
              <a:t>Google assistant </a:t>
            </a:r>
            <a:r>
              <a:rPr lang="en-US" b="1" dirty="0" smtClean="0">
                <a:solidFill>
                  <a:schemeClr val="tx1"/>
                </a:solidFill>
              </a:rPr>
              <a:t>( by </a:t>
            </a:r>
            <a:r>
              <a:rPr lang="en-US" b="1" dirty="0" err="1" smtClean="0">
                <a:solidFill>
                  <a:schemeClr val="tx1"/>
                </a:solidFill>
              </a:rPr>
              <a:t>google</a:t>
            </a:r>
            <a:r>
              <a:rPr lang="en-US" b="1" dirty="0" smtClean="0">
                <a:solidFill>
                  <a:schemeClr val="tx1"/>
                </a:solidFill>
              </a:rPr>
              <a:t>)</a:t>
            </a:r>
          </a:p>
          <a:p>
            <a:pPr marL="457200" indent="-457200">
              <a:buFont typeface="Wingdings" panose="05000000000000000000" pitchFamily="2" charset="2"/>
              <a:buChar char="Ø"/>
            </a:pPr>
            <a:r>
              <a:rPr lang="en-US" b="1" dirty="0" err="1" smtClean="0"/>
              <a:t>Siri</a:t>
            </a:r>
            <a:r>
              <a:rPr lang="en-US" b="1" dirty="0" smtClean="0"/>
              <a:t>                          </a:t>
            </a:r>
            <a:r>
              <a:rPr lang="en-US" b="1" dirty="0" smtClean="0">
                <a:solidFill>
                  <a:schemeClr val="tx1"/>
                </a:solidFill>
              </a:rPr>
              <a:t>( by Apple)</a:t>
            </a:r>
          </a:p>
          <a:p>
            <a:pPr marL="457200" indent="-457200">
              <a:buFont typeface="Wingdings" panose="05000000000000000000" pitchFamily="2" charset="2"/>
              <a:buChar char="Ø"/>
            </a:pPr>
            <a:endParaRPr lang="en-US" dirty="0">
              <a:solidFill>
                <a:schemeClr val="tx1"/>
              </a:solidFill>
            </a:endParaRP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ABOUT </a:t>
            </a:r>
            <a:r>
              <a:rPr lang="en-US" b="1" dirty="0" smtClean="0">
                <a:solidFill>
                  <a:schemeClr val="accent1">
                    <a:lumMod val="60000"/>
                    <a:lumOff val="40000"/>
                  </a:schemeClr>
                </a:solidFill>
              </a:rPr>
              <a:t>GENESIS </a:t>
            </a:r>
            <a:r>
              <a:rPr lang="en-US" dirty="0" smtClean="0"/>
              <a:t>TILL NOW</a:t>
            </a:r>
            <a:br>
              <a:rPr lang="en-US" dirty="0" smtClean="0"/>
            </a:br>
            <a:endParaRPr lang="en-US" dirty="0"/>
          </a:p>
        </p:txBody>
      </p:sp>
      <p:sp>
        <p:nvSpPr>
          <p:cNvPr id="8" name="Text Placeholder 7"/>
          <p:cNvSpPr>
            <a:spLocks noGrp="1"/>
          </p:cNvSpPr>
          <p:nvPr>
            <p:ph type="body" idx="1"/>
          </p:nvPr>
        </p:nvSpPr>
        <p:spPr>
          <a:xfrm>
            <a:off x="1141412" y="923848"/>
            <a:ext cx="5082740" cy="914400"/>
          </a:xfrm>
        </p:spPr>
        <p:txBody>
          <a:bodyPr/>
          <a:lstStyle/>
          <a:p>
            <a:r>
              <a:rPr lang="en-US" b="1" i="1" dirty="0" smtClean="0"/>
              <a:t> PRESENT :</a:t>
            </a:r>
            <a:endParaRPr lang="en-US" b="1" i="1" dirty="0"/>
          </a:p>
        </p:txBody>
      </p:sp>
      <p:sp>
        <p:nvSpPr>
          <p:cNvPr id="10" name="Content Placeholder 9"/>
          <p:cNvSpPr>
            <a:spLocks noGrp="1"/>
          </p:cNvSpPr>
          <p:nvPr>
            <p:ph sz="half" idx="2"/>
          </p:nvPr>
        </p:nvSpPr>
        <p:spPr>
          <a:xfrm>
            <a:off x="1173227" y="2057400"/>
            <a:ext cx="5078677" cy="3454400"/>
          </a:xfrm>
        </p:spPr>
        <p:txBody>
          <a:bodyPr/>
          <a:lstStyle/>
          <a:p>
            <a:r>
              <a:rPr lang="en-US" dirty="0" smtClean="0"/>
              <a:t>It is a basic Voice Assistant designed for most basic use like calculations , playing music , search something on web , open something on browser.</a:t>
            </a:r>
          </a:p>
          <a:p>
            <a:r>
              <a:rPr lang="en-US" dirty="0" smtClean="0"/>
              <a:t>It only have a limited access till date .</a:t>
            </a:r>
          </a:p>
          <a:p>
            <a:r>
              <a:rPr lang="en-US" dirty="0" smtClean="0"/>
              <a:t>It can answer some specific questions. </a:t>
            </a:r>
            <a:endParaRPr lang="en-US" dirty="0"/>
          </a:p>
        </p:txBody>
      </p:sp>
      <p:sp>
        <p:nvSpPr>
          <p:cNvPr id="9" name="Text Placeholder 8"/>
          <p:cNvSpPr>
            <a:spLocks noGrp="1"/>
          </p:cNvSpPr>
          <p:nvPr>
            <p:ph type="body" sz="quarter" idx="3"/>
          </p:nvPr>
        </p:nvSpPr>
        <p:spPr>
          <a:xfrm>
            <a:off x="6501706" y="896708"/>
            <a:ext cx="5082740" cy="914400"/>
          </a:xfrm>
        </p:spPr>
        <p:txBody>
          <a:bodyPr/>
          <a:lstStyle/>
          <a:p>
            <a:r>
              <a:rPr lang="en-US" b="1" i="1" dirty="0" smtClean="0"/>
              <a:t>FUTURE :</a:t>
            </a:r>
            <a:endParaRPr lang="en-US" b="1" i="1" dirty="0"/>
          </a:p>
        </p:txBody>
      </p:sp>
      <p:sp>
        <p:nvSpPr>
          <p:cNvPr id="11" name="Content Placeholder 10"/>
          <p:cNvSpPr>
            <a:spLocks noGrp="1"/>
          </p:cNvSpPr>
          <p:nvPr>
            <p:ph sz="quarter" idx="4"/>
          </p:nvPr>
        </p:nvSpPr>
        <p:spPr>
          <a:xfrm>
            <a:off x="6499119" y="2069578"/>
            <a:ext cx="5078677" cy="3454400"/>
          </a:xfrm>
        </p:spPr>
        <p:txBody>
          <a:bodyPr/>
          <a:lstStyle/>
          <a:p>
            <a:r>
              <a:rPr lang="en-US" dirty="0" smtClean="0"/>
              <a:t>It will become advance Voice Assistant which will work purely on Artificial Intelligence.</a:t>
            </a:r>
          </a:p>
          <a:p>
            <a:r>
              <a:rPr lang="en-US" dirty="0" smtClean="0"/>
              <a:t>It will perform any task which user want.</a:t>
            </a:r>
          </a:p>
          <a:p>
            <a:r>
              <a:rPr lang="en-US" dirty="0" smtClean="0"/>
              <a:t>It will have </a:t>
            </a:r>
            <a:r>
              <a:rPr lang="en-US" dirty="0" err="1" smtClean="0"/>
              <a:t>have</a:t>
            </a:r>
            <a:r>
              <a:rPr lang="en-US" dirty="0" smtClean="0"/>
              <a:t> full access to networks.</a:t>
            </a:r>
          </a:p>
          <a:p>
            <a:r>
              <a:rPr lang="en-US" dirty="0" smtClean="0"/>
              <a:t>It will be able to answer any question user ask.</a:t>
            </a:r>
            <a:endParaRPr lang="en-US"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3012" y="146050"/>
            <a:ext cx="8382000" cy="4572000"/>
          </a:xfrm>
        </p:spPr>
        <p:txBody>
          <a:bodyPr>
            <a:normAutofit/>
          </a:bodyPr>
          <a:lstStyle/>
          <a:p>
            <a:r>
              <a:rPr lang="en-US" sz="7200" dirty="0" smtClean="0"/>
              <a:t>  Applications </a:t>
            </a:r>
            <a:r>
              <a:rPr lang="en-US" sz="7200" dirty="0"/>
              <a:t/>
            </a:r>
            <a:br>
              <a:rPr lang="en-US" sz="7200" dirty="0"/>
            </a:br>
            <a:r>
              <a:rPr lang="en-US" sz="7200" dirty="0" smtClean="0"/>
              <a:t>            of </a:t>
            </a:r>
            <a:br>
              <a:rPr lang="en-US" sz="7200" dirty="0" smtClean="0"/>
            </a:br>
            <a:r>
              <a:rPr lang="en-US" sz="7200" dirty="0" smtClean="0"/>
              <a:t>voice assistant</a:t>
            </a:r>
            <a:endParaRPr lang="en-US" sz="7200" dirty="0"/>
          </a:p>
        </p:txBody>
      </p:sp>
      <p:sp>
        <p:nvSpPr>
          <p:cNvPr id="4" name="Text Placeholder 3"/>
          <p:cNvSpPr>
            <a:spLocks noGrp="1"/>
          </p:cNvSpPr>
          <p:nvPr>
            <p:ph type="body" sz="half" idx="2"/>
          </p:nvPr>
        </p:nvSpPr>
        <p:spPr>
          <a:xfrm>
            <a:off x="963416" y="622474"/>
            <a:ext cx="7035996" cy="1968326"/>
          </a:xfrm>
        </p:spPr>
        <p:txBody>
          <a:bodyPr>
            <a:normAutofit/>
          </a:bodyPr>
          <a:lstStyle/>
          <a:p>
            <a:endParaRPr lang="en-US" dirty="0" smtClean="0"/>
          </a:p>
          <a:p>
            <a:pPr marL="342900" indent="-342900">
              <a:buFont typeface="Wingdings" panose="05000000000000000000" pitchFamily="2" charset="2"/>
              <a:buChar char="Ø"/>
            </a:pPr>
            <a:endParaRPr lang="en-US" dirty="0" smtClean="0"/>
          </a:p>
        </p:txBody>
      </p:sp>
      <p:sp>
        <p:nvSpPr>
          <p:cNvPr id="3" name="Content Placeholder 2"/>
          <p:cNvSpPr>
            <a:spLocks noGrp="1"/>
          </p:cNvSpPr>
          <p:nvPr>
            <p:ph idx="1"/>
          </p:nvPr>
        </p:nvSpPr>
        <p:spPr>
          <a:xfrm flipV="1">
            <a:off x="7389971" y="6845300"/>
            <a:ext cx="609441" cy="457200"/>
          </a:xfrm>
        </p:spPr>
        <p:txBody>
          <a:bodyPr>
            <a:normAutofit fontScale="92500" lnSpcReduction="10000"/>
          </a:bodyPr>
          <a:lstStyle/>
          <a:p>
            <a:r>
              <a:rPr lang="en-US" dirty="0" smtClean="0"/>
              <a:t>.</a:t>
            </a:r>
            <a:endParaRPr lang="en-US" dirty="0"/>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1412" y="-304800"/>
            <a:ext cx="3886200" cy="2362200"/>
          </a:xfrm>
        </p:spPr>
        <p:txBody>
          <a:bodyPr>
            <a:normAutofit/>
          </a:bodyPr>
          <a:lstStyle/>
          <a:p>
            <a:r>
              <a:rPr lang="en-US" sz="4400" dirty="0"/>
              <a:t> </a:t>
            </a:r>
            <a:r>
              <a:rPr lang="en-US" sz="4400" dirty="0" smtClean="0"/>
              <a:t>   Helps     streamline    </a:t>
            </a:r>
            <a:r>
              <a:rPr lang="en-US" sz="4000" dirty="0" smtClean="0"/>
              <a:t>operations</a:t>
            </a:r>
            <a:endParaRPr lang="en-US" sz="4000" dirty="0"/>
          </a:p>
        </p:txBody>
      </p:sp>
      <p:sp>
        <p:nvSpPr>
          <p:cNvPr id="5" name="Text Placeholder 4"/>
          <p:cNvSpPr>
            <a:spLocks noGrp="1"/>
          </p:cNvSpPr>
          <p:nvPr>
            <p:ph type="body" sz="half" idx="2"/>
          </p:nvPr>
        </p:nvSpPr>
        <p:spPr>
          <a:xfrm>
            <a:off x="507470" y="6705600"/>
            <a:ext cx="481542" cy="152400"/>
          </a:xfrm>
        </p:spPr>
        <p:txBody>
          <a:bodyPr>
            <a:normAutofit fontScale="25000" lnSpcReduction="20000"/>
          </a:bodyPr>
          <a:lstStyle/>
          <a:p>
            <a:endParaRPr lang="en-US" dirty="0"/>
          </a:p>
        </p:txBody>
      </p:sp>
      <p:pic>
        <p:nvPicPr>
          <p:cNvPr id="7" name="Content Placeholder 6"/>
          <p:cNvPicPr>
            <a:picLocks noChangeAspect="1"/>
          </p:cNvPicPr>
          <p:nvPr/>
        </p:nvPicPr>
        <p:blipFill rotWithShape="1">
          <a:blip r:embed="rId2" cstate="print">
            <a:extLst>
              <a:ext uri="{28A0092B-C50C-407E-A947-70E740481C1C}">
                <a14:useLocalDpi xmlns:a14="http://schemas.microsoft.com/office/drawing/2010/main" val="0"/>
              </a:ext>
            </a:extLst>
          </a:blip>
          <a:srcRect t="19355" b="3225"/>
          <a:stretch/>
        </p:blipFill>
        <p:spPr>
          <a:xfrm>
            <a:off x="3122612" y="2667000"/>
            <a:ext cx="9066212" cy="4191000"/>
          </a:xfrm>
          <a:prstGeom prst="rect">
            <a:avLst/>
          </a:prstGeom>
          <a:ln w="12700">
            <a:solidFill>
              <a:schemeClr val="bg1">
                <a:lumMod val="75000"/>
                <a:lumOff val="25000"/>
              </a:schemeClr>
            </a:solidFill>
            <a:miter lim="800000"/>
          </a:ln>
        </p:spPr>
      </p:pic>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http://purl.org/dc/elements/1.1/"/>
    <ds:schemaRef ds:uri="http://schemas.microsoft.com/office/2006/metadata/properties"/>
    <ds:schemaRef ds:uri="http://purl.org/dc/terms/"/>
    <ds:schemaRef ds:uri="4873beb7-5857-4685-be1f-d57550cc96cc"/>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173</TotalTime>
  <Words>219</Words>
  <Application>Microsoft Office PowerPoint</Application>
  <PresentationFormat>Custom</PresentationFormat>
  <Paragraphs>44</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Tech 16x9</vt:lpstr>
      <vt:lpstr>AI VOICE ASSISTANT</vt:lpstr>
      <vt:lpstr>WHAT IS A VOICE ASSISTANT</vt:lpstr>
      <vt:lpstr>BENEFITS OF VOICE ASSISTANT</vt:lpstr>
      <vt:lpstr>GROWTH OF VOICE ASSISTANT DURING (2016-2022)</vt:lpstr>
      <vt:lpstr>Basic Working Of Voice Assistant</vt:lpstr>
      <vt:lpstr>Famous Voice Assistants  </vt:lpstr>
      <vt:lpstr>ABOUT GENESIS TILL NOW </vt:lpstr>
      <vt:lpstr>  Applications              of  voice assistant</vt:lpstr>
      <vt:lpstr>    Helps     streamline    operations</vt:lpstr>
      <vt:lpstr>PROVIDES 24/7 CUSTOMER SUPPORT</vt:lpstr>
      <vt:lpstr>ERADICATES LANGUAGE BARRIER.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VOICE ASSISTANT</dc:title>
  <dc:creator>Rahul Singh</dc:creator>
  <cp:lastModifiedBy>Rahul Singh</cp:lastModifiedBy>
  <cp:revision>20</cp:revision>
  <dcterms:created xsi:type="dcterms:W3CDTF">2022-11-18T05:39:10Z</dcterms:created>
  <dcterms:modified xsi:type="dcterms:W3CDTF">2023-02-06T09:18:29Z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