
<file path=[Content_Types].xml><?xml version="1.0" encoding="utf-8"?>
<Types xmlns="http://schemas.openxmlformats.org/package/2006/content-types">
  <Default ContentType="application/x-fontdata" Extension="fntdata"/>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notesSlide+xml" PartName="/ppt/notesSlides/notesSlide29.xml"/>
  <Override ContentType="application/vnd.openxmlformats-officedocument.presentationml.notesSlide+xml" PartName="/ppt/notesSlides/notesSlide30.xml"/>
  <Override ContentType="application/vnd.openxmlformats-officedocument.presentationml.notesSlide+xml" PartName="/ppt/notesSlides/notesSlide31.xml"/>
  <Override ContentType="application/vnd.openxmlformats-officedocument.presentationml.notesSlide+xml" PartName="/ppt/notesSlides/notesSlide32.xml"/>
  <Override ContentType="application/vnd.openxmlformats-officedocument.presentationml.notesSlide+xml" PartName="/ppt/notesSlides/notesSlide33.xml"/>
  <Override ContentType="application/vnd.openxmlformats-officedocument.presentationml.notesSlide+xml" PartName="/ppt/notesSlides/notesSlide34.xml"/>
  <Override ContentType="application/vnd.openxmlformats-officedocument.presentationml.notesSlide+xml" PartName="/ppt/notesSlides/notesSlide35.xml"/>
  <Override ContentType="application/vnd.openxmlformats-officedocument.presentationml.notesSlide+xml" PartName="/ppt/notesSlides/notesSlide36.xml"/>
  <Override ContentType="application/vnd.openxmlformats-officedocument.presentationml.notesSlide+xml" PartName="/ppt/notesSlides/notesSlide37.xml"/>
  <Override ContentType="application/vnd.openxmlformats-officedocument.presentationml.notesSlide+xml" PartName="/ppt/notesSlides/notesSlide38.xml"/>
  <Override ContentType="application/vnd.openxmlformats-officedocument.presentationml.notesSlide+xml" PartName="/ppt/notesSlides/notesSlide39.xml"/>
  <Override ContentType="application/vnd.openxmlformats-officedocument.presentationml.notesSlide+xml" PartName="/ppt/notesSlides/notesSlide40.xml"/>
  <Override ContentType="application/vnd.openxmlformats-officedocument.presentationml.notesSlide+xml" PartName="/ppt/notesSlides/notesSlide41.xml"/>
  <Override ContentType="application/vnd.openxmlformats-officedocument.presentationml.notesSlide+xml" PartName="/ppt/notesSlides/notesSlide42.xml"/>
  <Override ContentType="application/vnd.openxmlformats-officedocument.presentationml.notesSlide+xml" PartName="/ppt/notesSlides/notesSlide43.xml"/>
  <Override ContentType="application/vnd.openxmlformats-officedocument.presentationml.notesSlide+xml" PartName="/ppt/notesSlides/notesSlide44.xml"/>
  <Override ContentType="application/vnd.openxmlformats-package.core-properties+xml" PartName="/docProps/core.xml"/>
  <Override ContentType="application/vnd.openxmlformats-officedocument.extended-properties+xml" PartName="/docProps/app.xml"/>
  <Default ContentType="image/jpeg" Extension="jpeg"/>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app.xml" Type="http://schemas.openxmlformats.org/officeDocument/2006/relationships/extended-properties"/><Relationship Id="rId2" Target="docProps/core.xml" Type="http://schemas.openxmlformats.org/package/2006/relationships/metadata/core-properties"/><Relationship Id="rId1" Target="ppt/presentation.xml" Type="http://schemas.openxmlformats.org/officeDocument/2006/relationships/officeDocument"/><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301" r:id="rId42"/>
    <p:sldId id="297" r:id="rId43"/>
    <p:sldId id="298" r:id="rId44"/>
    <p:sldId id="299" r:id="rId45"/>
    <p:sldId id="300" r:id="rId46"/>
  </p:sldIdLst>
  <p:sldSz cx="9144000" cy="5143500" type="screen16x9"/>
  <p:notesSz cx="6858000" cy="9144000"/>
  <p:embeddedFontLst>
    <p:embeddedFont>
      <p:font typeface="Caveat" panose="020B0604020202020204" charset="0"/>
      <p:regular r:id="rId48"/>
      <p:bold r:id="rId49"/>
    </p:embeddedFont>
    <p:embeddedFont>
      <p:font typeface="Impact" panose="020B0806030902050204" pitchFamily="34" charset="0"/>
      <p:regular r:id="rId50"/>
    </p:embeddedFont>
    <p:embeddedFont>
      <p:font typeface="Lato" panose="020F0502020204030203" pitchFamily="34" charset="0"/>
      <p:regular r:id="rId51"/>
      <p:bold r:id="rId52"/>
      <p:italic r:id="rId53"/>
      <p:boldItalic r:id="rId54"/>
    </p:embeddedFont>
    <p:embeddedFont>
      <p:font typeface="Libre Baskerville" panose="02000000000000000000" pitchFamily="2" charset="0"/>
      <p:regular r:id="rId55"/>
      <p:bold r:id="rId56"/>
      <p:italic r:id="rId57"/>
    </p:embeddedFont>
    <p:embeddedFont>
      <p:font typeface="Lobster" panose="00000500000000000000" pitchFamily="2" charset="0"/>
      <p:regular r:id="rId58"/>
    </p:embeddedFont>
    <p:embeddedFont>
      <p:font typeface="Montserrat" panose="00000500000000000000" pitchFamily="2" charset="0"/>
      <p:regular r:id="rId59"/>
      <p:bold r:id="rId60"/>
      <p:italic r:id="rId61"/>
      <p:boldItalic r:id="rId62"/>
    </p:embeddedFont>
    <p:embeddedFont>
      <p:font typeface="Roboto" panose="02000000000000000000" pitchFamily="2"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font" Target="fonts/font16.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66"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61"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font" Target="fonts/font17.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font" Target="fonts/font15.fntdata"/><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5f6ac516be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5f6ac516be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5f6ac516be_0_10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5f6ac516be_0_10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5f6ac516be_0_10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5f6ac516be_0_1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5f6ac516be_0_1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5f6ac516be_0_1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5f6ac516be_0_10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5f6ac516be_0_1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5f6ac516be_0_10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5f6ac516be_0_1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5f6ac516be_0_10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5f6ac516be_0_10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5f6ac516be_0_10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5f6ac516be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5f6ac516be_0_10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5f6ac516be_0_1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5f6ac516be_0_1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5f6ac516be_0_1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5f6ac516be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5f6ac516be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5f6ac516be_0_12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5f6ac516be_0_1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5f6ac516be_0_13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5f6ac516be_0_1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5f6ac516be_0_1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5f6ac516be_0_1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5f6ac516be_0_1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5f6ac516be_0_1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5f6ac516be_0_14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5f6ac516be_0_1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5f6ac516be_0_1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5f6ac516be_0_1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ff626725db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ff626725d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ff626725db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ff626725d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ff626725db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ff626725d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ff626725db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ff626725db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5f6ac516be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5f6ac516be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ff626725db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ff626725db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ff626725db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ff626725d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ff626725db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ff626725db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ff626725db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ff626725d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ff626725db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ff626725db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5f6ac516be_0_14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5f6ac516be_0_1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5ba98025a0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5ba98025a0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5ba98025a0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5ba98025a0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5f6ac516be_0_14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5f6ac516be_0_1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ff626725d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ff626725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5f6ac516be_0_5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5f6ac516be_0_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5f6ac516be_0_14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5f6ac516be_0_1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ff626725d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ff626725d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ff626725db_3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ff626725db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ff626725db_3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ff626725db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ff626725db_3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ff626725db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5f6ac516be_0_2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5f6ac516be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f6ac516be_0_3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5f6ac516be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5f6ac516be_0_4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5f6ac516be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5f6ac516be_0_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5f6ac516be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5f6ac516be_0_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5f6ac516be_0_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arget="../media/image1.jpeg" Type="http://schemas.openxmlformats.org/officeDocument/2006/relationships/image"/><Relationship Id="rId1" Target="../slideMasters/slideMaster1.xml" Type="http://schemas.openxmlformats.org/officeDocument/2006/relationships/slideMaster"/></Relationships>
</file>

<file path=ppt/slideLayouts/_rels/slideLayout13.xml.rels><?xml version="1.0" encoding="UTF-8" standalone="yes" ?><Relationships xmlns="http://schemas.openxmlformats.org/package/2006/relationships"><Relationship Id="rId2" Target="../media/image2.jpeg" Type="http://schemas.openxmlformats.org/officeDocument/2006/relationships/image"/><Relationship Id="rId1" Target="../slideMasters/slideMaster1.xml" Type="http://schemas.openxmlformats.org/officeDocument/2006/relationships/slideMaster"/></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p="http://schemas.openxmlformats.org/presentationml/2006/main" xmlns:a="http://schemas.openxmlformats.org/drawingml/2006/main" xmlns:r="http://schemas.openxmlformats.org/officeDocument/2006/relationships" matchingName="Section title and description 1">
  <p:cSld name="SECTION_TITLE_AND_DESCRIPTION_1">
    <p:spTree>
      <p:nvGrpSpPr>
        <p:cNvPr id="1" name="Shape 130"/>
        <p:cNvGrpSpPr/>
        <p:nvPr/>
      </p:nvGrpSpPr>
      <p:grpSpPr>
        <a:xfrm>
          <a:off x="0" y="0"/>
          <a:ext cx="0" cy="0"/>
          <a:chOff x="0" y="0"/>
          <a:chExt cx="0" cy="0"/>
        </a:xfrm>
      </p:grpSpPr>
      <p:pic>
        <p:nvPicPr>
          <p:cNvPr descr="Side view of hands writing in a notebook at a cafe" id="131" name="Google Shape;131;p13"/>
          <p:cNvPicPr preferRelativeResize="0"/>
          <p:nvPr/>
        </p:nvPicPr>
        <p:blipFill rotWithShape="1">
          <a:blip r:embed="rId2">
            <a:alphaModFix/>
          </a:blip>
          <a:srcRect b="94" l="27" r="85" t="7"/>
          <a:stretch/>
        </p:blipFill>
        <p:spPr>
          <a:xfrm>
            <a:off x="1" y="-50"/>
            <a:ext cx="4572000" cy="5143501"/>
          </a:xfrm>
          <a:prstGeom prst="rect">
            <a:avLst/>
          </a:prstGeom>
          <a:noFill/>
          <a:ln>
            <a:noFill/>
          </a:ln>
        </p:spPr>
      </p:pic>
      <p:sp>
        <p:nvSpPr>
          <p:cNvPr id="132" name="Google Shape;132;p13"/>
          <p:cNvSpPr/>
          <p:nvPr/>
        </p:nvSpPr>
        <p:spPr>
          <a:xfrm>
            <a:off x="1650" y="0"/>
            <a:ext cx="4568700" cy="5143500"/>
          </a:xfrm>
          <a:prstGeom prst="rect">
            <a:avLst/>
          </a:prstGeom>
          <a:solidFill>
            <a:srgbClr val="178D7D">
              <a:alpha val="68080"/>
            </a:srgbClr>
          </a:solidFill>
          <a:ln>
            <a:noFill/>
          </a:ln>
        </p:spPr>
        <p:txBody>
          <a:bodyPr anchor="ctr" anchorCtr="0" bIns="91425" lIns="91425" rIns="91425" spcFirstLastPara="1" tIns="91425" wrap="square">
            <a:noAutofit/>
          </a:bodyPr>
          <a:lstStyle/>
          <a:p>
            <a:pPr algn="l" indent="0" lvl="0" marL="0" rtl="0">
              <a:spcBef>
                <a:spcPts val="0"/>
              </a:spcBef>
              <a:spcAft>
                <a:spcPts val="0"/>
              </a:spcAft>
              <a:buNone/>
            </a:pPr>
            <a:endParaRPr/>
          </a:p>
        </p:txBody>
      </p:sp>
      <p:grpSp>
        <p:nvGrpSpPr>
          <p:cNvPr id="133" name="Google Shape;133;p13"/>
          <p:cNvGrpSpPr/>
          <p:nvPr/>
        </p:nvGrpSpPr>
        <p:grpSpPr>
          <a:xfrm>
            <a:off x="830392" y="1191256"/>
            <a:ext cx="745763" cy="45826"/>
            <a:chOff x="4580561" y="2589004"/>
            <a:chExt cx="1064464" cy="25200"/>
          </a:xfrm>
        </p:grpSpPr>
        <p:sp>
          <p:nvSpPr>
            <p:cNvPr id="134" name="Google Shape;134;p13"/>
            <p:cNvSpPr/>
            <p:nvPr/>
          </p:nvSpPr>
          <p:spPr>
            <a:xfrm rot="-5400000">
              <a:off x="5366325" y="2335504"/>
              <a:ext cx="25200" cy="532200"/>
            </a:xfrm>
            <a:prstGeom prst="rect">
              <a:avLst/>
            </a:prstGeom>
            <a:solidFill>
              <a:srgbClr val="FFFFFF"/>
            </a:solidFill>
            <a:ln>
              <a:noFill/>
            </a:ln>
          </p:spPr>
          <p:txBody>
            <a:bodyPr anchor="ctr" anchorCtr="0" bIns="91425" lIns="91425" rIns="91425" spcFirstLastPara="1" tIns="91425" wrap="square">
              <a:noAutofit/>
            </a:bodyPr>
            <a:lstStyle/>
            <a:p>
              <a:pPr algn="l" indent="0" lvl="0" marL="0" rtl="0">
                <a:spcBef>
                  <a:spcPts val="0"/>
                </a:spcBef>
                <a:spcAft>
                  <a:spcPts val="0"/>
                </a:spcAft>
                <a:buNone/>
              </a:pPr>
              <a:endParaRPr/>
            </a:p>
          </p:txBody>
        </p:sp>
        <p:sp>
          <p:nvSpPr>
            <p:cNvPr id="135" name="Google Shape;135;p13"/>
            <p:cNvSpPr/>
            <p:nvPr/>
          </p:nvSpPr>
          <p:spPr>
            <a:xfrm rot="-5400000">
              <a:off x="4836311" y="2333254"/>
              <a:ext cx="25200" cy="536700"/>
            </a:xfrm>
            <a:prstGeom prst="rect">
              <a:avLst/>
            </a:prstGeom>
            <a:solidFill>
              <a:srgbClr val="FFFFFF"/>
            </a:solidFill>
            <a:ln>
              <a:noFill/>
            </a:ln>
          </p:spPr>
          <p:txBody>
            <a:bodyPr anchor="ctr" anchorCtr="0" bIns="91425" lIns="91425" rIns="91425" spcFirstLastPara="1" tIns="91425" wrap="square">
              <a:noAutofit/>
            </a:bodyPr>
            <a:lstStyle/>
            <a:p>
              <a:pPr algn="l" indent="0" lvl="0" marL="0" rtl="0">
                <a:spcBef>
                  <a:spcPts val="0"/>
                </a:spcBef>
                <a:spcAft>
                  <a:spcPts val="0"/>
                </a:spcAft>
                <a:buNone/>
              </a:pPr>
              <a:endParaRPr/>
            </a:p>
          </p:txBody>
        </p:sp>
      </p:grpSp>
      <p:sp>
        <p:nvSpPr>
          <p:cNvPr id="136" name="Google Shape;136;p13"/>
          <p:cNvSpPr txBox="1">
            <a:spLocks noGrp="1"/>
          </p:cNvSpPr>
          <p:nvPr>
            <p:ph type="title"/>
          </p:nvPr>
        </p:nvSpPr>
        <p:spPr>
          <a:xfrm>
            <a:off x="730000" y="1318650"/>
            <a:ext cx="3300900" cy="1687200"/>
          </a:xfrm>
          <a:prstGeom prst="rect">
            <a:avLst/>
          </a:prstGeom>
        </p:spPr>
        <p:txBody>
          <a:bodyPr anchor="t" anchorCtr="0" bIns="91425" lIns="91425" rIns="91425" spcFirstLastPara="1" tIns="91425" wrap="square">
            <a:norm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137" name="Google Shape;137;p13"/>
          <p:cNvSpPr txBox="1">
            <a:spLocks noGrp="1"/>
          </p:cNvSpPr>
          <p:nvPr>
            <p:ph idx="1" type="subTitle"/>
          </p:nvPr>
        </p:nvSpPr>
        <p:spPr>
          <a:xfrm>
            <a:off x="724950" y="3161525"/>
            <a:ext cx="3300900" cy="759000"/>
          </a:xfrm>
          <a:prstGeom prst="rect">
            <a:avLst/>
          </a:prstGeom>
        </p:spPr>
        <p:txBody>
          <a:bodyPr anchor="t" anchorCtr="0" bIns="91425" lIns="91425" rIns="91425" spcFirstLastPara="1" tIns="91425" wrap="square">
            <a:norm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138" name="Google Shape;138;p13"/>
          <p:cNvSpPr txBox="1">
            <a:spLocks noGrp="1"/>
          </p:cNvSpPr>
          <p:nvPr>
            <p:ph idx="2" type="body"/>
          </p:nvPr>
        </p:nvSpPr>
        <p:spPr>
          <a:xfrm>
            <a:off x="5174225" y="1352625"/>
            <a:ext cx="3374400" cy="3025500"/>
          </a:xfrm>
          <a:prstGeom prst="rect">
            <a:avLst/>
          </a:prstGeom>
        </p:spPr>
        <p:txBody>
          <a:bodyPr anchor="t" anchorCtr="0" bIns="91425" lIns="91425" rIns="91425" spcFirstLastPara="1" tIns="91425" wrap="square">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a:endParaRPr/>
          </a:p>
        </p:txBody>
      </p:sp>
      <p:sp>
        <p:nvSpPr>
          <p:cNvPr id="139" name="Google Shape;139;p13"/>
          <p:cNvSpPr txBox="1">
            <a:spLocks noGrp="1"/>
          </p:cNvSpPr>
          <p:nvPr>
            <p:ph idx="12" type="sldNum"/>
          </p:nvPr>
        </p:nvSpPr>
        <p:spPr>
          <a:xfrm>
            <a:off x="8536300" y="4749850"/>
            <a:ext cx="548700" cy="393600"/>
          </a:xfrm>
          <a:prstGeom prst="rect">
            <a:avLst/>
          </a:prstGeom>
        </p:spPr>
        <p:txBody>
          <a:bodyPr anchor="ctr" anchorCtr="0" bIns="91425" lIns="91425" rIns="91425" spcFirstLastPara="1" tIns="91425" wrap="square">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indent="0" lvl="0" marL="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p="http://schemas.openxmlformats.org/presentationml/2006/main" xmlns:a="http://schemas.openxmlformats.org/drawingml/2006/main" xmlns:r="http://schemas.openxmlformats.org/officeDocument/2006/relationships" matchingName="Section title and description 1 2">
  <p:cSld name="SECTION_TITLE_AND_DESCRIPTION_1_2">
    <p:spTree>
      <p:nvGrpSpPr>
        <p:cNvPr id="1" name="Shape 140"/>
        <p:cNvGrpSpPr/>
        <p:nvPr/>
      </p:nvGrpSpPr>
      <p:grpSpPr>
        <a:xfrm>
          <a:off x="0" y="0"/>
          <a:ext cx="0" cy="0"/>
          <a:chOff x="0" y="0"/>
          <a:chExt cx="0" cy="0"/>
        </a:xfrm>
      </p:grpSpPr>
      <p:pic>
        <p:nvPicPr>
          <p:cNvPr id="141" name="Google Shape;141;p14"/>
          <p:cNvPicPr preferRelativeResize="0"/>
          <p:nvPr/>
        </p:nvPicPr>
        <p:blipFill rotWithShape="1">
          <a:blip r:embed="rId2">
            <a:alphaModFix/>
          </a:blip>
          <a:srcRect l="87" r="49" t="104"/>
          <a:stretch/>
        </p:blipFill>
        <p:spPr>
          <a:xfrm>
            <a:off x="0" y="0"/>
            <a:ext cx="4575250" cy="5143500"/>
          </a:xfrm>
          <a:prstGeom prst="rect">
            <a:avLst/>
          </a:prstGeom>
          <a:noFill/>
          <a:ln>
            <a:noFill/>
          </a:ln>
        </p:spPr>
      </p:pic>
      <p:sp>
        <p:nvSpPr>
          <p:cNvPr id="142" name="Google Shape;142;p14"/>
          <p:cNvSpPr/>
          <p:nvPr/>
        </p:nvSpPr>
        <p:spPr>
          <a:xfrm>
            <a:off x="-75" y="0"/>
            <a:ext cx="4572000" cy="5143500"/>
          </a:xfrm>
          <a:prstGeom prst="rect">
            <a:avLst/>
          </a:prstGeom>
          <a:solidFill>
            <a:srgbClr val="178D7D">
              <a:alpha val="68080"/>
            </a:srgbClr>
          </a:solidFill>
          <a:ln>
            <a:noFill/>
          </a:ln>
        </p:spPr>
        <p:txBody>
          <a:bodyPr anchor="ctr" anchorCtr="0" bIns="91425" lIns="91425" rIns="91425" spcFirstLastPara="1" tIns="91425" wrap="square">
            <a:noAutofit/>
          </a:bodyPr>
          <a:lstStyle/>
          <a:p>
            <a:pPr algn="l" indent="0" lvl="0" marL="0" rtl="0">
              <a:spcBef>
                <a:spcPts val="0"/>
              </a:spcBef>
              <a:spcAft>
                <a:spcPts val="0"/>
              </a:spcAft>
              <a:buNone/>
            </a:pPr>
            <a:endParaRPr/>
          </a:p>
        </p:txBody>
      </p:sp>
      <p:grpSp>
        <p:nvGrpSpPr>
          <p:cNvPr id="143" name="Google Shape;143;p14"/>
          <p:cNvGrpSpPr/>
          <p:nvPr/>
        </p:nvGrpSpPr>
        <p:grpSpPr>
          <a:xfrm>
            <a:off x="830392" y="1191256"/>
            <a:ext cx="745763" cy="45826"/>
            <a:chOff x="4580561" y="2589004"/>
            <a:chExt cx="1064464" cy="25200"/>
          </a:xfrm>
        </p:grpSpPr>
        <p:sp>
          <p:nvSpPr>
            <p:cNvPr id="144" name="Google Shape;144;p14"/>
            <p:cNvSpPr/>
            <p:nvPr/>
          </p:nvSpPr>
          <p:spPr>
            <a:xfrm rot="-5400000">
              <a:off x="5366325" y="2335504"/>
              <a:ext cx="25200" cy="532200"/>
            </a:xfrm>
            <a:prstGeom prst="rect">
              <a:avLst/>
            </a:prstGeom>
            <a:solidFill>
              <a:srgbClr val="FFFFFF"/>
            </a:solidFill>
            <a:ln>
              <a:noFill/>
            </a:ln>
          </p:spPr>
          <p:txBody>
            <a:bodyPr anchor="ctr" anchorCtr="0" bIns="91425" lIns="91425" rIns="91425" spcFirstLastPara="1" tIns="91425" wrap="square">
              <a:noAutofit/>
            </a:bodyPr>
            <a:lstStyle/>
            <a:p>
              <a:pPr algn="l" indent="0" lvl="0" marL="0" rtl="0">
                <a:spcBef>
                  <a:spcPts val="0"/>
                </a:spcBef>
                <a:spcAft>
                  <a:spcPts val="0"/>
                </a:spcAft>
                <a:buNone/>
              </a:pPr>
              <a:endParaRPr/>
            </a:p>
          </p:txBody>
        </p:sp>
        <p:sp>
          <p:nvSpPr>
            <p:cNvPr id="145" name="Google Shape;145;p14"/>
            <p:cNvSpPr/>
            <p:nvPr/>
          </p:nvSpPr>
          <p:spPr>
            <a:xfrm rot="-5400000">
              <a:off x="4836311" y="2333254"/>
              <a:ext cx="25200" cy="536700"/>
            </a:xfrm>
            <a:prstGeom prst="rect">
              <a:avLst/>
            </a:prstGeom>
            <a:solidFill>
              <a:srgbClr val="FFFFFF"/>
            </a:solidFill>
            <a:ln>
              <a:noFill/>
            </a:ln>
          </p:spPr>
          <p:txBody>
            <a:bodyPr anchor="ctr" anchorCtr="0" bIns="91425" lIns="91425" rIns="91425" spcFirstLastPara="1" tIns="91425" wrap="square">
              <a:noAutofit/>
            </a:bodyPr>
            <a:lstStyle/>
            <a:p>
              <a:pPr algn="l" indent="0" lvl="0" marL="0" rtl="0">
                <a:spcBef>
                  <a:spcPts val="0"/>
                </a:spcBef>
                <a:spcAft>
                  <a:spcPts val="0"/>
                </a:spcAft>
                <a:buNone/>
              </a:pPr>
              <a:endParaRPr/>
            </a:p>
          </p:txBody>
        </p:sp>
      </p:grpSp>
      <p:sp>
        <p:nvSpPr>
          <p:cNvPr id="146" name="Google Shape;146;p14"/>
          <p:cNvSpPr txBox="1">
            <a:spLocks noGrp="1"/>
          </p:cNvSpPr>
          <p:nvPr>
            <p:ph type="title"/>
          </p:nvPr>
        </p:nvSpPr>
        <p:spPr>
          <a:xfrm>
            <a:off x="730000" y="1318650"/>
            <a:ext cx="3300900" cy="1687200"/>
          </a:xfrm>
          <a:prstGeom prst="rect">
            <a:avLst/>
          </a:prstGeom>
        </p:spPr>
        <p:txBody>
          <a:bodyPr anchor="t" anchorCtr="0" bIns="91425" lIns="91425" rIns="91425" spcFirstLastPara="1" tIns="91425" wrap="square">
            <a:norm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147" name="Google Shape;147;p14"/>
          <p:cNvSpPr txBox="1">
            <a:spLocks noGrp="1"/>
          </p:cNvSpPr>
          <p:nvPr>
            <p:ph idx="1" type="subTitle"/>
          </p:nvPr>
        </p:nvSpPr>
        <p:spPr>
          <a:xfrm>
            <a:off x="724950" y="3161525"/>
            <a:ext cx="3300900" cy="759000"/>
          </a:xfrm>
          <a:prstGeom prst="rect">
            <a:avLst/>
          </a:prstGeom>
        </p:spPr>
        <p:txBody>
          <a:bodyPr anchor="t" anchorCtr="0" bIns="91425" lIns="91425" rIns="91425" spcFirstLastPara="1" tIns="91425" wrap="square">
            <a:norm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148" name="Google Shape;148;p14"/>
          <p:cNvSpPr txBox="1">
            <a:spLocks noGrp="1"/>
          </p:cNvSpPr>
          <p:nvPr>
            <p:ph idx="2" type="body"/>
          </p:nvPr>
        </p:nvSpPr>
        <p:spPr>
          <a:xfrm>
            <a:off x="5174225" y="1352625"/>
            <a:ext cx="3374400" cy="3025500"/>
          </a:xfrm>
          <a:prstGeom prst="rect">
            <a:avLst/>
          </a:prstGeom>
        </p:spPr>
        <p:txBody>
          <a:bodyPr anchor="t" anchorCtr="0" bIns="91425" lIns="91425" rIns="91425" spcFirstLastPara="1" tIns="91425" wrap="square">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a:endParaRPr/>
          </a:p>
        </p:txBody>
      </p:sp>
      <p:sp>
        <p:nvSpPr>
          <p:cNvPr id="149" name="Google Shape;149;p14"/>
          <p:cNvSpPr txBox="1">
            <a:spLocks noGrp="1"/>
          </p:cNvSpPr>
          <p:nvPr>
            <p:ph idx="12" type="sldNum"/>
          </p:nvPr>
        </p:nvSpPr>
        <p:spPr>
          <a:xfrm>
            <a:off x="8536302" y="4749851"/>
            <a:ext cx="548700" cy="393600"/>
          </a:xfrm>
          <a:prstGeom prst="rect">
            <a:avLst/>
          </a:prstGeom>
        </p:spPr>
        <p:txBody>
          <a:bodyPr anchor="ctr" anchorCtr="0" bIns="91425" lIns="91425" rIns="91425" spcFirstLastPara="1" tIns="91425" wrap="square">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indent="0" lvl="0" marL="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arget="../media/image3.png" Type="http://schemas.openxmlformats.org/officeDocument/2006/relationships/image"/><Relationship Id="rId2" Target="../notesSlides/notesSlide1.xml" Type="http://schemas.openxmlformats.org/officeDocument/2006/relationships/notesSlide"/><Relationship Id="rId1" Target="../slideLayouts/slideLayout1.xml" Type="http://schemas.openxmlformats.org/officeDocument/2006/relationships/slideLayout"/><Relationship Id="rId6" Target="../media/image6.jpg" Type="http://schemas.openxmlformats.org/officeDocument/2006/relationships/image"/><Relationship Id="rId5" Target="../media/image5.png" Type="http://schemas.openxmlformats.org/officeDocument/2006/relationships/image"/><Relationship Id="rId4" Target="../media/image4.jpeg" Type="http://schemas.openxmlformats.org/officeDocument/2006/relationships/image"/></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www.techradar.com/best/the-best-music-streaming-services-2021"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hyperlink" Target="https://www.careersinmusic.com/apple-and-spotify-go-to-war-but-nothings-changed-for-artists-yet/" TargetMode="External"/><Relationship Id="rId4" Type="http://schemas.openxmlformats.org/officeDocument/2006/relationships/hyperlink" Target="https://www.careersinmusic.com/spotify-for-artist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arget="../media/image14.jpeg" Type="http://schemas.openxmlformats.org/officeDocument/2006/relationships/image"/><Relationship Id="rId2" Target="../notesSlides/notesSlide30.xml" Type="http://schemas.openxmlformats.org/officeDocument/2006/relationships/notesSlide"/><Relationship Id="rId1" Target="../slideLayouts/slideLayout2.xml" Type="http://schemas.openxmlformats.org/officeDocument/2006/relationships/slideLayout"/></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arget="../media/image16.jpeg" Type="http://schemas.openxmlformats.org/officeDocument/2006/relationships/image"/><Relationship Id="rId2" Target="../notesSlides/notesSlide32.xml" Type="http://schemas.openxmlformats.org/officeDocument/2006/relationships/notesSlide"/><Relationship Id="rId1" Target="../slideLayouts/slideLayout2.xml" Type="http://schemas.openxmlformats.org/officeDocument/2006/relationships/slideLayout"/></Relationships>
</file>

<file path=ppt/slides/_rels/slide33.xml.rels><?xml version="1.0" encoding="UTF-8" standalone="yes" ?><Relationships xmlns="http://schemas.openxmlformats.org/package/2006/relationships"><Relationship Id="rId3" Target="../media/image17.jpeg" Type="http://schemas.openxmlformats.org/officeDocument/2006/relationships/image"/><Relationship Id="rId2" Target="../notesSlides/notesSlide33.xml" Type="http://schemas.openxmlformats.org/officeDocument/2006/relationships/notesSlide"/><Relationship Id="rId1" Target="../slideLayouts/slideLayout2.xml" Type="http://schemas.openxmlformats.org/officeDocument/2006/relationships/slideLayout"/></Relationships>
</file>

<file path=ppt/slides/_rels/slide34.xml.rels><?xml version="1.0" encoding="UTF-8" standalone="yes" ?><Relationships xmlns="http://schemas.openxmlformats.org/package/2006/relationships"><Relationship Id="rId3" Target="../media/image18.jpeg" Type="http://schemas.openxmlformats.org/officeDocument/2006/relationships/image"/><Relationship Id="rId2" Target="../notesSlides/notesSlide34.xml" Type="http://schemas.openxmlformats.org/officeDocument/2006/relationships/notesSlide"/><Relationship Id="rId1" Target="../slideLayouts/slideLayout2.xml" Type="http://schemas.openxmlformats.org/officeDocument/2006/relationships/slideLayout"/></Relationships>
</file>

<file path=ppt/slides/_rels/slide35.xml.rels><?xml version="1.0" encoding="UTF-8" standalone="yes"?>
<Relationships xmlns="http://schemas.openxmlformats.org/package/2006/relationships"><Relationship Id="rId3" Type="http://schemas.openxmlformats.org/officeDocument/2006/relationships/hyperlink" Target="http://drive.google.com/file/d/1TlOyO8xT0L88p8CqLs3R3UlQ9V5bTt8q/view"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arget="../media/image20.jpeg" Type="http://schemas.openxmlformats.org/officeDocument/2006/relationships/image"/><Relationship Id="rId2" Target="../notesSlides/notesSlide36.xml" Type="http://schemas.openxmlformats.org/officeDocument/2006/relationships/notesSlide"/><Relationship Id="rId1" Target="../slideLayouts/slideLayout7.xml" Type="http://schemas.openxmlformats.org/officeDocument/2006/relationships/slideLayout"/></Relationships>
</file>

<file path=ppt/slides/_rels/slide37.xml.rels><?xml version="1.0" encoding="UTF-8" standalone="yes" ?><Relationships xmlns="http://schemas.openxmlformats.org/package/2006/relationships"><Relationship Id="rId3" Target="../media/image21.jpeg" Type="http://schemas.openxmlformats.org/officeDocument/2006/relationships/image"/><Relationship Id="rId2" Target="../notesSlides/notesSlide37.xml" Type="http://schemas.openxmlformats.org/officeDocument/2006/relationships/notesSlide"/><Relationship Id="rId1" Target="../slideLayouts/slideLayout7.xml" Type="http://schemas.openxmlformats.org/officeDocument/2006/relationships/slideLayout"/></Relationships>
</file>

<file path=ppt/slides/_rels/slide38.xml.rels><?xml version="1.0" encoding="UTF-8" standalone="yes" ?><Relationships xmlns="http://schemas.openxmlformats.org/package/2006/relationships"><Relationship Id="rId3" Target="../media/image22.jpeg" Type="http://schemas.openxmlformats.org/officeDocument/2006/relationships/image"/><Relationship Id="rId2" Target="../notesSlides/notesSlide38.xml" Type="http://schemas.openxmlformats.org/officeDocument/2006/relationships/notesSlide"/><Relationship Id="rId1" Target="../slideLayouts/slideLayout3.xml" Type="http://schemas.openxmlformats.org/officeDocument/2006/relationships/slideLayout"/></Relationships>
</file>

<file path=ppt/slides/_rels/slide39.xml.rels><?xml version="1.0" encoding="UTF-8" standalone="yes" ?><Relationships xmlns="http://schemas.openxmlformats.org/package/2006/relationships"><Relationship Id="rId3" Target="../media/image23.jpeg" Type="http://schemas.openxmlformats.org/officeDocument/2006/relationships/image"/><Relationship Id="rId2" Target="../notesSlides/notesSlide39.xml" Type="http://schemas.openxmlformats.org/officeDocument/2006/relationships/notesSlide"/><Relationship Id="rId1" Target="../slideLayouts/slideLayout3.xml" Type="http://schemas.openxmlformats.org/officeDocument/2006/relationships/slideLayout"/></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arget="../media/image24.jpeg" Type="http://schemas.openxmlformats.org/officeDocument/2006/relationships/image"/><Relationship Id="rId2" Target="../notesSlides/notesSlide40.xml" Type="http://schemas.openxmlformats.org/officeDocument/2006/relationships/notesSlide"/><Relationship Id="rId1" Target="../slideLayouts/slideLayout3.xml" Type="http://schemas.openxmlformats.org/officeDocument/2006/relationships/slideLayout"/></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arget="../media/image26.jpeg" Type="http://schemas.openxmlformats.org/officeDocument/2006/relationships/image"/><Relationship Id="rId2" Target="../notesSlides/notesSlide41.xml" Type="http://schemas.openxmlformats.org/officeDocument/2006/relationships/notesSlide"/><Relationship Id="rId1" Target="../slideLayouts/slideLayout3.xml" Type="http://schemas.openxmlformats.org/officeDocument/2006/relationships/slideLayout"/></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Shape 153"/>
        <p:cNvGrpSpPr/>
        <p:nvPr/>
      </p:nvGrpSpPr>
      <p:grpSpPr>
        <a:xfrm>
          <a:off x="0" y="0"/>
          <a:ext cx="0" cy="0"/>
          <a:chOff x="0" y="0"/>
          <a:chExt cx="0" cy="0"/>
        </a:xfrm>
      </p:grpSpPr>
      <p:sp>
        <p:nvSpPr>
          <p:cNvPr id="154" name="Google Shape;154;p15"/>
          <p:cNvSpPr txBox="1">
            <a:spLocks noGrp="1"/>
          </p:cNvSpPr>
          <p:nvPr>
            <p:ph type="ctrTitle"/>
          </p:nvPr>
        </p:nvSpPr>
        <p:spPr>
          <a:xfrm>
            <a:off x="138225" y="2346025"/>
            <a:ext cx="3531300" cy="1578900"/>
          </a:xfrm>
          <a:prstGeom prst="rect">
            <a:avLst/>
          </a:prstGeom>
        </p:spPr>
        <p:txBody>
          <a:bodyPr anchor="t" anchorCtr="0" bIns="91425" lIns="91425" rIns="91425" spcFirstLastPara="1" tIns="91425" wrap="square">
            <a:normAutofit fontScale="90000"/>
          </a:bodyPr>
          <a:lstStyle/>
          <a:p>
            <a:pPr algn="ctr" indent="0" lvl="0" marL="0" rtl="0">
              <a:spcBef>
                <a:spcPts val="0"/>
              </a:spcBef>
              <a:spcAft>
                <a:spcPts val="0"/>
              </a:spcAft>
              <a:buNone/>
            </a:pPr>
            <a:r>
              <a:rPr lang="en" sz="5200">
                <a:latin typeface="Arial"/>
                <a:ea typeface="Arial"/>
                <a:cs typeface="Arial"/>
                <a:sym typeface="Arial"/>
              </a:rPr>
              <a:t>Project Exhibition</a:t>
            </a:r>
            <a:endParaRPr/>
          </a:p>
        </p:txBody>
      </p:sp>
      <p:sp>
        <p:nvSpPr>
          <p:cNvPr id="155" name="Google Shape;155;p15"/>
          <p:cNvSpPr txBox="1">
            <a:spLocks noGrp="1"/>
          </p:cNvSpPr>
          <p:nvPr>
            <p:ph idx="1" type="subTitle"/>
          </p:nvPr>
        </p:nvSpPr>
        <p:spPr>
          <a:xfrm>
            <a:off x="40700" y="4025200"/>
            <a:ext cx="3470700" cy="815700"/>
          </a:xfrm>
          <a:prstGeom prst="rect">
            <a:avLst/>
          </a:prstGeom>
        </p:spPr>
        <p:txBody>
          <a:bodyPr anchor="t" anchorCtr="0" bIns="91425" lIns="91425" rIns="91425" spcFirstLastPara="1" tIns="91425" wrap="square">
            <a:spAutoFit/>
          </a:bodyPr>
          <a:lstStyle/>
          <a:p>
            <a:pPr algn="ctr" indent="0" lvl="0" marL="0" rtl="0">
              <a:spcBef>
                <a:spcPts val="0"/>
              </a:spcBef>
              <a:spcAft>
                <a:spcPts val="0"/>
              </a:spcAft>
              <a:buNone/>
            </a:pPr>
            <a:r>
              <a:rPr lang="en" sz="2800">
                <a:solidFill>
                  <a:srgbClr val="ADADAD"/>
                </a:solidFill>
                <a:latin typeface="Arial"/>
                <a:ea typeface="Arial"/>
                <a:cs typeface="Arial"/>
                <a:sym typeface="Arial"/>
              </a:rPr>
              <a:t>Review 3</a:t>
            </a:r>
            <a:endParaRPr sz="2800">
              <a:solidFill>
                <a:srgbClr val="ADADAD"/>
              </a:solidFill>
              <a:latin typeface="Arial"/>
              <a:ea typeface="Arial"/>
              <a:cs typeface="Arial"/>
              <a:sym typeface="Arial"/>
            </a:endParaRPr>
          </a:p>
          <a:p>
            <a:pPr algn="l" indent="0" lvl="0" marL="0" rtl="0">
              <a:spcBef>
                <a:spcPts val="0"/>
              </a:spcBef>
              <a:spcAft>
                <a:spcPts val="0"/>
              </a:spcAft>
              <a:buNone/>
            </a:pPr>
            <a:endParaRPr/>
          </a:p>
        </p:txBody>
      </p:sp>
      <p:pic>
        <p:nvPicPr>
          <p:cNvPr descr="Open Chromebook laptop computer" id="156" name="Google Shape;156;p15"/>
          <p:cNvPicPr preferRelativeResize="0"/>
          <p:nvPr/>
        </p:nvPicPr>
        <p:blipFill rotWithShape="1">
          <a:blip r:embed="rId3">
            <a:alphaModFix/>
          </a:blip>
          <a:srcRect r="2"/>
          <a:stretch/>
        </p:blipFill>
        <p:spPr>
          <a:xfrm>
            <a:off x="4572000" y="1276875"/>
            <a:ext cx="4537098" cy="2822399"/>
          </a:xfrm>
          <a:prstGeom prst="rect">
            <a:avLst/>
          </a:prstGeom>
          <a:noFill/>
          <a:ln>
            <a:noFill/>
          </a:ln>
        </p:spPr>
      </p:pic>
      <p:pic>
        <p:nvPicPr>
          <p:cNvPr id="157" name="Google Shape;157;p15"/>
          <p:cNvPicPr preferRelativeResize="0"/>
          <p:nvPr/>
        </p:nvPicPr>
        <p:blipFill rotWithShape="1">
          <a:blip r:embed="rId4">
            <a:alphaModFix/>
          </a:blip>
          <a:srcRect l="92" r="92"/>
          <a:stretch/>
        </p:blipFill>
        <p:spPr>
          <a:xfrm>
            <a:off x="5158238" y="1513875"/>
            <a:ext cx="3471224" cy="1974601"/>
          </a:xfrm>
          <a:prstGeom prst="rect">
            <a:avLst/>
          </a:prstGeom>
          <a:noFill/>
          <a:ln>
            <a:noFill/>
          </a:ln>
        </p:spPr>
      </p:pic>
      <p:pic>
        <p:nvPicPr>
          <p:cNvPr descr="Portrait-oriented black smaptphone" id="158" name="Google Shape;158;p15"/>
          <p:cNvPicPr preferRelativeResize="0"/>
          <p:nvPr/>
        </p:nvPicPr>
        <p:blipFill rotWithShape="1">
          <a:blip r:embed="rId5">
            <a:alphaModFix/>
          </a:blip>
          <a:srcRect r="130"/>
          <a:stretch/>
        </p:blipFill>
        <p:spPr>
          <a:xfrm>
            <a:off x="8246126" y="1759600"/>
            <a:ext cx="923075" cy="2265601"/>
          </a:xfrm>
          <a:prstGeom prst="rect">
            <a:avLst/>
          </a:prstGeom>
          <a:noFill/>
          <a:ln>
            <a:noFill/>
          </a:ln>
          <a:effectLst>
            <a:reflection algn="bl" endPos="4000" fadeDir="5400012" rotWithShape="0" stA="20000" sy="-100000"/>
          </a:effectLst>
        </p:spPr>
      </p:pic>
      <p:pic>
        <p:nvPicPr>
          <p:cNvPr id="159" name="Google Shape;159;p15"/>
          <p:cNvPicPr preferRelativeResize="0"/>
          <p:nvPr/>
        </p:nvPicPr>
        <p:blipFill rotWithShape="1">
          <a:blip r:embed="rId6">
            <a:alphaModFix/>
          </a:blip>
          <a:srcRect l="68" r="68"/>
          <a:stretch/>
        </p:blipFill>
        <p:spPr>
          <a:xfrm>
            <a:off x="8271313" y="1973613"/>
            <a:ext cx="872700" cy="18375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4"/>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Why Did we choose to work on this Project?</a:t>
            </a:r>
            <a:endParaRPr sz="3000"/>
          </a:p>
        </p:txBody>
      </p:sp>
      <p:sp>
        <p:nvSpPr>
          <p:cNvPr id="226" name="Google Shape;226;p24"/>
          <p:cNvSpPr txBox="1">
            <a:spLocks noGrp="1"/>
          </p:cNvSpPr>
          <p:nvPr>
            <p:ph type="body" idx="2"/>
          </p:nvPr>
        </p:nvSpPr>
        <p:spPr>
          <a:xfrm>
            <a:off x="5174225" y="538550"/>
            <a:ext cx="3374400" cy="450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50" b="1">
                <a:solidFill>
                  <a:srgbClr val="1A9988"/>
                </a:solidFill>
                <a:highlight>
                  <a:srgbClr val="212121"/>
                </a:highlight>
                <a:latin typeface="Roboto"/>
                <a:ea typeface="Roboto"/>
                <a:cs typeface="Roboto"/>
                <a:sym typeface="Roboto"/>
              </a:rPr>
              <a:t>The reason we choose to work upon this project is because music has become part of our day to day life. Music helps to refresh our mind, this is one of the reasons which motivated us to built this application.</a:t>
            </a:r>
            <a:endParaRPr sz="1450" b="1">
              <a:solidFill>
                <a:srgbClr val="1A9988"/>
              </a:solidFill>
              <a:highlight>
                <a:srgbClr val="212121"/>
              </a:highlight>
              <a:latin typeface="Roboto"/>
              <a:ea typeface="Roboto"/>
              <a:cs typeface="Roboto"/>
              <a:sym typeface="Roboto"/>
            </a:endParaRPr>
          </a:p>
          <a:p>
            <a:pPr marL="0" lvl="0" indent="0" algn="l" rtl="0">
              <a:spcBef>
                <a:spcPts val="1800"/>
              </a:spcBef>
              <a:spcAft>
                <a:spcPts val="0"/>
              </a:spcAft>
              <a:buNone/>
            </a:pPr>
            <a:r>
              <a:rPr lang="en" sz="1450" b="1">
                <a:solidFill>
                  <a:srgbClr val="1A9988"/>
                </a:solidFill>
                <a:highlight>
                  <a:srgbClr val="212121"/>
                </a:highlight>
                <a:latin typeface="Roboto"/>
                <a:ea typeface="Roboto"/>
                <a:cs typeface="Roboto"/>
                <a:sym typeface="Roboto"/>
              </a:rPr>
              <a:t>If we see in the developer point of view by building this application it had helped us to cover all the technologies we have learned so far and mainly it consists all CRUD operations to work on, so we choose to work upon this project.</a:t>
            </a:r>
            <a:endParaRPr sz="1450" b="1">
              <a:solidFill>
                <a:srgbClr val="1A9988"/>
              </a:solidFill>
              <a:highlight>
                <a:srgbClr val="212121"/>
              </a:highlight>
              <a:latin typeface="Roboto"/>
              <a:ea typeface="Roboto"/>
              <a:cs typeface="Roboto"/>
              <a:sym typeface="Roboto"/>
            </a:endParaRPr>
          </a:p>
          <a:p>
            <a:pPr marL="0" lvl="0" indent="0" algn="l" rtl="0">
              <a:spcBef>
                <a:spcPts val="1800"/>
              </a:spcBef>
              <a:spcAft>
                <a:spcPts val="0"/>
              </a:spcAft>
              <a:buNone/>
            </a:pPr>
            <a:endParaRPr sz="1450" b="1">
              <a:solidFill>
                <a:srgbClr val="1A9988"/>
              </a:solidFill>
              <a:highlight>
                <a:schemeClr val="lt1"/>
              </a:highlight>
              <a:latin typeface="Roboto"/>
              <a:ea typeface="Roboto"/>
              <a:cs typeface="Roboto"/>
              <a:sym typeface="Roboto"/>
            </a:endParaRPr>
          </a:p>
          <a:p>
            <a:pPr marL="0" lvl="0" indent="0" algn="l" rtl="0">
              <a:lnSpc>
                <a:spcPct val="115000"/>
              </a:lnSpc>
              <a:spcBef>
                <a:spcPts val="1800"/>
              </a:spcBef>
              <a:spcAft>
                <a:spcPts val="1200"/>
              </a:spcAft>
              <a:buNone/>
            </a:pPr>
            <a:endParaRPr sz="1600" b="1">
              <a:solidFill>
                <a:srgbClr val="1A9988"/>
              </a:solidFill>
              <a:highlight>
                <a:schemeClr val="l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Existing Work</a:t>
            </a:r>
            <a:endParaRPr/>
          </a:p>
        </p:txBody>
      </p:sp>
      <p:sp>
        <p:nvSpPr>
          <p:cNvPr id="232" name="Google Shape;232;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85000" lnSpcReduction="10000"/>
          </a:bodyPr>
          <a:lstStyle/>
          <a:p>
            <a:pPr marL="0" lvl="0" indent="0" algn="l" rtl="0">
              <a:lnSpc>
                <a:spcPct val="165000"/>
              </a:lnSpc>
              <a:spcBef>
                <a:spcPts val="0"/>
              </a:spcBef>
              <a:spcAft>
                <a:spcPts val="0"/>
              </a:spcAft>
              <a:buNone/>
            </a:pPr>
            <a:r>
              <a:rPr lang="en" sz="1350">
                <a:latin typeface="Roboto"/>
                <a:ea typeface="Roboto"/>
                <a:cs typeface="Roboto"/>
                <a:sym typeface="Roboto"/>
              </a:rPr>
              <a:t>It’s hard to pinpoint just one music streaming service that can be called the “best,” as what that means differs from person to person. It’s possible to find something great in many of the largest and most competitive options, as they all have wonderful features worth considering. Using analysis published by </a:t>
            </a:r>
            <a:r>
              <a:rPr lang="en" sz="1350" i="1">
                <a:uFill>
                  <a:noFill/>
                </a:uFill>
                <a:latin typeface="Roboto"/>
                <a:ea typeface="Roboto"/>
                <a:cs typeface="Roboto"/>
                <a:sym typeface="Roboto"/>
                <a:hlinkClick r:id="rId3"/>
              </a:rPr>
              <a:t>TechRadar</a:t>
            </a:r>
            <a:r>
              <a:rPr lang="en" sz="1350">
                <a:latin typeface="Roboto"/>
                <a:ea typeface="Roboto"/>
                <a:cs typeface="Roboto"/>
                <a:sym typeface="Roboto"/>
              </a:rPr>
              <a:t>, here is a look at a handful of music streaming services and reasoning as to why they are worth signing up for:</a:t>
            </a:r>
            <a:endParaRPr sz="1350">
              <a:latin typeface="Roboto"/>
              <a:ea typeface="Roboto"/>
              <a:cs typeface="Roboto"/>
              <a:sym typeface="Roboto"/>
            </a:endParaRPr>
          </a:p>
          <a:p>
            <a:pPr marL="457200" lvl="0" indent="-295036" algn="l" rtl="0">
              <a:spcBef>
                <a:spcPts val="2000"/>
              </a:spcBef>
              <a:spcAft>
                <a:spcPts val="0"/>
              </a:spcAft>
              <a:buClr>
                <a:schemeClr val="lt1"/>
              </a:buClr>
              <a:buSzPct val="100000"/>
              <a:buFont typeface="Roboto"/>
              <a:buChar char="●"/>
            </a:pPr>
            <a:r>
              <a:rPr lang="en" sz="1350">
                <a:uFill>
                  <a:noFill/>
                </a:uFill>
                <a:latin typeface="Roboto"/>
                <a:ea typeface="Roboto"/>
                <a:cs typeface="Roboto"/>
                <a:sym typeface="Roboto"/>
                <a:hlinkClick r:id="rId4"/>
              </a:rPr>
              <a:t>Spotify</a:t>
            </a:r>
            <a:r>
              <a:rPr lang="en" sz="1350">
                <a:latin typeface="Roboto"/>
                <a:ea typeface="Roboto"/>
                <a:cs typeface="Roboto"/>
                <a:sym typeface="Roboto"/>
              </a:rPr>
              <a:t> – Best Overall – It’s easy to use, and at least in America, it’s the most popular, so why not go with the option everyone seems to love?</a:t>
            </a:r>
            <a:endParaRPr sz="1350">
              <a:latin typeface="Roboto"/>
              <a:ea typeface="Roboto"/>
              <a:cs typeface="Roboto"/>
              <a:sym typeface="Roboto"/>
            </a:endParaRPr>
          </a:p>
          <a:p>
            <a:pPr marL="457200" lvl="0" indent="-295036" algn="l" rtl="0">
              <a:spcBef>
                <a:spcPts val="0"/>
              </a:spcBef>
              <a:spcAft>
                <a:spcPts val="0"/>
              </a:spcAft>
              <a:buClr>
                <a:schemeClr val="lt1"/>
              </a:buClr>
              <a:buSzPct val="100000"/>
              <a:buFont typeface="Roboto"/>
              <a:buChar char="●"/>
            </a:pPr>
            <a:r>
              <a:rPr lang="en" sz="1350">
                <a:latin typeface="Roboto"/>
                <a:ea typeface="Roboto"/>
                <a:cs typeface="Roboto"/>
                <a:sym typeface="Roboto"/>
              </a:rPr>
              <a:t>Tidal – Best Audio Quality – When Tidal launched several years ago with many of the biggest musicians on board as co-owners, the main differentiator was the quality of the audio, which remains unbeatable.</a:t>
            </a:r>
            <a:endParaRPr sz="1350">
              <a:latin typeface="Roboto"/>
              <a:ea typeface="Roboto"/>
              <a:cs typeface="Roboto"/>
              <a:sym typeface="Roboto"/>
            </a:endParaRPr>
          </a:p>
          <a:p>
            <a:pPr marL="457200" lvl="0" indent="-295036" algn="l" rtl="0">
              <a:spcBef>
                <a:spcPts val="0"/>
              </a:spcBef>
              <a:spcAft>
                <a:spcPts val="0"/>
              </a:spcAft>
              <a:buClr>
                <a:schemeClr val="lt1"/>
              </a:buClr>
              <a:buSzPct val="100000"/>
              <a:buFont typeface="Roboto"/>
              <a:buChar char="●"/>
            </a:pPr>
            <a:r>
              <a:rPr lang="en" sz="1350">
                <a:latin typeface="Roboto"/>
                <a:ea typeface="Roboto"/>
                <a:cs typeface="Roboto"/>
                <a:sym typeface="Roboto"/>
              </a:rPr>
              <a:t>Apple Music – Best Design – From its beginning, </a:t>
            </a:r>
            <a:r>
              <a:rPr lang="en" sz="1350">
                <a:uFill>
                  <a:noFill/>
                </a:uFill>
                <a:latin typeface="Roboto"/>
                <a:ea typeface="Roboto"/>
                <a:cs typeface="Roboto"/>
                <a:sym typeface="Roboto"/>
                <a:hlinkClick r:id="rId5"/>
              </a:rPr>
              <a:t>Apple</a:t>
            </a:r>
            <a:r>
              <a:rPr lang="en" sz="1350">
                <a:latin typeface="Roboto"/>
                <a:ea typeface="Roboto"/>
                <a:cs typeface="Roboto"/>
                <a:sym typeface="Roboto"/>
              </a:rPr>
              <a:t> has been known as a leader when it comes to design. Everything the company releases is beautiful, and that remains true with its music streaming platform.</a:t>
            </a:r>
            <a:endParaRPr sz="1350">
              <a:latin typeface="Roboto"/>
              <a:ea typeface="Roboto"/>
              <a:cs typeface="Roboto"/>
              <a:sym typeface="Roboto"/>
            </a:endParaRPr>
          </a:p>
          <a:p>
            <a:pPr marL="0" lvl="0" indent="0" algn="l" rtl="0">
              <a:spcBef>
                <a:spcPts val="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solidFill>
                  <a:schemeClr val="lt2"/>
                </a:solidFill>
              </a:rPr>
              <a:t>Limitations</a:t>
            </a:r>
            <a:endParaRPr b="1">
              <a:solidFill>
                <a:schemeClr val="lt2"/>
              </a:solidFill>
            </a:endParaRPr>
          </a:p>
        </p:txBody>
      </p:sp>
      <p:sp>
        <p:nvSpPr>
          <p:cNvPr id="238" name="Google Shape;238;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AutoNum type="arabicPeriod"/>
            </a:pPr>
            <a:r>
              <a:rPr lang="en" sz="1500"/>
              <a:t>One of the limitations of our website is that one cannot create his own playlist.</a:t>
            </a:r>
            <a:endParaRPr sz="1500"/>
          </a:p>
          <a:p>
            <a:pPr marL="457200" lvl="0" indent="-323850" algn="l" rtl="0">
              <a:spcBef>
                <a:spcPts val="0"/>
              </a:spcBef>
              <a:spcAft>
                <a:spcPts val="0"/>
              </a:spcAft>
              <a:buSzPts val="1500"/>
              <a:buAutoNum type="arabicPeriod"/>
            </a:pPr>
            <a:r>
              <a:rPr lang="en" sz="1500"/>
              <a:t>Users cannot get the music recommendations from what they are listening</a:t>
            </a:r>
            <a:endParaRPr sz="1500"/>
          </a:p>
          <a:p>
            <a:pPr marL="457200" lvl="0" indent="-323850" algn="l" rtl="0">
              <a:spcBef>
                <a:spcPts val="0"/>
              </a:spcBef>
              <a:spcAft>
                <a:spcPts val="0"/>
              </a:spcAft>
              <a:buSzPts val="1500"/>
              <a:buAutoNum type="arabicPeriod"/>
            </a:pPr>
            <a:r>
              <a:rPr lang="en" sz="1500"/>
              <a:t>The backEnd part of our Project still in development phase.</a:t>
            </a:r>
            <a:endParaRPr sz="1500"/>
          </a:p>
          <a:p>
            <a:pPr marL="457200" lvl="0" indent="-323850" algn="l" rtl="0">
              <a:spcBef>
                <a:spcPts val="0"/>
              </a:spcBef>
              <a:spcAft>
                <a:spcPts val="0"/>
              </a:spcAft>
              <a:buSzPts val="1500"/>
              <a:buAutoNum type="arabicPeriod"/>
            </a:pPr>
            <a:r>
              <a:rPr lang="en" sz="1500"/>
              <a:t>So most of the feature that other music streaming website provides are not in our website.</a:t>
            </a:r>
            <a:endParaRPr sz="1500"/>
          </a:p>
          <a:p>
            <a:pPr marL="457200" lvl="0" indent="-323850" algn="l" rtl="0">
              <a:spcBef>
                <a:spcPts val="0"/>
              </a:spcBef>
              <a:spcAft>
                <a:spcPts val="0"/>
              </a:spcAft>
              <a:buSzPts val="1500"/>
              <a:buAutoNum type="arabicPeriod"/>
            </a:pPr>
            <a:r>
              <a:rPr lang="en" sz="1500"/>
              <a:t>THrough The web-API one can only listen to the preview of the song.</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Proposed Work and Methodology</a:t>
            </a:r>
            <a:endParaRPr/>
          </a:p>
        </p:txBody>
      </p:sp>
      <p:sp>
        <p:nvSpPr>
          <p:cNvPr id="244" name="Google Shape;244;p27"/>
          <p:cNvSpPr txBox="1">
            <a:spLocks noGrp="1"/>
          </p:cNvSpPr>
          <p:nvPr>
            <p:ph type="body" idx="1"/>
          </p:nvPr>
        </p:nvSpPr>
        <p:spPr>
          <a:xfrm>
            <a:off x="1052550" y="1389900"/>
            <a:ext cx="7038900" cy="2911200"/>
          </a:xfrm>
          <a:prstGeom prst="rect">
            <a:avLst/>
          </a:prstGeom>
        </p:spPr>
        <p:txBody>
          <a:bodyPr spcFirstLastPara="1" wrap="square" lIns="91425" tIns="91425" rIns="91425" bIns="91425" anchor="t" anchorCtr="0">
            <a:normAutofit fontScale="92500" lnSpcReduction="20000"/>
          </a:bodyPr>
          <a:lstStyle/>
          <a:p>
            <a:pPr marL="0" lvl="0" indent="0" algn="just" rtl="0">
              <a:spcBef>
                <a:spcPts val="0"/>
              </a:spcBef>
              <a:spcAft>
                <a:spcPts val="0"/>
              </a:spcAft>
              <a:buNone/>
            </a:pPr>
            <a:r>
              <a:rPr lang="en" sz="1150">
                <a:latin typeface="Times New Roman"/>
                <a:ea typeface="Times New Roman"/>
                <a:cs typeface="Times New Roman"/>
                <a:sym typeface="Times New Roman"/>
              </a:rPr>
              <a:t>The application is a simple HTML file that you open in your browser. </a:t>
            </a:r>
            <a:endParaRPr sz="1150">
              <a:latin typeface="Times New Roman"/>
              <a:ea typeface="Times New Roman"/>
              <a:cs typeface="Times New Roman"/>
              <a:sym typeface="Times New Roman"/>
            </a:endParaRPr>
          </a:p>
          <a:p>
            <a:pPr marL="457200" lvl="0" indent="-290671" algn="just" rtl="0">
              <a:spcBef>
                <a:spcPts val="1200"/>
              </a:spcBef>
              <a:spcAft>
                <a:spcPts val="0"/>
              </a:spcAft>
              <a:buClr>
                <a:schemeClr val="lt1"/>
              </a:buClr>
              <a:buSzPct val="100000"/>
              <a:buFont typeface="Times New Roman"/>
              <a:buChar char="●"/>
            </a:pPr>
            <a:r>
              <a:rPr lang="en" sz="1150">
                <a:latin typeface="Times New Roman"/>
                <a:ea typeface="Times New Roman"/>
                <a:cs typeface="Times New Roman"/>
                <a:sym typeface="Times New Roman"/>
              </a:rPr>
              <a:t>You only need to download a zip file from the button near the beginning of the article, and unzip it somewhere on your computer. </a:t>
            </a:r>
            <a:endParaRPr sz="1150">
              <a:latin typeface="Times New Roman"/>
              <a:ea typeface="Times New Roman"/>
              <a:cs typeface="Times New Roman"/>
              <a:sym typeface="Times New Roman"/>
            </a:endParaRPr>
          </a:p>
          <a:p>
            <a:pPr marL="457200" lvl="0" indent="-290671" algn="just" rtl="0">
              <a:spcBef>
                <a:spcPts val="0"/>
              </a:spcBef>
              <a:spcAft>
                <a:spcPts val="0"/>
              </a:spcAft>
              <a:buClr>
                <a:schemeClr val="lt1"/>
              </a:buClr>
              <a:buSzPct val="100000"/>
              <a:buFont typeface="Times New Roman"/>
              <a:buChar char="●"/>
            </a:pPr>
            <a:r>
              <a:rPr lang="en" sz="1150">
                <a:latin typeface="Times New Roman"/>
                <a:ea typeface="Times New Roman"/>
                <a:cs typeface="Times New Roman"/>
                <a:sym typeface="Times New Roman"/>
              </a:rPr>
              <a:t>Unfortunately, due to security restrictions in modern browsers it won't work if you just double click the index.html file. </a:t>
            </a:r>
            <a:endParaRPr sz="1150">
              <a:latin typeface="Times New Roman"/>
              <a:ea typeface="Times New Roman"/>
              <a:cs typeface="Times New Roman"/>
              <a:sym typeface="Times New Roman"/>
            </a:endParaRPr>
          </a:p>
          <a:p>
            <a:pPr marL="457200" lvl="0" indent="-290671" algn="just" rtl="0">
              <a:spcBef>
                <a:spcPts val="0"/>
              </a:spcBef>
              <a:spcAft>
                <a:spcPts val="0"/>
              </a:spcAft>
              <a:buClr>
                <a:schemeClr val="lt1"/>
              </a:buClr>
              <a:buSzPct val="100000"/>
              <a:buFont typeface="Times New Roman"/>
              <a:buChar char="●"/>
            </a:pPr>
            <a:r>
              <a:rPr lang="en" sz="1150">
                <a:latin typeface="Times New Roman"/>
                <a:ea typeface="Times New Roman"/>
                <a:cs typeface="Times New Roman"/>
                <a:sym typeface="Times New Roman"/>
              </a:rPr>
              <a:t>You will have to open it through a locally running web server like Apache or Nginx and access it through local host. Or you can just use our demo, nothing is uploaded so your music is safe. </a:t>
            </a:r>
            <a:endParaRPr sz="1150">
              <a:latin typeface="Times New Roman"/>
              <a:ea typeface="Times New Roman"/>
              <a:cs typeface="Times New Roman"/>
              <a:sym typeface="Times New Roman"/>
            </a:endParaRPr>
          </a:p>
          <a:p>
            <a:pPr marL="457200" lvl="0" indent="-290671" algn="just" rtl="0">
              <a:spcBef>
                <a:spcPts val="0"/>
              </a:spcBef>
              <a:spcAft>
                <a:spcPts val="0"/>
              </a:spcAft>
              <a:buClr>
                <a:schemeClr val="lt1"/>
              </a:buClr>
              <a:buSzPct val="100000"/>
              <a:buFont typeface="Times New Roman"/>
              <a:buChar char="●"/>
            </a:pPr>
            <a:r>
              <a:rPr lang="en" sz="1150">
                <a:latin typeface="Times New Roman"/>
                <a:ea typeface="Times New Roman"/>
                <a:cs typeface="Times New Roman"/>
                <a:sym typeface="Times New Roman"/>
              </a:rPr>
              <a:t>The app listens for JavaScript drag and drop events. • When you drop a mp3 file, it extracts information like song and artist name, if they are available, from the file's ID3 tags.</a:t>
            </a:r>
            <a:endParaRPr sz="1150">
              <a:latin typeface="Times New Roman"/>
              <a:ea typeface="Times New Roman"/>
              <a:cs typeface="Times New Roman"/>
              <a:sym typeface="Times New Roman"/>
            </a:endParaRPr>
          </a:p>
          <a:p>
            <a:pPr marL="457200" lvl="0" indent="-290671" algn="just" rtl="0">
              <a:spcBef>
                <a:spcPts val="0"/>
              </a:spcBef>
              <a:spcAft>
                <a:spcPts val="0"/>
              </a:spcAft>
              <a:buClr>
                <a:schemeClr val="lt1"/>
              </a:buClr>
              <a:buSzPct val="100000"/>
              <a:buFont typeface="Times New Roman"/>
              <a:buChar char="●"/>
            </a:pPr>
            <a:r>
              <a:rPr lang="en" sz="1150">
                <a:latin typeface="Times New Roman"/>
                <a:ea typeface="Times New Roman"/>
                <a:cs typeface="Times New Roman"/>
                <a:sym typeface="Times New Roman"/>
              </a:rPr>
              <a:t>Each song is placed in an array, which represents our playlist. </a:t>
            </a:r>
            <a:endParaRPr sz="1150">
              <a:latin typeface="Times New Roman"/>
              <a:ea typeface="Times New Roman"/>
              <a:cs typeface="Times New Roman"/>
              <a:sym typeface="Times New Roman"/>
            </a:endParaRPr>
          </a:p>
          <a:p>
            <a:pPr marL="457200" lvl="0" indent="-290671" algn="just" rtl="0">
              <a:spcBef>
                <a:spcPts val="0"/>
              </a:spcBef>
              <a:spcAft>
                <a:spcPts val="0"/>
              </a:spcAft>
              <a:buClr>
                <a:schemeClr val="lt1"/>
              </a:buClr>
              <a:buSzPct val="100000"/>
              <a:buFont typeface="Times New Roman"/>
              <a:buChar char="●"/>
            </a:pPr>
            <a:r>
              <a:rPr lang="en" sz="1150">
                <a:latin typeface="Times New Roman"/>
                <a:ea typeface="Times New Roman"/>
                <a:cs typeface="Times New Roman"/>
                <a:sym typeface="Times New Roman"/>
              </a:rPr>
              <a:t>The application then initialises the Wavesurfer.js audio player, which generates the awesome wave visualisation for every song and plays it. </a:t>
            </a:r>
            <a:endParaRPr sz="1150">
              <a:latin typeface="Times New Roman"/>
              <a:ea typeface="Times New Roman"/>
              <a:cs typeface="Times New Roman"/>
              <a:sym typeface="Times New Roman"/>
            </a:endParaRPr>
          </a:p>
          <a:p>
            <a:pPr marL="457200" lvl="0" indent="-290671" algn="just" rtl="0">
              <a:spcBef>
                <a:spcPts val="0"/>
              </a:spcBef>
              <a:spcAft>
                <a:spcPts val="0"/>
              </a:spcAft>
              <a:buClr>
                <a:schemeClr val="lt1"/>
              </a:buClr>
              <a:buSzPct val="100000"/>
              <a:buFont typeface="Times New Roman"/>
              <a:buChar char="●"/>
            </a:pPr>
            <a:r>
              <a:rPr lang="en" sz="1150">
                <a:latin typeface="Times New Roman"/>
                <a:ea typeface="Times New Roman"/>
                <a:cs typeface="Times New Roman"/>
                <a:sym typeface="Times New Roman"/>
              </a:rPr>
              <a:t>From there on we can do everything you would expect from a native audio player - play next/previous, pause, pick songs and so on. </a:t>
            </a:r>
            <a:endParaRPr sz="1150">
              <a:latin typeface="Times New Roman"/>
              <a:ea typeface="Times New Roman"/>
              <a:cs typeface="Times New Roman"/>
              <a:sym typeface="Times New Roman"/>
            </a:endParaRPr>
          </a:p>
          <a:p>
            <a:pPr marL="457200" lvl="0" indent="-290671" algn="just" rtl="0">
              <a:spcBef>
                <a:spcPts val="0"/>
              </a:spcBef>
              <a:spcAft>
                <a:spcPts val="0"/>
              </a:spcAft>
              <a:buClr>
                <a:schemeClr val="lt1"/>
              </a:buClr>
              <a:buSzPct val="100000"/>
              <a:buFont typeface="Times New Roman"/>
              <a:buChar char="●"/>
            </a:pPr>
            <a:r>
              <a:rPr lang="en" sz="1150">
                <a:latin typeface="Times New Roman"/>
                <a:ea typeface="Times New Roman"/>
                <a:cs typeface="Times New Roman"/>
                <a:sym typeface="Times New Roman"/>
              </a:rPr>
              <a:t>Our playlist section also gives users the option to remove songs from the player or search for a particular track, album or artist.</a:t>
            </a:r>
            <a:endParaRPr sz="1150">
              <a:latin typeface="Times New Roman"/>
              <a:ea typeface="Times New Roman"/>
              <a:cs typeface="Times New Roman"/>
              <a:sym typeface="Times New Roman"/>
            </a:endParaRPr>
          </a:p>
          <a:p>
            <a:pPr marL="0" lvl="0" indent="0" algn="l" rtl="0">
              <a:spcBef>
                <a:spcPts val="120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Novelty of the Project</a:t>
            </a:r>
            <a:endParaRPr/>
          </a:p>
        </p:txBody>
      </p:sp>
      <p:sp>
        <p:nvSpPr>
          <p:cNvPr id="250" name="Google Shape;250;p2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a:t>LOGIN PAGE: Users need to be get sign up into our website for music streaming.</a:t>
            </a:r>
            <a:endParaRPr/>
          </a:p>
          <a:p>
            <a:pPr marL="457200" lvl="0" indent="-311150" algn="l" rtl="0">
              <a:spcBef>
                <a:spcPts val="0"/>
              </a:spcBef>
              <a:spcAft>
                <a:spcPts val="0"/>
              </a:spcAft>
              <a:buSzPts val="1300"/>
              <a:buAutoNum type="arabicPeriod"/>
            </a:pPr>
            <a:r>
              <a:rPr lang="en"/>
              <a:t>Search: Users Can search from the millions of songs that they wish to listen with track info.</a:t>
            </a:r>
            <a:endParaRPr/>
          </a:p>
          <a:p>
            <a:pPr marL="457200" lvl="0" indent="-311150" algn="l" rtl="0">
              <a:spcBef>
                <a:spcPts val="0"/>
              </a:spcBef>
              <a:spcAft>
                <a:spcPts val="0"/>
              </a:spcAft>
              <a:buSzPts val="1300"/>
              <a:buAutoNum type="arabicPeriod"/>
            </a:pPr>
            <a:r>
              <a:rPr lang="en"/>
              <a:t>USERS can Access their playlist from spotify through spotify web API.</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Real time Usage</a:t>
            </a:r>
            <a:endParaRPr/>
          </a:p>
        </p:txBody>
      </p:sp>
      <p:sp>
        <p:nvSpPr>
          <p:cNvPr id="256" name="Google Shape;256;p2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85000" lnSpcReduction="20000"/>
          </a:bodyPr>
          <a:lstStyle/>
          <a:p>
            <a:pPr marL="457200" lvl="0" indent="-288607" algn="l" rtl="0">
              <a:lnSpc>
                <a:spcPct val="175000"/>
              </a:lnSpc>
              <a:spcBef>
                <a:spcPts val="1400"/>
              </a:spcBef>
              <a:spcAft>
                <a:spcPts val="0"/>
              </a:spcAft>
              <a:buSzPct val="100000"/>
              <a:buFont typeface="Roboto"/>
              <a:buChar char="●"/>
            </a:pPr>
            <a:r>
              <a:rPr lang="en" sz="1350">
                <a:highlight>
                  <a:schemeClr val="dk1"/>
                </a:highlight>
                <a:latin typeface="Roboto"/>
                <a:ea typeface="Roboto"/>
                <a:cs typeface="Roboto"/>
                <a:sym typeface="Roboto"/>
              </a:rPr>
              <a:t>Streaming makes music more accessible to everyone anywhere on the planet.</a:t>
            </a:r>
            <a:endParaRPr sz="1350">
              <a:highlight>
                <a:schemeClr val="dk1"/>
              </a:highlight>
              <a:latin typeface="Roboto"/>
              <a:ea typeface="Roboto"/>
              <a:cs typeface="Roboto"/>
              <a:sym typeface="Roboto"/>
            </a:endParaRPr>
          </a:p>
          <a:p>
            <a:pPr marL="457200" lvl="0" indent="-288607" algn="l" rtl="0">
              <a:lnSpc>
                <a:spcPct val="175000"/>
              </a:lnSpc>
              <a:spcBef>
                <a:spcPts val="0"/>
              </a:spcBef>
              <a:spcAft>
                <a:spcPts val="0"/>
              </a:spcAft>
              <a:buSzPct val="100000"/>
              <a:buFont typeface="Roboto"/>
              <a:buChar char="●"/>
            </a:pPr>
            <a:r>
              <a:rPr lang="en" sz="1350">
                <a:highlight>
                  <a:schemeClr val="dk1"/>
                </a:highlight>
                <a:latin typeface="Roboto"/>
                <a:ea typeface="Roboto"/>
                <a:cs typeface="Roboto"/>
                <a:sym typeface="Roboto"/>
              </a:rPr>
              <a:t>Many times the sound quality of streamed music will be far superior to that of songs on CDs.</a:t>
            </a:r>
            <a:endParaRPr sz="1350">
              <a:highlight>
                <a:schemeClr val="dk1"/>
              </a:highlight>
              <a:latin typeface="Roboto"/>
              <a:ea typeface="Roboto"/>
              <a:cs typeface="Roboto"/>
              <a:sym typeface="Roboto"/>
            </a:endParaRPr>
          </a:p>
          <a:p>
            <a:pPr marL="457200" lvl="0" indent="-288607" algn="l" rtl="0">
              <a:lnSpc>
                <a:spcPct val="175000"/>
              </a:lnSpc>
              <a:spcBef>
                <a:spcPts val="0"/>
              </a:spcBef>
              <a:spcAft>
                <a:spcPts val="0"/>
              </a:spcAft>
              <a:buSzPct val="100000"/>
              <a:buFont typeface="Roboto"/>
              <a:buChar char="●"/>
            </a:pPr>
            <a:r>
              <a:rPr lang="en" sz="1350">
                <a:highlight>
                  <a:schemeClr val="dk1"/>
                </a:highlight>
                <a:latin typeface="Roboto"/>
                <a:ea typeface="Roboto"/>
                <a:cs typeface="Roboto"/>
                <a:sym typeface="Roboto"/>
              </a:rPr>
              <a:t>Subscribers will have access to out-of-print recordings.</a:t>
            </a:r>
            <a:endParaRPr sz="1350">
              <a:highlight>
                <a:schemeClr val="dk1"/>
              </a:highlight>
              <a:latin typeface="Roboto"/>
              <a:ea typeface="Roboto"/>
              <a:cs typeface="Roboto"/>
              <a:sym typeface="Roboto"/>
            </a:endParaRPr>
          </a:p>
          <a:p>
            <a:pPr marL="457200" lvl="0" indent="-288607" algn="l" rtl="0">
              <a:lnSpc>
                <a:spcPct val="175000"/>
              </a:lnSpc>
              <a:spcBef>
                <a:spcPts val="0"/>
              </a:spcBef>
              <a:spcAft>
                <a:spcPts val="0"/>
              </a:spcAft>
              <a:buSzPct val="100000"/>
              <a:buFont typeface="Roboto"/>
              <a:buChar char="●"/>
            </a:pPr>
            <a:r>
              <a:rPr lang="en" sz="1350">
                <a:highlight>
                  <a:schemeClr val="dk1"/>
                </a:highlight>
                <a:latin typeface="Roboto"/>
                <a:ea typeface="Roboto"/>
                <a:cs typeface="Roboto"/>
                <a:sym typeface="Roboto"/>
              </a:rPr>
              <a:t>Streaming doesn’t take up space on the user’s hard drive.</a:t>
            </a:r>
            <a:endParaRPr sz="1350">
              <a:highlight>
                <a:schemeClr val="dk1"/>
              </a:highlight>
              <a:latin typeface="Roboto"/>
              <a:ea typeface="Roboto"/>
              <a:cs typeface="Roboto"/>
              <a:sym typeface="Roboto"/>
            </a:endParaRPr>
          </a:p>
          <a:p>
            <a:pPr marL="457200" lvl="0" indent="-288607" algn="l" rtl="0">
              <a:lnSpc>
                <a:spcPct val="175000"/>
              </a:lnSpc>
              <a:spcBef>
                <a:spcPts val="0"/>
              </a:spcBef>
              <a:spcAft>
                <a:spcPts val="0"/>
              </a:spcAft>
              <a:buSzPct val="100000"/>
              <a:buFont typeface="Roboto"/>
              <a:buChar char="●"/>
            </a:pPr>
            <a:r>
              <a:rPr lang="en" sz="1350">
                <a:highlight>
                  <a:schemeClr val="dk1"/>
                </a:highlight>
                <a:latin typeface="Roboto"/>
                <a:ea typeface="Roboto"/>
                <a:cs typeface="Roboto"/>
                <a:sym typeface="Roboto"/>
              </a:rPr>
              <a:t>Streaming services offer customers a vast selection of music to choose from.</a:t>
            </a:r>
            <a:endParaRPr sz="1350">
              <a:highlight>
                <a:schemeClr val="dk1"/>
              </a:highlight>
              <a:latin typeface="Roboto"/>
              <a:ea typeface="Roboto"/>
              <a:cs typeface="Roboto"/>
              <a:sym typeface="Roboto"/>
            </a:endParaRPr>
          </a:p>
          <a:p>
            <a:pPr marL="457200" lvl="0" indent="-288607" algn="l" rtl="0">
              <a:lnSpc>
                <a:spcPct val="175000"/>
              </a:lnSpc>
              <a:spcBef>
                <a:spcPts val="0"/>
              </a:spcBef>
              <a:spcAft>
                <a:spcPts val="0"/>
              </a:spcAft>
              <a:buSzPct val="100000"/>
              <a:buFont typeface="Roboto"/>
              <a:buChar char="●"/>
            </a:pPr>
            <a:r>
              <a:rPr lang="en" sz="1350">
                <a:highlight>
                  <a:schemeClr val="dk1"/>
                </a:highlight>
                <a:latin typeface="Roboto"/>
                <a:ea typeface="Roboto"/>
                <a:cs typeface="Roboto"/>
                <a:sym typeface="Roboto"/>
              </a:rPr>
              <a:t>Subscribers can easily create their own playlists.</a:t>
            </a:r>
            <a:endParaRPr sz="1350">
              <a:highlight>
                <a:schemeClr val="dk1"/>
              </a:highlight>
              <a:latin typeface="Roboto"/>
              <a:ea typeface="Roboto"/>
              <a:cs typeface="Roboto"/>
              <a:sym typeface="Roboto"/>
            </a:endParaRPr>
          </a:p>
          <a:p>
            <a:pPr marL="457200" lvl="0" indent="-288607" algn="l" rtl="0">
              <a:lnSpc>
                <a:spcPct val="175000"/>
              </a:lnSpc>
              <a:spcBef>
                <a:spcPts val="0"/>
              </a:spcBef>
              <a:spcAft>
                <a:spcPts val="0"/>
              </a:spcAft>
              <a:buSzPct val="100000"/>
              <a:buFont typeface="Roboto"/>
              <a:buChar char="●"/>
            </a:pPr>
            <a:r>
              <a:rPr lang="en" sz="1350">
                <a:highlight>
                  <a:schemeClr val="dk1"/>
                </a:highlight>
                <a:latin typeface="Roboto"/>
                <a:ea typeface="Roboto"/>
                <a:cs typeface="Roboto"/>
                <a:sym typeface="Roboto"/>
              </a:rPr>
              <a:t>New artists and genres of music are more accessible to customers.</a:t>
            </a:r>
            <a:endParaRPr sz="1350">
              <a:highlight>
                <a:schemeClr val="dk1"/>
              </a:highlight>
              <a:latin typeface="Roboto"/>
              <a:ea typeface="Roboto"/>
              <a:cs typeface="Roboto"/>
              <a:sym typeface="Roboto"/>
            </a:endParaRPr>
          </a:p>
          <a:p>
            <a:pPr marL="457200" lvl="0" indent="-288607" algn="l" rtl="0">
              <a:lnSpc>
                <a:spcPct val="175000"/>
              </a:lnSpc>
              <a:spcBef>
                <a:spcPts val="0"/>
              </a:spcBef>
              <a:spcAft>
                <a:spcPts val="0"/>
              </a:spcAft>
              <a:buSzPct val="100000"/>
              <a:buFont typeface="Roboto"/>
              <a:buChar char="●"/>
            </a:pPr>
            <a:r>
              <a:rPr lang="en" sz="1350">
                <a:highlight>
                  <a:schemeClr val="dk1"/>
                </a:highlight>
                <a:latin typeface="Roboto"/>
                <a:ea typeface="Roboto"/>
                <a:cs typeface="Roboto"/>
                <a:sym typeface="Roboto"/>
              </a:rPr>
              <a:t>Streaming services make customers aware of new releases from their favorite artists.</a:t>
            </a:r>
            <a:endParaRPr sz="1350">
              <a:highlight>
                <a:schemeClr val="dk1"/>
              </a:highlight>
              <a:latin typeface="Roboto"/>
              <a:ea typeface="Roboto"/>
              <a:cs typeface="Roboto"/>
              <a:sym typeface="Roboto"/>
            </a:endParaRPr>
          </a:p>
          <a:p>
            <a:pPr marL="457200" lvl="0" indent="-288607" algn="l" rtl="0">
              <a:lnSpc>
                <a:spcPct val="175000"/>
              </a:lnSpc>
              <a:spcBef>
                <a:spcPts val="0"/>
              </a:spcBef>
              <a:spcAft>
                <a:spcPts val="0"/>
              </a:spcAft>
              <a:buSzPct val="100000"/>
              <a:buFont typeface="Roboto"/>
              <a:buChar char="●"/>
            </a:pPr>
            <a:r>
              <a:rPr lang="en" sz="1350">
                <a:highlight>
                  <a:schemeClr val="dk1"/>
                </a:highlight>
                <a:latin typeface="Roboto"/>
                <a:ea typeface="Roboto"/>
                <a:cs typeface="Roboto"/>
                <a:sym typeface="Roboto"/>
              </a:rPr>
              <a:t>Up and coming artists stand a much better chance of being discovered.</a:t>
            </a:r>
            <a:endParaRPr sz="1350">
              <a:highlight>
                <a:schemeClr val="dk1"/>
              </a:highlight>
              <a:latin typeface="Roboto"/>
              <a:ea typeface="Roboto"/>
              <a:cs typeface="Roboto"/>
              <a:sym typeface="Roboto"/>
            </a:endParaRPr>
          </a:p>
          <a:p>
            <a:pPr marL="457200" lvl="0" indent="-288607" algn="l" rtl="0">
              <a:lnSpc>
                <a:spcPct val="175000"/>
              </a:lnSpc>
              <a:spcBef>
                <a:spcPts val="0"/>
              </a:spcBef>
              <a:spcAft>
                <a:spcPts val="0"/>
              </a:spcAft>
              <a:buSzPct val="100000"/>
              <a:buFont typeface="Roboto"/>
              <a:buChar char="●"/>
            </a:pPr>
            <a:r>
              <a:rPr lang="en" sz="1350">
                <a:highlight>
                  <a:schemeClr val="dk1"/>
                </a:highlight>
                <a:latin typeface="Roboto"/>
                <a:ea typeface="Roboto"/>
                <a:cs typeface="Roboto"/>
                <a:sym typeface="Roboto"/>
              </a:rPr>
              <a:t>Subscribers can use their playlist to help make new releases potential hits.</a:t>
            </a:r>
            <a:endParaRPr sz="1350">
              <a:highlight>
                <a:schemeClr val="dk1"/>
              </a:highlight>
              <a:latin typeface="Roboto"/>
              <a:ea typeface="Roboto"/>
              <a:cs typeface="Roboto"/>
              <a:sym typeface="Roboto"/>
            </a:endParaRPr>
          </a:p>
          <a:p>
            <a:pPr marL="457200" lvl="0" indent="0" algn="l" rtl="0">
              <a:spcBef>
                <a:spcPts val="14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Hardware Requirements</a:t>
            </a:r>
            <a:endParaRPr/>
          </a:p>
        </p:txBody>
      </p:sp>
      <p:sp>
        <p:nvSpPr>
          <p:cNvPr id="262" name="Google Shape;262;p3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 PC/ handset  having a web browser with a good internet connection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Software Requirements</a:t>
            </a:r>
            <a:endParaRPr/>
          </a:p>
        </p:txBody>
      </p:sp>
      <p:sp>
        <p:nvSpPr>
          <p:cNvPr id="268" name="Google Shape;268;p3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No Softwares are required to use our website.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2"/>
          <p:cNvSpPr txBox="1">
            <a:spLocks noGrp="1"/>
          </p:cNvSpPr>
          <p:nvPr>
            <p:ph type="body" idx="1"/>
          </p:nvPr>
        </p:nvSpPr>
        <p:spPr>
          <a:xfrm>
            <a:off x="1456900" y="2269200"/>
            <a:ext cx="5998800" cy="6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chemeClr val="accent4"/>
                </a:solidFill>
                <a:latin typeface="Libre Baskerville"/>
                <a:ea typeface="Libre Baskerville"/>
                <a:cs typeface="Libre Baskerville"/>
                <a:sym typeface="Libre Baskerville"/>
              </a:rPr>
              <a:t>Overall Architecture And Flowchart Diagram</a:t>
            </a:r>
            <a:endParaRPr sz="2400" b="1">
              <a:solidFill>
                <a:schemeClr val="accent4"/>
              </a:solidFill>
              <a:latin typeface="Libre Baskerville"/>
              <a:ea typeface="Libre Baskerville"/>
              <a:cs typeface="Libre Baskerville"/>
              <a:sym typeface="Libre Baskervill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77"/>
        <p:cNvGrpSpPr/>
        <p:nvPr/>
      </p:nvGrpSpPr>
      <p:grpSpPr>
        <a:xfrm>
          <a:off x="0" y="0"/>
          <a:ext cx="0" cy="0"/>
          <a:chOff x="0" y="0"/>
          <a:chExt cx="0" cy="0"/>
        </a:xfrm>
      </p:grpSpPr>
      <p:sp>
        <p:nvSpPr>
          <p:cNvPr id="278" name="Google Shape;278;p33"/>
          <p:cNvSpPr txBox="1">
            <a:spLocks noGrp="1"/>
          </p:cNvSpPr>
          <p:nvPr>
            <p:ph type="title"/>
          </p:nvPr>
        </p:nvSpPr>
        <p:spPr>
          <a:xfrm>
            <a:off x="729450" y="291350"/>
            <a:ext cx="7021200" cy="62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0"/>
              <a:t>USER CASE DIAGRAM</a:t>
            </a:r>
            <a:endParaRPr b="0"/>
          </a:p>
        </p:txBody>
      </p:sp>
      <p:pic>
        <p:nvPicPr>
          <p:cNvPr id="279" name="Google Shape;279;p33"/>
          <p:cNvPicPr preferRelativeResize="0"/>
          <p:nvPr/>
        </p:nvPicPr>
        <p:blipFill>
          <a:blip r:embed="rId3">
            <a:alphaModFix/>
          </a:blip>
          <a:stretch>
            <a:fillRect/>
          </a:stretch>
        </p:blipFill>
        <p:spPr>
          <a:xfrm>
            <a:off x="1120600" y="1095825"/>
            <a:ext cx="6630050" cy="3577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6"/>
          <p:cNvSpPr txBox="1">
            <a:spLocks noGrp="1"/>
          </p:cNvSpPr>
          <p:nvPr>
            <p:ph type="title"/>
          </p:nvPr>
        </p:nvSpPr>
        <p:spPr>
          <a:xfrm>
            <a:off x="231800" y="1988200"/>
            <a:ext cx="25527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600">
                <a:latin typeface="Arial"/>
                <a:ea typeface="Arial"/>
                <a:cs typeface="Arial"/>
                <a:sym typeface="Arial"/>
              </a:rPr>
              <a:t>Index</a:t>
            </a:r>
            <a:endParaRPr sz="3600">
              <a:latin typeface="Arial"/>
              <a:ea typeface="Arial"/>
              <a:cs typeface="Arial"/>
              <a:sym typeface="Arial"/>
            </a:endParaRPr>
          </a:p>
          <a:p>
            <a:pPr marL="0" lvl="0" indent="0" algn="l" rtl="0">
              <a:spcBef>
                <a:spcPts val="0"/>
              </a:spcBef>
              <a:spcAft>
                <a:spcPts val="0"/>
              </a:spcAft>
              <a:buNone/>
            </a:pPr>
            <a:endParaRPr/>
          </a:p>
        </p:txBody>
      </p:sp>
      <p:sp>
        <p:nvSpPr>
          <p:cNvPr id="165" name="Google Shape;165;p16"/>
          <p:cNvSpPr txBox="1">
            <a:spLocks noGrp="1"/>
          </p:cNvSpPr>
          <p:nvPr>
            <p:ph type="body" idx="1"/>
          </p:nvPr>
        </p:nvSpPr>
        <p:spPr>
          <a:xfrm>
            <a:off x="2833800" y="0"/>
            <a:ext cx="6040800" cy="3928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Impact"/>
              <a:buChar char="●"/>
            </a:pPr>
            <a:r>
              <a:rPr lang="en" sz="1600">
                <a:latin typeface="Impact"/>
                <a:ea typeface="Impact"/>
                <a:cs typeface="Impact"/>
                <a:sym typeface="Impact"/>
              </a:rPr>
              <a:t>Project Title                                                           </a:t>
            </a:r>
            <a:endParaRPr sz="1600">
              <a:latin typeface="Impact"/>
              <a:ea typeface="Impact"/>
              <a:cs typeface="Impact"/>
              <a:sym typeface="Impact"/>
            </a:endParaRPr>
          </a:p>
          <a:p>
            <a:pPr marL="457200" lvl="0" indent="-330200" algn="l" rtl="0">
              <a:spcBef>
                <a:spcPts val="0"/>
              </a:spcBef>
              <a:spcAft>
                <a:spcPts val="0"/>
              </a:spcAft>
              <a:buSzPts val="1600"/>
              <a:buFont typeface="Impact"/>
              <a:buChar char="●"/>
            </a:pPr>
            <a:r>
              <a:rPr lang="en" sz="1600">
                <a:latin typeface="Impact"/>
                <a:ea typeface="Impact"/>
                <a:cs typeface="Impact"/>
                <a:sym typeface="Impact"/>
              </a:rPr>
              <a:t>Team Members</a:t>
            </a:r>
            <a:endParaRPr sz="1600">
              <a:latin typeface="Impact"/>
              <a:ea typeface="Impact"/>
              <a:cs typeface="Impact"/>
              <a:sym typeface="Impact"/>
            </a:endParaRPr>
          </a:p>
          <a:p>
            <a:pPr marL="457200" lvl="0" indent="-330200" algn="l" rtl="0">
              <a:spcBef>
                <a:spcPts val="0"/>
              </a:spcBef>
              <a:spcAft>
                <a:spcPts val="0"/>
              </a:spcAft>
              <a:buSzPts val="1600"/>
              <a:buFont typeface="Impact"/>
              <a:buChar char="●"/>
            </a:pPr>
            <a:r>
              <a:rPr lang="en" sz="1600">
                <a:latin typeface="Impact"/>
                <a:ea typeface="Impact"/>
                <a:cs typeface="Impact"/>
                <a:sym typeface="Impact"/>
              </a:rPr>
              <a:t>About Our Website</a:t>
            </a:r>
            <a:endParaRPr sz="1600">
              <a:latin typeface="Impact"/>
              <a:ea typeface="Impact"/>
              <a:cs typeface="Impact"/>
              <a:sym typeface="Impact"/>
            </a:endParaRPr>
          </a:p>
          <a:p>
            <a:pPr marL="457200" lvl="0" indent="-330200" algn="l" rtl="0">
              <a:spcBef>
                <a:spcPts val="0"/>
              </a:spcBef>
              <a:spcAft>
                <a:spcPts val="0"/>
              </a:spcAft>
              <a:buSzPts val="1600"/>
              <a:buFont typeface="Impact"/>
              <a:buChar char="●"/>
            </a:pPr>
            <a:r>
              <a:rPr lang="en" sz="1600">
                <a:latin typeface="Impact"/>
                <a:ea typeface="Impact"/>
                <a:cs typeface="Impact"/>
                <a:sym typeface="Impact"/>
              </a:rPr>
              <a:t>Existing Work</a:t>
            </a:r>
            <a:endParaRPr sz="1600">
              <a:latin typeface="Impact"/>
              <a:ea typeface="Impact"/>
              <a:cs typeface="Impact"/>
              <a:sym typeface="Impact"/>
            </a:endParaRPr>
          </a:p>
          <a:p>
            <a:pPr marL="457200" lvl="0" indent="-330200" algn="l" rtl="0">
              <a:spcBef>
                <a:spcPts val="0"/>
              </a:spcBef>
              <a:spcAft>
                <a:spcPts val="0"/>
              </a:spcAft>
              <a:buSzPts val="1600"/>
              <a:buFont typeface="Impact"/>
              <a:buChar char="●"/>
            </a:pPr>
            <a:r>
              <a:rPr lang="en" sz="1600">
                <a:latin typeface="Impact"/>
                <a:ea typeface="Impact"/>
                <a:cs typeface="Impact"/>
                <a:sym typeface="Impact"/>
              </a:rPr>
              <a:t>Limitations</a:t>
            </a:r>
            <a:endParaRPr sz="1600">
              <a:latin typeface="Impact"/>
              <a:ea typeface="Impact"/>
              <a:cs typeface="Impact"/>
              <a:sym typeface="Impact"/>
            </a:endParaRPr>
          </a:p>
          <a:p>
            <a:pPr marL="457200" lvl="0" indent="-330200" algn="l" rtl="0">
              <a:spcBef>
                <a:spcPts val="0"/>
              </a:spcBef>
              <a:spcAft>
                <a:spcPts val="0"/>
              </a:spcAft>
              <a:buSzPts val="1600"/>
              <a:buFont typeface="Impact"/>
              <a:buChar char="●"/>
            </a:pPr>
            <a:r>
              <a:rPr lang="en" sz="1600">
                <a:latin typeface="Impact"/>
                <a:ea typeface="Impact"/>
                <a:cs typeface="Impact"/>
                <a:sym typeface="Impact"/>
              </a:rPr>
              <a:t>Proposed Work And Methodology</a:t>
            </a:r>
            <a:endParaRPr sz="1600">
              <a:latin typeface="Impact"/>
              <a:ea typeface="Impact"/>
              <a:cs typeface="Impact"/>
              <a:sym typeface="Impact"/>
            </a:endParaRPr>
          </a:p>
          <a:p>
            <a:pPr marL="457200" lvl="0" indent="-330200" algn="l" rtl="0">
              <a:spcBef>
                <a:spcPts val="0"/>
              </a:spcBef>
              <a:spcAft>
                <a:spcPts val="0"/>
              </a:spcAft>
              <a:buSzPts val="1600"/>
              <a:buFont typeface="Impact"/>
              <a:buChar char="●"/>
            </a:pPr>
            <a:r>
              <a:rPr lang="en" sz="1600">
                <a:latin typeface="Impact"/>
                <a:ea typeface="Impact"/>
                <a:cs typeface="Impact"/>
                <a:sym typeface="Impact"/>
              </a:rPr>
              <a:t>Novelty of the Project</a:t>
            </a:r>
            <a:endParaRPr sz="1600">
              <a:latin typeface="Impact"/>
              <a:ea typeface="Impact"/>
              <a:cs typeface="Impact"/>
              <a:sym typeface="Impact"/>
            </a:endParaRPr>
          </a:p>
          <a:p>
            <a:pPr marL="457200" lvl="0" indent="-330200" algn="l" rtl="0">
              <a:spcBef>
                <a:spcPts val="0"/>
              </a:spcBef>
              <a:spcAft>
                <a:spcPts val="0"/>
              </a:spcAft>
              <a:buSzPts val="1600"/>
              <a:buFont typeface="Impact"/>
              <a:buChar char="●"/>
            </a:pPr>
            <a:r>
              <a:rPr lang="en" sz="1600">
                <a:latin typeface="Impact"/>
                <a:ea typeface="Impact"/>
                <a:cs typeface="Impact"/>
                <a:sym typeface="Impact"/>
              </a:rPr>
              <a:t>Real TIme Usage</a:t>
            </a:r>
            <a:endParaRPr sz="1600">
              <a:latin typeface="Impact"/>
              <a:ea typeface="Impact"/>
              <a:cs typeface="Impact"/>
              <a:sym typeface="Impact"/>
            </a:endParaRPr>
          </a:p>
          <a:p>
            <a:pPr marL="457200" lvl="0" indent="-330200" algn="l" rtl="0">
              <a:spcBef>
                <a:spcPts val="0"/>
              </a:spcBef>
              <a:spcAft>
                <a:spcPts val="0"/>
              </a:spcAft>
              <a:buSzPts val="1600"/>
              <a:buFont typeface="Impact"/>
              <a:buChar char="●"/>
            </a:pPr>
            <a:r>
              <a:rPr lang="en" sz="1600">
                <a:latin typeface="Impact"/>
                <a:ea typeface="Impact"/>
                <a:cs typeface="Impact"/>
                <a:sym typeface="Impact"/>
              </a:rPr>
              <a:t>Hardware/Software Requirements</a:t>
            </a:r>
            <a:endParaRPr sz="1600">
              <a:latin typeface="Impact"/>
              <a:ea typeface="Impact"/>
              <a:cs typeface="Impact"/>
              <a:sym typeface="Impact"/>
            </a:endParaRPr>
          </a:p>
          <a:p>
            <a:pPr marL="457200" lvl="0" indent="-330200" algn="l" rtl="0">
              <a:spcBef>
                <a:spcPts val="0"/>
              </a:spcBef>
              <a:spcAft>
                <a:spcPts val="0"/>
              </a:spcAft>
              <a:buSzPts val="1600"/>
              <a:buFont typeface="Impact"/>
              <a:buChar char="●"/>
            </a:pPr>
            <a:r>
              <a:rPr lang="en" sz="1600">
                <a:latin typeface="Impact"/>
                <a:ea typeface="Impact"/>
                <a:cs typeface="Impact"/>
                <a:sym typeface="Impact"/>
              </a:rPr>
              <a:t>Overall Architecture And flowchart Diagram</a:t>
            </a:r>
            <a:endParaRPr sz="1600">
              <a:latin typeface="Impact"/>
              <a:ea typeface="Impact"/>
              <a:cs typeface="Impact"/>
              <a:sym typeface="Impact"/>
            </a:endParaRPr>
          </a:p>
          <a:p>
            <a:pPr marL="457200" lvl="0" indent="-330200" algn="l" rtl="0">
              <a:spcBef>
                <a:spcPts val="0"/>
              </a:spcBef>
              <a:spcAft>
                <a:spcPts val="0"/>
              </a:spcAft>
              <a:buSzPts val="1600"/>
              <a:buFont typeface="Impact"/>
              <a:buChar char="●"/>
            </a:pPr>
            <a:r>
              <a:rPr lang="en" sz="1600">
                <a:latin typeface="Impact"/>
                <a:ea typeface="Impact"/>
                <a:cs typeface="Impact"/>
                <a:sym typeface="Impact"/>
              </a:rPr>
              <a:t>Literature Review</a:t>
            </a:r>
            <a:endParaRPr sz="1600">
              <a:latin typeface="Impact"/>
              <a:ea typeface="Impact"/>
              <a:cs typeface="Impact"/>
              <a:sym typeface="Impact"/>
            </a:endParaRPr>
          </a:p>
          <a:p>
            <a:pPr marL="457200" lvl="0" indent="-330200" algn="l" rtl="0">
              <a:spcBef>
                <a:spcPts val="0"/>
              </a:spcBef>
              <a:spcAft>
                <a:spcPts val="0"/>
              </a:spcAft>
              <a:buSzPts val="1600"/>
              <a:buFont typeface="Impact"/>
              <a:buChar char="●"/>
            </a:pPr>
            <a:r>
              <a:rPr lang="en" sz="1600">
                <a:latin typeface="Impact"/>
                <a:ea typeface="Impact"/>
                <a:cs typeface="Impact"/>
                <a:sym typeface="Impact"/>
              </a:rPr>
              <a:t>Module Description</a:t>
            </a:r>
            <a:endParaRPr sz="1600">
              <a:latin typeface="Impact"/>
              <a:ea typeface="Impact"/>
              <a:cs typeface="Impact"/>
              <a:sym typeface="Impact"/>
            </a:endParaRPr>
          </a:p>
          <a:p>
            <a:pPr marL="457200" lvl="0" indent="-330200" algn="l" rtl="0">
              <a:spcBef>
                <a:spcPts val="0"/>
              </a:spcBef>
              <a:spcAft>
                <a:spcPts val="0"/>
              </a:spcAft>
              <a:buSzPts val="1600"/>
              <a:buFont typeface="Impact"/>
              <a:buChar char="●"/>
            </a:pPr>
            <a:r>
              <a:rPr lang="en" sz="1600">
                <a:latin typeface="Impact"/>
                <a:ea typeface="Impact"/>
                <a:cs typeface="Impact"/>
                <a:sym typeface="Impact"/>
              </a:rPr>
              <a:t>Module workflow explanation</a:t>
            </a:r>
            <a:endParaRPr sz="1600">
              <a:latin typeface="Impact"/>
              <a:ea typeface="Impact"/>
              <a:cs typeface="Impact"/>
              <a:sym typeface="Impact"/>
            </a:endParaRPr>
          </a:p>
          <a:p>
            <a:pPr marL="457200" lvl="0" indent="-330200" algn="l" rtl="0">
              <a:spcBef>
                <a:spcPts val="0"/>
              </a:spcBef>
              <a:spcAft>
                <a:spcPts val="0"/>
              </a:spcAft>
              <a:buSzPts val="1600"/>
              <a:buFont typeface="Impact"/>
              <a:buChar char="●"/>
            </a:pPr>
            <a:r>
              <a:rPr lang="en" sz="1600">
                <a:latin typeface="Impact"/>
                <a:ea typeface="Impact"/>
                <a:cs typeface="Impact"/>
                <a:sym typeface="Impact"/>
              </a:rPr>
              <a:t>Implementation and coding</a:t>
            </a:r>
            <a:endParaRPr sz="1600">
              <a:latin typeface="Impact"/>
              <a:ea typeface="Impact"/>
              <a:cs typeface="Impact"/>
              <a:sym typeface="Impact"/>
            </a:endParaRPr>
          </a:p>
          <a:p>
            <a:pPr marL="457200" lvl="0" indent="-330200" algn="l" rtl="0">
              <a:spcBef>
                <a:spcPts val="0"/>
              </a:spcBef>
              <a:spcAft>
                <a:spcPts val="0"/>
              </a:spcAft>
              <a:buSzPts val="1600"/>
              <a:buFont typeface="Impact"/>
              <a:buChar char="●"/>
            </a:pPr>
            <a:r>
              <a:rPr lang="en" sz="1600">
                <a:latin typeface="Impact"/>
                <a:ea typeface="Impact"/>
                <a:cs typeface="Impact"/>
                <a:sym typeface="Impact"/>
              </a:rPr>
              <a:t>Demo Video</a:t>
            </a:r>
            <a:endParaRPr sz="1600">
              <a:latin typeface="Impact"/>
              <a:ea typeface="Impact"/>
              <a:cs typeface="Impact"/>
              <a:sym typeface="Impact"/>
            </a:endParaRPr>
          </a:p>
          <a:p>
            <a:pPr marL="457200" lvl="0" indent="-330200" algn="l" rtl="0">
              <a:spcBef>
                <a:spcPts val="0"/>
              </a:spcBef>
              <a:spcAft>
                <a:spcPts val="0"/>
              </a:spcAft>
              <a:buSzPts val="1600"/>
              <a:buFont typeface="Impact"/>
              <a:buChar char="●"/>
            </a:pPr>
            <a:r>
              <a:rPr lang="en" sz="1600">
                <a:latin typeface="Impact"/>
                <a:ea typeface="Impact"/>
                <a:cs typeface="Impact"/>
                <a:sym typeface="Impact"/>
              </a:rPr>
              <a:t>Project snapshots</a:t>
            </a:r>
            <a:endParaRPr sz="1600">
              <a:latin typeface="Impact"/>
              <a:ea typeface="Impact"/>
              <a:cs typeface="Impact"/>
              <a:sym typeface="Impact"/>
            </a:endParaRPr>
          </a:p>
          <a:p>
            <a:pPr marL="457200" lvl="0" indent="-330200" algn="l" rtl="0">
              <a:spcBef>
                <a:spcPts val="0"/>
              </a:spcBef>
              <a:spcAft>
                <a:spcPts val="0"/>
              </a:spcAft>
              <a:buSzPts val="1600"/>
              <a:buFont typeface="Impact"/>
              <a:buChar char="●"/>
            </a:pPr>
            <a:r>
              <a:rPr lang="en" sz="1600">
                <a:latin typeface="Impact"/>
                <a:ea typeface="Impact"/>
                <a:cs typeface="Impact"/>
                <a:sym typeface="Impact"/>
              </a:rPr>
              <a:t>Testing </a:t>
            </a:r>
            <a:endParaRPr sz="1600">
              <a:latin typeface="Impact"/>
              <a:ea typeface="Impact"/>
              <a:cs typeface="Impact"/>
              <a:sym typeface="Impact"/>
            </a:endParaRPr>
          </a:p>
          <a:p>
            <a:pPr marL="457200" lvl="0" indent="-330200" algn="l" rtl="0">
              <a:spcBef>
                <a:spcPts val="0"/>
              </a:spcBef>
              <a:spcAft>
                <a:spcPts val="0"/>
              </a:spcAft>
              <a:buSzPts val="1600"/>
              <a:buFont typeface="Impact"/>
              <a:buChar char="●"/>
            </a:pPr>
            <a:r>
              <a:rPr lang="en" sz="1600">
                <a:latin typeface="Impact"/>
                <a:ea typeface="Impact"/>
                <a:cs typeface="Impact"/>
                <a:sym typeface="Impact"/>
              </a:rPr>
              <a:t>Conclusion</a:t>
            </a:r>
            <a:endParaRPr sz="1600">
              <a:latin typeface="Impact"/>
              <a:ea typeface="Impact"/>
              <a:cs typeface="Impact"/>
              <a:sym typeface="Impact"/>
            </a:endParaRPr>
          </a:p>
          <a:p>
            <a:pPr marL="0" lvl="0" indent="0" algn="ctr" rtl="0">
              <a:lnSpc>
                <a:spcPct val="100000"/>
              </a:lnSpc>
              <a:spcBef>
                <a:spcPts val="0"/>
              </a:spcBef>
              <a:spcAft>
                <a:spcPts val="0"/>
              </a:spcAft>
              <a:buSzPts val="275"/>
              <a:buNone/>
            </a:pPr>
            <a:endParaRPr sz="900">
              <a:latin typeface="Caveat"/>
              <a:ea typeface="Caveat"/>
              <a:cs typeface="Caveat"/>
              <a:sym typeface="Cave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4"/>
          <p:cNvSpPr txBox="1">
            <a:spLocks noGrp="1"/>
          </p:cNvSpPr>
          <p:nvPr>
            <p:ph type="title"/>
          </p:nvPr>
        </p:nvSpPr>
        <p:spPr>
          <a:xfrm>
            <a:off x="729450" y="268950"/>
            <a:ext cx="7021200" cy="683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CLASS DIAGRAM</a:t>
            </a:r>
            <a:endParaRPr/>
          </a:p>
        </p:txBody>
      </p:sp>
      <p:pic>
        <p:nvPicPr>
          <p:cNvPr id="285" name="Google Shape;285;p34"/>
          <p:cNvPicPr preferRelativeResize="0"/>
          <p:nvPr/>
        </p:nvPicPr>
        <p:blipFill>
          <a:blip r:embed="rId3">
            <a:alphaModFix/>
          </a:blip>
          <a:stretch>
            <a:fillRect/>
          </a:stretch>
        </p:blipFill>
        <p:spPr>
          <a:xfrm>
            <a:off x="509600" y="1056350"/>
            <a:ext cx="7642399" cy="3751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Shape 289"/>
        <p:cNvGrpSpPr/>
        <p:nvPr/>
      </p:nvGrpSpPr>
      <p:grpSpPr>
        <a:xfrm>
          <a:off x="0" y="0"/>
          <a:ext cx="0" cy="0"/>
          <a:chOff x="0" y="0"/>
          <a:chExt cx="0" cy="0"/>
        </a:xfrm>
      </p:grpSpPr>
      <p:sp>
        <p:nvSpPr>
          <p:cNvPr id="290" name="Google Shape;290;p35"/>
          <p:cNvSpPr txBox="1">
            <a:spLocks noGrp="1"/>
          </p:cNvSpPr>
          <p:nvPr>
            <p:ph type="title"/>
          </p:nvPr>
        </p:nvSpPr>
        <p:spPr>
          <a:xfrm>
            <a:off x="500100" y="223075"/>
            <a:ext cx="6367800" cy="5865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Flowchart</a:t>
            </a:r>
            <a:endParaRPr/>
          </a:p>
        </p:txBody>
      </p:sp>
      <p:pic>
        <p:nvPicPr>
          <p:cNvPr id="291" name="Google Shape;291;p35"/>
          <p:cNvPicPr preferRelativeResize="0"/>
          <p:nvPr/>
        </p:nvPicPr>
        <p:blipFill>
          <a:blip r:embed="rId3">
            <a:alphaModFix/>
          </a:blip>
          <a:stretch>
            <a:fillRect/>
          </a:stretch>
        </p:blipFill>
        <p:spPr>
          <a:xfrm>
            <a:off x="152400" y="898375"/>
            <a:ext cx="8604377" cy="40927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Literature Review</a:t>
            </a:r>
            <a:endParaRPr/>
          </a:p>
        </p:txBody>
      </p:sp>
      <p:sp>
        <p:nvSpPr>
          <p:cNvPr id="297" name="Google Shape;297;p3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55000" lnSpcReduction="10000"/>
          </a:bodyPr>
          <a:lstStyle/>
          <a:p>
            <a:pPr marL="0" lvl="0" indent="0" algn="l" rtl="0">
              <a:lnSpc>
                <a:spcPct val="94000"/>
              </a:lnSpc>
              <a:spcBef>
                <a:spcPts val="0"/>
              </a:spcBef>
              <a:spcAft>
                <a:spcPts val="0"/>
              </a:spcAft>
              <a:buNone/>
            </a:pPr>
            <a:r>
              <a:rPr lang="en" sz="3000">
                <a:highlight>
                  <a:schemeClr val="dk1"/>
                </a:highlight>
              </a:rPr>
              <a:t>Research on music streaming has so far tended to normalize a view of streaming as</a:t>
            </a:r>
            <a:endParaRPr sz="3000">
              <a:highlight>
                <a:schemeClr val="dk1"/>
              </a:highlight>
            </a:endParaRPr>
          </a:p>
          <a:p>
            <a:pPr marL="0" lvl="0" indent="0" algn="l" rtl="0">
              <a:lnSpc>
                <a:spcPct val="94000"/>
              </a:lnSpc>
              <a:spcBef>
                <a:spcPts val="0"/>
              </a:spcBef>
              <a:spcAft>
                <a:spcPts val="0"/>
              </a:spcAft>
              <a:buNone/>
            </a:pPr>
            <a:r>
              <a:rPr lang="en" sz="3000">
                <a:highlight>
                  <a:schemeClr val="dk1"/>
                </a:highlight>
              </a:rPr>
              <a:t>an individual activity solely oriented towards the platform. However, as streaming</a:t>
            </a:r>
            <a:endParaRPr sz="3000">
              <a:highlight>
                <a:schemeClr val="dk1"/>
              </a:highlight>
            </a:endParaRPr>
          </a:p>
          <a:p>
            <a:pPr marL="0" lvl="0" indent="0" algn="l" rtl="0">
              <a:lnSpc>
                <a:spcPct val="94000"/>
              </a:lnSpc>
              <a:spcBef>
                <a:spcPts val="0"/>
              </a:spcBef>
              <a:spcAft>
                <a:spcPts val="0"/>
              </a:spcAft>
              <a:buNone/>
            </a:pPr>
            <a:r>
              <a:rPr lang="en" sz="3000">
                <a:highlight>
                  <a:schemeClr val="dk1"/>
                </a:highlight>
              </a:rPr>
              <a:t>media have become integral to everyday life and a key metaphor for digital society,</a:t>
            </a:r>
            <a:endParaRPr sz="3000">
              <a:highlight>
                <a:schemeClr val="dk1"/>
              </a:highlight>
            </a:endParaRPr>
          </a:p>
          <a:p>
            <a:pPr marL="0" lvl="0" indent="0" algn="l" rtl="0">
              <a:lnSpc>
                <a:spcPct val="94000"/>
              </a:lnSpc>
              <a:spcBef>
                <a:spcPts val="0"/>
              </a:spcBef>
              <a:spcAft>
                <a:spcPts val="0"/>
              </a:spcAft>
              <a:buNone/>
            </a:pPr>
            <a:r>
              <a:rPr lang="en" sz="3000">
                <a:highlight>
                  <a:schemeClr val="dk1"/>
                </a:highlight>
              </a:rPr>
              <a:t>we should pay attention to how streaming activities are embedded into social power</a:t>
            </a:r>
            <a:endParaRPr sz="3000">
              <a:highlight>
                <a:schemeClr val="dk1"/>
              </a:highlight>
            </a:endParaRPr>
          </a:p>
          <a:p>
            <a:pPr marL="0" lvl="0" indent="0" algn="l" rtl="0">
              <a:lnSpc>
                <a:spcPct val="94000"/>
              </a:lnSpc>
              <a:spcBef>
                <a:spcPts val="0"/>
              </a:spcBef>
              <a:spcAft>
                <a:spcPts val="0"/>
              </a:spcAft>
              <a:buNone/>
            </a:pPr>
            <a:r>
              <a:rPr lang="en" sz="3000">
                <a:highlight>
                  <a:schemeClr val="dk1"/>
                </a:highlight>
              </a:rPr>
              <a:t>relations. Furthermore, due to the complexity of streaming infrastructures, we should</a:t>
            </a:r>
            <a:endParaRPr sz="3000">
              <a:highlight>
                <a:schemeClr val="dk1"/>
              </a:highlight>
            </a:endParaRPr>
          </a:p>
          <a:p>
            <a:pPr marL="0" lvl="0" indent="0" algn="l" rtl="0">
              <a:lnSpc>
                <a:spcPct val="94000"/>
              </a:lnSpc>
              <a:spcBef>
                <a:spcPts val="0"/>
              </a:spcBef>
              <a:spcAft>
                <a:spcPts val="0"/>
              </a:spcAft>
              <a:buNone/>
            </a:pPr>
            <a:r>
              <a:rPr lang="en" sz="3000">
                <a:highlight>
                  <a:schemeClr val="dk1"/>
                </a:highlight>
              </a:rPr>
              <a:t>consider the social implications of ordinary expertise pertaining to the handling of</a:t>
            </a:r>
            <a:endParaRPr sz="3000">
              <a:highlight>
                <a:schemeClr val="dk1"/>
              </a:highlight>
            </a:endParaRPr>
          </a:p>
          <a:p>
            <a:pPr marL="0" lvl="0" indent="0" algn="l" rtl="0">
              <a:lnSpc>
                <a:spcPct val="94000"/>
              </a:lnSpc>
              <a:spcBef>
                <a:spcPts val="0"/>
              </a:spcBef>
              <a:spcAft>
                <a:spcPts val="0"/>
              </a:spcAft>
              <a:buNone/>
            </a:pPr>
            <a:r>
              <a:rPr lang="en" sz="3000">
                <a:highlight>
                  <a:schemeClr val="dk1"/>
                </a:highlight>
              </a:rPr>
              <a:t>digital streams. To this end, this article advances a theoretical view of music streaming</a:t>
            </a:r>
            <a:endParaRPr sz="3000">
              <a:highlight>
                <a:schemeClr val="dk1"/>
              </a:highlight>
            </a:endParaRPr>
          </a:p>
          <a:p>
            <a:pPr marL="0" lvl="0" indent="0" algn="l" rtl="0">
              <a:lnSpc>
                <a:spcPct val="94000"/>
              </a:lnSpc>
              <a:spcBef>
                <a:spcPts val="0"/>
              </a:spcBef>
              <a:spcAft>
                <a:spcPts val="0"/>
              </a:spcAft>
              <a:buNone/>
            </a:pPr>
            <a:r>
              <a:rPr lang="en" sz="3000">
                <a:highlight>
                  <a:schemeClr val="dk1"/>
                </a:highlight>
              </a:rPr>
              <a:t>as a form of logistical labour and a part of dwelling. Based on a focus-group study on</a:t>
            </a:r>
            <a:endParaRPr sz="3000">
              <a:highlight>
                <a:schemeClr val="dk1"/>
              </a:highlight>
            </a:endParaRPr>
          </a:p>
          <a:p>
            <a:pPr marL="0" lvl="0" indent="0" algn="l" rtl="0">
              <a:lnSpc>
                <a:spcPct val="94000"/>
              </a:lnSpc>
              <a:spcBef>
                <a:spcPts val="0"/>
              </a:spcBef>
              <a:spcAft>
                <a:spcPts val="0"/>
              </a:spcAft>
              <a:buNone/>
            </a:pPr>
            <a:r>
              <a:rPr lang="en" sz="3000">
                <a:highlight>
                  <a:schemeClr val="dk1"/>
                </a:highlight>
              </a:rPr>
              <a:t>music streaming, the analysis moves beyond the platform to explore social dominance</a:t>
            </a:r>
            <a:endParaRPr sz="3000">
              <a:highlight>
                <a:schemeClr val="dk1"/>
              </a:highlight>
            </a:endParaRPr>
          </a:p>
          <a:p>
            <a:pPr marL="0" lvl="0" indent="0" algn="l" rtl="0">
              <a:lnSpc>
                <a:spcPct val="94000"/>
              </a:lnSpc>
              <a:spcBef>
                <a:spcPts val="0"/>
              </a:spcBef>
              <a:spcAft>
                <a:spcPts val="0"/>
              </a:spcAft>
              <a:buNone/>
            </a:pPr>
            <a:r>
              <a:rPr lang="en" sz="3000">
                <a:highlight>
                  <a:schemeClr val="dk1"/>
                </a:highlight>
              </a:rPr>
              <a:t>in a cultural landscape where logistical expertise is increasingly important. The analysis</a:t>
            </a:r>
            <a:endParaRPr sz="3000">
              <a:highlight>
                <a:schemeClr val="dk1"/>
              </a:highlight>
            </a:endParaRPr>
          </a:p>
          <a:p>
            <a:pPr marL="0" lvl="0" indent="0" algn="l" rtl="0">
              <a:lnSpc>
                <a:spcPct val="94000"/>
              </a:lnSpc>
              <a:spcBef>
                <a:spcPts val="0"/>
              </a:spcBef>
              <a:spcAft>
                <a:spcPts val="0"/>
              </a:spcAft>
              <a:buNone/>
            </a:pPr>
            <a:r>
              <a:rPr lang="en" sz="3000">
                <a:highlight>
                  <a:schemeClr val="dk1"/>
                </a:highlight>
              </a:rPr>
              <a:t>shows how the handling of everyday infrastructures underpins complicit forms of</a:t>
            </a:r>
            <a:endParaRPr sz="3000">
              <a:highlight>
                <a:schemeClr val="dk1"/>
              </a:highlight>
            </a:endParaRPr>
          </a:p>
          <a:p>
            <a:pPr marL="0" lvl="0" indent="0" algn="l" rtl="0">
              <a:lnSpc>
                <a:spcPct val="94000"/>
              </a:lnSpc>
              <a:spcBef>
                <a:spcPts val="0"/>
              </a:spcBef>
              <a:spcAft>
                <a:spcPts val="0"/>
              </a:spcAft>
              <a:buNone/>
            </a:pPr>
            <a:r>
              <a:rPr lang="en" sz="3000">
                <a:highlight>
                  <a:schemeClr val="dk1"/>
                </a:highlight>
              </a:rPr>
              <a:t>logistical dominance and translates into symbolic violence.</a:t>
            </a:r>
            <a:endParaRPr sz="3000">
              <a:highlight>
                <a:schemeClr val="dk1"/>
              </a:highlight>
            </a:endParaRPr>
          </a:p>
          <a:p>
            <a:pPr marL="0" lvl="0" indent="0" algn="l" rtl="0">
              <a:spcBef>
                <a:spcPts val="0"/>
              </a:spcBef>
              <a:spcAft>
                <a:spcPts val="1200"/>
              </a:spcAft>
              <a:buNone/>
            </a:pPr>
            <a:endParaRPr>
              <a:highlight>
                <a:schemeClr val="dk1"/>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Module Description</a:t>
            </a:r>
            <a:endParaRPr/>
          </a:p>
        </p:txBody>
      </p:sp>
      <p:sp>
        <p:nvSpPr>
          <p:cNvPr id="303" name="Google Shape;303;p3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50">
                <a:highlight>
                  <a:schemeClr val="dk1"/>
                </a:highlight>
                <a:latin typeface="Roboto"/>
                <a:ea typeface="Roboto"/>
                <a:cs typeface="Roboto"/>
                <a:sym typeface="Roboto"/>
              </a:rPr>
              <a:t>The technologies we have used to build this web application are:</a:t>
            </a:r>
            <a:endParaRPr sz="1150">
              <a:highlight>
                <a:schemeClr val="dk1"/>
              </a:highlight>
              <a:latin typeface="Roboto"/>
              <a:ea typeface="Roboto"/>
              <a:cs typeface="Roboto"/>
              <a:sym typeface="Roboto"/>
            </a:endParaRPr>
          </a:p>
          <a:p>
            <a:pPr marL="0" lvl="0" indent="0" algn="l" rtl="0">
              <a:spcBef>
                <a:spcPts val="1800"/>
              </a:spcBef>
              <a:spcAft>
                <a:spcPts val="0"/>
              </a:spcAft>
              <a:buNone/>
            </a:pPr>
            <a:r>
              <a:rPr lang="en" sz="1150">
                <a:highlight>
                  <a:schemeClr val="dk1"/>
                </a:highlight>
                <a:latin typeface="Roboto"/>
                <a:ea typeface="Roboto"/>
                <a:cs typeface="Roboto"/>
                <a:sym typeface="Roboto"/>
              </a:rPr>
              <a:t>FIGMA : We used FIGMA to design the whole website interface which should be more user friendly.</a:t>
            </a:r>
            <a:endParaRPr sz="1150">
              <a:highlight>
                <a:schemeClr val="dk1"/>
              </a:highlight>
              <a:latin typeface="Roboto"/>
              <a:ea typeface="Roboto"/>
              <a:cs typeface="Roboto"/>
              <a:sym typeface="Roboto"/>
            </a:endParaRPr>
          </a:p>
          <a:p>
            <a:pPr marL="0" lvl="0" indent="0" algn="l" rtl="0">
              <a:spcBef>
                <a:spcPts val="1800"/>
              </a:spcBef>
              <a:spcAft>
                <a:spcPts val="0"/>
              </a:spcAft>
              <a:buNone/>
            </a:pPr>
            <a:r>
              <a:rPr lang="en" sz="1150">
                <a:highlight>
                  <a:schemeClr val="dk1"/>
                </a:highlight>
                <a:latin typeface="Roboto"/>
                <a:ea typeface="Roboto"/>
                <a:cs typeface="Roboto"/>
                <a:sym typeface="Roboto"/>
              </a:rPr>
              <a:t>HTML CSS &amp; JAVASCRIPT : we used HTML CSS &amp; JAVASCRIPT for making the responsive website.</a:t>
            </a:r>
            <a:endParaRPr sz="1150">
              <a:highlight>
                <a:schemeClr val="dk1"/>
              </a:highlight>
              <a:latin typeface="Roboto"/>
              <a:ea typeface="Roboto"/>
              <a:cs typeface="Roboto"/>
              <a:sym typeface="Roboto"/>
            </a:endParaRPr>
          </a:p>
          <a:p>
            <a:pPr marL="0" lvl="0" indent="0" algn="l" rtl="0">
              <a:spcBef>
                <a:spcPts val="1800"/>
              </a:spcBef>
              <a:spcAft>
                <a:spcPts val="0"/>
              </a:spcAft>
              <a:buNone/>
            </a:pPr>
            <a:r>
              <a:rPr lang="en" sz="1150">
                <a:highlight>
                  <a:schemeClr val="dk1"/>
                </a:highlight>
                <a:latin typeface="Roboto"/>
                <a:ea typeface="Roboto"/>
                <a:cs typeface="Roboto"/>
                <a:sym typeface="Roboto"/>
              </a:rPr>
              <a:t>Spotify-Web API: we used spotify web API to fetch our dynamic data i.e song tracks,albums,song info.</a:t>
            </a:r>
            <a:endParaRPr sz="1150">
              <a:highlight>
                <a:schemeClr val="dk1"/>
              </a:highlight>
              <a:latin typeface="Roboto"/>
              <a:ea typeface="Roboto"/>
              <a:cs typeface="Roboto"/>
              <a:sym typeface="Roboto"/>
            </a:endParaRPr>
          </a:p>
          <a:p>
            <a:pPr marL="0" lvl="0" indent="0" algn="l" rtl="0">
              <a:spcBef>
                <a:spcPts val="1800"/>
              </a:spcBef>
              <a:spcAft>
                <a:spcPts val="0"/>
              </a:spcAft>
              <a:buNone/>
            </a:pPr>
            <a:r>
              <a:rPr lang="en" sz="1150">
                <a:highlight>
                  <a:schemeClr val="dk1"/>
                </a:highlight>
                <a:latin typeface="Roboto"/>
                <a:ea typeface="Roboto"/>
                <a:cs typeface="Roboto"/>
                <a:sym typeface="Roboto"/>
              </a:rPr>
              <a:t>PHP &amp; mySQL: we used PHP and mySQL for storing and managing user data from SignUP and signIN page</a:t>
            </a:r>
            <a:endParaRPr sz="1150">
              <a:highlight>
                <a:schemeClr val="dk1"/>
              </a:highlight>
              <a:latin typeface="Roboto"/>
              <a:ea typeface="Roboto"/>
              <a:cs typeface="Roboto"/>
              <a:sym typeface="Roboto"/>
            </a:endParaRPr>
          </a:p>
          <a:p>
            <a:pPr marL="0" lvl="0" indent="0" algn="l" rtl="0">
              <a:spcBef>
                <a:spcPts val="1800"/>
              </a:spcBef>
              <a:spcAft>
                <a:spcPts val="0"/>
              </a:spcAft>
              <a:buNone/>
            </a:pPr>
            <a:r>
              <a:rPr lang="en" sz="1150">
                <a:highlight>
                  <a:schemeClr val="dk1"/>
                </a:highlight>
                <a:latin typeface="Roboto"/>
                <a:ea typeface="Roboto"/>
                <a:cs typeface="Roboto"/>
                <a:sym typeface="Roboto"/>
              </a:rPr>
              <a:t>HyperPHP : to deploy our website publicly.</a:t>
            </a:r>
            <a:endParaRPr sz="1150">
              <a:highlight>
                <a:schemeClr val="dk1"/>
              </a:highlight>
              <a:latin typeface="Roboto"/>
              <a:ea typeface="Roboto"/>
              <a:cs typeface="Roboto"/>
              <a:sym typeface="Roboto"/>
            </a:endParaRPr>
          </a:p>
          <a:p>
            <a:pPr marL="0" lvl="0" indent="0" algn="l" rtl="0">
              <a:spcBef>
                <a:spcPts val="1800"/>
              </a:spcBef>
              <a:spcAft>
                <a:spcPts val="0"/>
              </a:spcAft>
              <a:buNone/>
            </a:pPr>
            <a:endParaRPr sz="1100">
              <a:highlight>
                <a:schemeClr val="dk1"/>
              </a:highlight>
            </a:endParaRPr>
          </a:p>
          <a:p>
            <a:pPr marL="0" lvl="0" indent="0" algn="l" rtl="0">
              <a:spcBef>
                <a:spcPts val="0"/>
              </a:spcBef>
              <a:spcAft>
                <a:spcPts val="1200"/>
              </a:spcAft>
              <a:buNone/>
            </a:pPr>
            <a:endParaRPr>
              <a:highlight>
                <a:schemeClr val="dk1"/>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Module Workflow Explanation</a:t>
            </a:r>
            <a:endParaRPr/>
          </a:p>
        </p:txBody>
      </p:sp>
      <p:sp>
        <p:nvSpPr>
          <p:cNvPr id="309" name="Google Shape;309;p3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AutoNum type="arabicPeriod"/>
            </a:pPr>
            <a:r>
              <a:rPr lang="en" sz="1700"/>
              <a:t>LANDING PAGE</a:t>
            </a:r>
            <a:endParaRPr sz="1700"/>
          </a:p>
          <a:p>
            <a:pPr marL="457200" lvl="0" indent="-336550" algn="l" rtl="0">
              <a:spcBef>
                <a:spcPts val="0"/>
              </a:spcBef>
              <a:spcAft>
                <a:spcPts val="0"/>
              </a:spcAft>
              <a:buSzPts val="1700"/>
              <a:buAutoNum type="arabicPeriod"/>
            </a:pPr>
            <a:r>
              <a:rPr lang="en" sz="1700"/>
              <a:t>SIGN IN PAGE</a:t>
            </a:r>
            <a:endParaRPr sz="1700"/>
          </a:p>
          <a:p>
            <a:pPr marL="457200" lvl="0" indent="-336550" algn="l" rtl="0">
              <a:spcBef>
                <a:spcPts val="0"/>
              </a:spcBef>
              <a:spcAft>
                <a:spcPts val="0"/>
              </a:spcAft>
              <a:buSzPts val="1700"/>
              <a:buAutoNum type="arabicPeriod"/>
            </a:pPr>
            <a:r>
              <a:rPr lang="en" sz="1700"/>
              <a:t>After logging in/signing in user has accessed to our main website</a:t>
            </a:r>
            <a:endParaRPr sz="1700"/>
          </a:p>
          <a:p>
            <a:pPr marL="457200" lvl="0" indent="-336550" algn="l" rtl="0">
              <a:spcBef>
                <a:spcPts val="0"/>
              </a:spcBef>
              <a:spcAft>
                <a:spcPts val="0"/>
              </a:spcAft>
              <a:buSzPts val="1700"/>
              <a:buAutoNum type="arabicPeriod"/>
            </a:pPr>
            <a:r>
              <a:rPr lang="en" sz="1700"/>
              <a:t>On the main website, user can listen multiple songs that our available on our main page.</a:t>
            </a:r>
            <a:endParaRPr sz="1700"/>
          </a:p>
          <a:p>
            <a:pPr marL="457200" lvl="0" indent="-336550" algn="l" rtl="0">
              <a:spcBef>
                <a:spcPts val="0"/>
              </a:spcBef>
              <a:spcAft>
                <a:spcPts val="0"/>
              </a:spcAft>
              <a:buSzPts val="1700"/>
              <a:buAutoNum type="arabicPeriod"/>
            </a:pPr>
            <a:r>
              <a:rPr lang="en" sz="1700"/>
              <a:t>If a user wants to search some songs, user can go to our search page, where he/she can find any song worldwide.</a:t>
            </a:r>
            <a:endParaRPr sz="17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Implementation and Coding</a:t>
            </a:r>
            <a:endParaRPr/>
          </a:p>
        </p:txBody>
      </p:sp>
      <p:sp>
        <p:nvSpPr>
          <p:cNvPr id="315" name="Google Shape;315;p3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In the Very first we have created a landing page for our website.</a:t>
            </a:r>
            <a:endParaRPr/>
          </a:p>
          <a:p>
            <a:pPr marL="457200" lvl="0" indent="-311150" algn="l" rtl="0">
              <a:spcBef>
                <a:spcPts val="0"/>
              </a:spcBef>
              <a:spcAft>
                <a:spcPts val="0"/>
              </a:spcAft>
              <a:buSzPts val="1300"/>
              <a:buChar char="●"/>
            </a:pPr>
            <a:r>
              <a:rPr lang="en"/>
              <a:t>In the landing page we have added the about us page and contact us page</a:t>
            </a:r>
            <a:endParaRPr/>
          </a:p>
          <a:p>
            <a:pPr marL="457200" lvl="0" indent="-311150" algn="l" rtl="0">
              <a:spcBef>
                <a:spcPts val="0"/>
              </a:spcBef>
              <a:spcAft>
                <a:spcPts val="0"/>
              </a:spcAft>
              <a:buSzPts val="1300"/>
              <a:buChar char="●"/>
            </a:pPr>
            <a:r>
              <a:rPr lang="en"/>
              <a:t>Then we have created the main page of our website on which we can listen music </a:t>
            </a:r>
            <a:endParaRPr/>
          </a:p>
          <a:p>
            <a:pPr marL="457200" lvl="0" indent="-311150" algn="l" rtl="0">
              <a:spcBef>
                <a:spcPts val="0"/>
              </a:spcBef>
              <a:spcAft>
                <a:spcPts val="0"/>
              </a:spcAft>
              <a:buSzPts val="1300"/>
              <a:buChar char="●"/>
            </a:pPr>
            <a:r>
              <a:rPr lang="en"/>
              <a:t>Then we have created the playlist page.</a:t>
            </a:r>
            <a:endParaRPr/>
          </a:p>
          <a:p>
            <a:pPr marL="457200" lvl="0" indent="-311150" algn="l" rtl="0">
              <a:spcBef>
                <a:spcPts val="0"/>
              </a:spcBef>
              <a:spcAft>
                <a:spcPts val="0"/>
              </a:spcAft>
              <a:buSzPts val="1300"/>
              <a:buChar char="●"/>
            </a:pPr>
            <a:r>
              <a:rPr lang="en"/>
              <a:t>Then we created the login/sign in page for our website through PHP &amp; mySQL.</a:t>
            </a:r>
            <a:endParaRPr/>
          </a:p>
          <a:p>
            <a:pPr marL="457200" lvl="0" indent="-311150" algn="l" rtl="0">
              <a:spcBef>
                <a:spcPts val="0"/>
              </a:spcBef>
              <a:spcAft>
                <a:spcPts val="0"/>
              </a:spcAft>
              <a:buSzPts val="1300"/>
              <a:buChar char="●"/>
            </a:pPr>
            <a:r>
              <a:rPr lang="en"/>
              <a:t>Then we added the login page to our landing page</a:t>
            </a:r>
            <a:endParaRPr/>
          </a:p>
          <a:p>
            <a:pPr marL="457200" lvl="0" indent="-311150" algn="l" rtl="0">
              <a:spcBef>
                <a:spcPts val="0"/>
              </a:spcBef>
              <a:spcAft>
                <a:spcPts val="0"/>
              </a:spcAft>
              <a:buSzPts val="1300"/>
              <a:buChar char="●"/>
            </a:pPr>
            <a:r>
              <a:rPr lang="en"/>
              <a:t>After that, by using the spotify API, we created a search page through which one can stream to millions of songs.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0"/>
          <p:cNvSpPr txBox="1">
            <a:spLocks noGrp="1"/>
          </p:cNvSpPr>
          <p:nvPr>
            <p:ph type="body" idx="1"/>
          </p:nvPr>
        </p:nvSpPr>
        <p:spPr>
          <a:xfrm>
            <a:off x="311700" y="2667000"/>
            <a:ext cx="7398000" cy="216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700" b="1">
                <a:solidFill>
                  <a:srgbClr val="FF9900"/>
                </a:solidFill>
                <a:latin typeface="Libre Baskerville"/>
                <a:ea typeface="Libre Baskerville"/>
                <a:cs typeface="Libre Baskerville"/>
                <a:sym typeface="Libre Baskerville"/>
              </a:rPr>
              <a:t>CODING SNAPS FROM THE WEBSITE DEVELOPMENT</a:t>
            </a:r>
            <a:endParaRPr sz="2700" b="1">
              <a:solidFill>
                <a:srgbClr val="FF9900"/>
              </a:solidFill>
              <a:latin typeface="Libre Baskerville"/>
              <a:ea typeface="Libre Baskerville"/>
              <a:cs typeface="Libre Baskerville"/>
              <a:sym typeface="Libre Baskerville"/>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1"/>
          <p:cNvSpPr txBox="1">
            <a:spLocks noGrp="1"/>
          </p:cNvSpPr>
          <p:nvPr>
            <p:ph type="title"/>
          </p:nvPr>
        </p:nvSpPr>
        <p:spPr>
          <a:xfrm>
            <a:off x="311700" y="40975"/>
            <a:ext cx="8520600" cy="286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MAIN PAGE HTML CODE</a:t>
            </a:r>
            <a:endParaRPr/>
          </a:p>
        </p:txBody>
      </p:sp>
      <p:pic>
        <p:nvPicPr>
          <p:cNvPr id="326" name="Google Shape;326;p41"/>
          <p:cNvPicPr preferRelativeResize="0"/>
          <p:nvPr/>
        </p:nvPicPr>
        <p:blipFill>
          <a:blip r:embed="rId3">
            <a:alphaModFix/>
          </a:blip>
          <a:stretch>
            <a:fillRect/>
          </a:stretch>
        </p:blipFill>
        <p:spPr>
          <a:xfrm>
            <a:off x="152400" y="480175"/>
            <a:ext cx="8679900" cy="45109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2"/>
          <p:cNvSpPr txBox="1">
            <a:spLocks noGrp="1"/>
          </p:cNvSpPr>
          <p:nvPr>
            <p:ph type="title"/>
          </p:nvPr>
        </p:nvSpPr>
        <p:spPr>
          <a:xfrm>
            <a:off x="543700" y="114375"/>
            <a:ext cx="7345200" cy="5520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MAIN PAGE HTML STYLESHEET</a:t>
            </a:r>
            <a:endParaRPr/>
          </a:p>
        </p:txBody>
      </p:sp>
      <p:pic>
        <p:nvPicPr>
          <p:cNvPr id="332" name="Google Shape;332;p42"/>
          <p:cNvPicPr preferRelativeResize="0"/>
          <p:nvPr/>
        </p:nvPicPr>
        <p:blipFill>
          <a:blip r:embed="rId3">
            <a:alphaModFix/>
          </a:blip>
          <a:stretch>
            <a:fillRect/>
          </a:stretch>
        </p:blipFill>
        <p:spPr>
          <a:xfrm>
            <a:off x="143525" y="783950"/>
            <a:ext cx="8775424" cy="417300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3"/>
          <p:cNvSpPr txBox="1">
            <a:spLocks noGrp="1"/>
          </p:cNvSpPr>
          <p:nvPr>
            <p:ph type="title"/>
          </p:nvPr>
        </p:nvSpPr>
        <p:spPr>
          <a:xfrm>
            <a:off x="420425" y="170400"/>
            <a:ext cx="8443500" cy="3213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MAIN PAGE JAVASCRIPT</a:t>
            </a:r>
            <a:endParaRPr/>
          </a:p>
        </p:txBody>
      </p:sp>
      <p:pic>
        <p:nvPicPr>
          <p:cNvPr id="338" name="Google Shape;338;p43"/>
          <p:cNvPicPr preferRelativeResize="0"/>
          <p:nvPr/>
        </p:nvPicPr>
        <p:blipFill>
          <a:blip r:embed="rId3">
            <a:alphaModFix/>
          </a:blip>
          <a:stretch>
            <a:fillRect/>
          </a:stretch>
        </p:blipFill>
        <p:spPr>
          <a:xfrm>
            <a:off x="152400" y="644100"/>
            <a:ext cx="8711526" cy="434700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7"/>
          <p:cNvSpPr txBox="1">
            <a:spLocks noGrp="1"/>
          </p:cNvSpPr>
          <p:nvPr>
            <p:ph type="title"/>
          </p:nvPr>
        </p:nvSpPr>
        <p:spPr>
          <a:xfrm>
            <a:off x="1052550" y="18776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600">
                <a:latin typeface="Arial"/>
                <a:ea typeface="Arial"/>
                <a:cs typeface="Arial"/>
                <a:sym typeface="Arial"/>
              </a:rPr>
              <a:t>Project Title - VIBEZZ</a:t>
            </a:r>
            <a:endParaRPr/>
          </a:p>
        </p:txBody>
      </p:sp>
      <p:sp>
        <p:nvSpPr>
          <p:cNvPr id="171" name="Google Shape;171;p17"/>
          <p:cNvSpPr txBox="1">
            <a:spLocks noGrp="1"/>
          </p:cNvSpPr>
          <p:nvPr>
            <p:ph type="body" idx="1"/>
          </p:nvPr>
        </p:nvSpPr>
        <p:spPr>
          <a:xfrm>
            <a:off x="1052550" y="3268575"/>
            <a:ext cx="7038900" cy="1270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UNDER THE SUPERVISION OF:</a:t>
            </a:r>
            <a:endParaRPr/>
          </a:p>
          <a:p>
            <a:pPr marL="0" lvl="0" indent="0" algn="ctr" rtl="0">
              <a:spcBef>
                <a:spcPts val="1600"/>
              </a:spcBef>
              <a:spcAft>
                <a:spcPts val="1600"/>
              </a:spcAft>
              <a:buNone/>
            </a:pPr>
            <a:r>
              <a:rPr lang="en" b="1"/>
              <a:t>Dr.Nitin Kumar Mishra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4"/>
          <p:cNvSpPr txBox="1">
            <a:spLocks noGrp="1"/>
          </p:cNvSpPr>
          <p:nvPr>
            <p:ph type="title"/>
          </p:nvPr>
        </p:nvSpPr>
        <p:spPr>
          <a:xfrm>
            <a:off x="308400" y="125600"/>
            <a:ext cx="8701200" cy="5139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PLAYLIST PAGE HTML</a:t>
            </a:r>
            <a:endParaRPr/>
          </a:p>
        </p:txBody>
      </p:sp>
      <p:pic>
        <p:nvPicPr>
          <p:cNvPr id="344" name="Google Shape;344;p44"/>
          <p:cNvPicPr preferRelativeResize="0"/>
          <p:nvPr/>
        </p:nvPicPr>
        <p:blipFill>
          <a:blip r:embed="rId3">
            <a:alphaModFix/>
          </a:blip>
          <a:stretch>
            <a:fillRect/>
          </a:stretch>
        </p:blipFill>
        <p:spPr>
          <a:xfrm>
            <a:off x="152400" y="639500"/>
            <a:ext cx="8757673" cy="4351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5"/>
          <p:cNvSpPr txBox="1">
            <a:spLocks noGrp="1"/>
          </p:cNvSpPr>
          <p:nvPr>
            <p:ph type="title"/>
          </p:nvPr>
        </p:nvSpPr>
        <p:spPr>
          <a:xfrm>
            <a:off x="330800" y="237650"/>
            <a:ext cx="8555400" cy="4020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PLAYLIST PAGE STYLESHEET</a:t>
            </a:r>
            <a:endParaRPr/>
          </a:p>
        </p:txBody>
      </p:sp>
      <p:pic>
        <p:nvPicPr>
          <p:cNvPr id="350" name="Google Shape;350;p45"/>
          <p:cNvPicPr preferRelativeResize="0"/>
          <p:nvPr/>
        </p:nvPicPr>
        <p:blipFill>
          <a:blip r:embed="rId3">
            <a:alphaModFix/>
          </a:blip>
          <a:stretch>
            <a:fillRect/>
          </a:stretch>
        </p:blipFill>
        <p:spPr>
          <a:xfrm>
            <a:off x="152400" y="781750"/>
            <a:ext cx="8837627" cy="42093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6"/>
          <p:cNvSpPr txBox="1">
            <a:spLocks noGrp="1"/>
          </p:cNvSpPr>
          <p:nvPr>
            <p:ph type="title"/>
          </p:nvPr>
        </p:nvSpPr>
        <p:spPr>
          <a:xfrm>
            <a:off x="297175" y="159225"/>
            <a:ext cx="8667600" cy="4536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SEARCH PAGE HTML</a:t>
            </a:r>
            <a:endParaRPr/>
          </a:p>
        </p:txBody>
      </p:sp>
      <p:pic>
        <p:nvPicPr>
          <p:cNvPr id="356" name="Google Shape;356;p46"/>
          <p:cNvPicPr preferRelativeResize="0"/>
          <p:nvPr/>
        </p:nvPicPr>
        <p:blipFill>
          <a:blip r:embed="rId3">
            <a:alphaModFix/>
          </a:blip>
          <a:stretch>
            <a:fillRect/>
          </a:stretch>
        </p:blipFill>
        <p:spPr>
          <a:xfrm>
            <a:off x="297175" y="612825"/>
            <a:ext cx="8275323" cy="45109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7"/>
          <p:cNvSpPr txBox="1">
            <a:spLocks noGrp="1"/>
          </p:cNvSpPr>
          <p:nvPr>
            <p:ph type="title"/>
          </p:nvPr>
        </p:nvSpPr>
        <p:spPr>
          <a:xfrm>
            <a:off x="465250" y="148000"/>
            <a:ext cx="8544300" cy="5892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SEARCH PAGE STYLESHEET</a:t>
            </a:r>
            <a:endParaRPr/>
          </a:p>
        </p:txBody>
      </p:sp>
      <p:pic>
        <p:nvPicPr>
          <p:cNvPr id="362" name="Google Shape;362;p47"/>
          <p:cNvPicPr preferRelativeResize="0"/>
          <p:nvPr/>
        </p:nvPicPr>
        <p:blipFill>
          <a:blip r:embed="rId3">
            <a:alphaModFix/>
          </a:blip>
          <a:stretch>
            <a:fillRect/>
          </a:stretch>
        </p:blipFill>
        <p:spPr>
          <a:xfrm>
            <a:off x="152400" y="666250"/>
            <a:ext cx="8668826" cy="432485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8"/>
          <p:cNvSpPr txBox="1">
            <a:spLocks noGrp="1"/>
          </p:cNvSpPr>
          <p:nvPr>
            <p:ph type="title"/>
          </p:nvPr>
        </p:nvSpPr>
        <p:spPr>
          <a:xfrm>
            <a:off x="398025" y="215250"/>
            <a:ext cx="8499600" cy="4866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SEARCH PAGE JAVASCRIPT</a:t>
            </a:r>
            <a:endParaRPr/>
          </a:p>
        </p:txBody>
      </p:sp>
      <p:pic>
        <p:nvPicPr>
          <p:cNvPr id="368" name="Google Shape;368;p48"/>
          <p:cNvPicPr preferRelativeResize="0"/>
          <p:nvPr/>
        </p:nvPicPr>
        <p:blipFill>
          <a:blip r:embed="rId3">
            <a:alphaModFix/>
          </a:blip>
          <a:stretch>
            <a:fillRect/>
          </a:stretch>
        </p:blipFill>
        <p:spPr>
          <a:xfrm>
            <a:off x="152400" y="781750"/>
            <a:ext cx="8846500" cy="4209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9"/>
          <p:cNvSpPr txBox="1">
            <a:spLocks noGrp="1"/>
          </p:cNvSpPr>
          <p:nvPr>
            <p:ph type="title"/>
          </p:nvPr>
        </p:nvSpPr>
        <p:spPr>
          <a:xfrm>
            <a:off x="524600" y="8217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Demo video</a:t>
            </a:r>
            <a:endParaRPr/>
          </a:p>
        </p:txBody>
      </p:sp>
      <p:sp>
        <p:nvSpPr>
          <p:cNvPr id="374" name="Google Shape;374;p49"/>
          <p:cNvSpPr txBox="1">
            <a:spLocks noGrp="1"/>
          </p:cNvSpPr>
          <p:nvPr>
            <p:ph type="body" idx="1"/>
          </p:nvPr>
        </p:nvSpPr>
        <p:spPr>
          <a:xfrm>
            <a:off x="311700" y="2465750"/>
            <a:ext cx="8520600" cy="21030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3500">
                <a:solidFill>
                  <a:srgbClr val="999999"/>
                </a:solidFill>
              </a:rPr>
              <a:t>Project Demo</a:t>
            </a:r>
            <a:r>
              <a:rPr lang="en" sz="3500">
                <a:solidFill>
                  <a:schemeClr val="dk1"/>
                </a:solidFill>
              </a:rPr>
              <a:t> </a:t>
            </a:r>
            <a:r>
              <a:rPr lang="en" sz="4800"/>
              <a:t>-</a:t>
            </a:r>
            <a:r>
              <a:rPr lang="en" sz="4800">
                <a:solidFill>
                  <a:schemeClr val="dk1"/>
                </a:solidFill>
              </a:rPr>
              <a:t> </a:t>
            </a:r>
            <a:endParaRPr sz="2000">
              <a:solidFill>
                <a:srgbClr val="D9D9D9"/>
              </a:solidFill>
            </a:endParaRPr>
          </a:p>
          <a:p>
            <a:pPr marL="0" lvl="0" indent="0" algn="l" rtl="0">
              <a:spcBef>
                <a:spcPts val="0"/>
              </a:spcBef>
              <a:spcAft>
                <a:spcPts val="1200"/>
              </a:spcAft>
              <a:buNone/>
            </a:pPr>
            <a:endParaRPr/>
          </a:p>
        </p:txBody>
      </p:sp>
      <p:pic>
        <p:nvPicPr>
          <p:cNvPr id="375" name="Google Shape;375;p49" title="VIBEZZ-DEMO VIDEO.mov">
            <a:hlinkClick r:id="rId3"/>
          </p:cNvPr>
          <p:cNvPicPr preferRelativeResize="0"/>
          <p:nvPr/>
        </p:nvPicPr>
        <p:blipFill>
          <a:blip r:embed="rId4">
            <a:alphaModFix/>
          </a:blip>
          <a:stretch>
            <a:fillRect/>
          </a:stretch>
        </p:blipFill>
        <p:spPr>
          <a:xfrm>
            <a:off x="3686750" y="1426875"/>
            <a:ext cx="4572000" cy="3429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5"/>
                                        </p:tgtEl>
                                        <p:attrNameLst>
                                          <p:attrName>style.visibility</p:attrName>
                                        </p:attrNameLst>
                                      </p:cBhvr>
                                      <p:to>
                                        <p:strVal val="visible"/>
                                      </p:to>
                                    </p:set>
                                    <p:animEffect transition="in" filter="fade">
                                      <p:cBhvr>
                                        <p:cTn id="7" dur="1000"/>
                                        <p:tgtEl>
                                          <p:spTgt spid="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0"/>
          <p:cNvSpPr txBox="1">
            <a:spLocks noGrp="1"/>
          </p:cNvSpPr>
          <p:nvPr>
            <p:ph type="title"/>
          </p:nvPr>
        </p:nvSpPr>
        <p:spPr>
          <a:xfrm>
            <a:off x="490250" y="98325"/>
            <a:ext cx="6367800" cy="581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Website’s Landing Page</a:t>
            </a:r>
            <a:endParaRPr/>
          </a:p>
        </p:txBody>
      </p:sp>
      <p:pic>
        <p:nvPicPr>
          <p:cNvPr id="381" name="Google Shape;381;p50"/>
          <p:cNvPicPr preferRelativeResize="0"/>
          <p:nvPr/>
        </p:nvPicPr>
        <p:blipFill>
          <a:blip r:embed="rId3">
            <a:alphaModFix/>
          </a:blip>
          <a:stretch>
            <a:fillRect/>
          </a:stretch>
        </p:blipFill>
        <p:spPr>
          <a:xfrm>
            <a:off x="152400" y="680025"/>
            <a:ext cx="8672051" cy="42853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51"/>
          <p:cNvSpPr txBox="1">
            <a:spLocks noGrp="1"/>
          </p:cNvSpPr>
          <p:nvPr>
            <p:ph type="title"/>
          </p:nvPr>
        </p:nvSpPr>
        <p:spPr>
          <a:xfrm>
            <a:off x="490250" y="157000"/>
            <a:ext cx="6367800" cy="518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Website’s Login Page</a:t>
            </a:r>
            <a:endParaRPr/>
          </a:p>
        </p:txBody>
      </p:sp>
      <p:pic>
        <p:nvPicPr>
          <p:cNvPr id="387" name="Google Shape;387;p51"/>
          <p:cNvPicPr preferRelativeResize="0"/>
          <p:nvPr/>
        </p:nvPicPr>
        <p:blipFill>
          <a:blip r:embed="rId3">
            <a:alphaModFix/>
          </a:blip>
          <a:stretch>
            <a:fillRect/>
          </a:stretch>
        </p:blipFill>
        <p:spPr>
          <a:xfrm>
            <a:off x="152400" y="827500"/>
            <a:ext cx="8034283" cy="41636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2"/>
          <p:cNvSpPr txBox="1">
            <a:spLocks noGrp="1"/>
          </p:cNvSpPr>
          <p:nvPr>
            <p:ph type="title"/>
          </p:nvPr>
        </p:nvSpPr>
        <p:spPr>
          <a:xfrm>
            <a:off x="311700" y="1252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WEBSITE’S MAIN PAGE</a:t>
            </a:r>
            <a:endParaRPr/>
          </a:p>
        </p:txBody>
      </p:sp>
      <p:pic>
        <p:nvPicPr>
          <p:cNvPr id="393" name="Google Shape;393;p52"/>
          <p:cNvPicPr preferRelativeResize="0"/>
          <p:nvPr/>
        </p:nvPicPr>
        <p:blipFill>
          <a:blip r:embed="rId3">
            <a:alphaModFix/>
          </a:blip>
          <a:stretch>
            <a:fillRect/>
          </a:stretch>
        </p:blipFill>
        <p:spPr>
          <a:xfrm>
            <a:off x="124375" y="699025"/>
            <a:ext cx="8901176" cy="432059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3"/>
          <p:cNvSpPr txBox="1">
            <a:spLocks noGrp="1"/>
          </p:cNvSpPr>
          <p:nvPr>
            <p:ph type="title"/>
          </p:nvPr>
        </p:nvSpPr>
        <p:spPr>
          <a:xfrm>
            <a:off x="311700" y="97725"/>
            <a:ext cx="8520600" cy="52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PLAYLIST PAGE</a:t>
            </a:r>
            <a:endParaRPr/>
          </a:p>
        </p:txBody>
      </p:sp>
      <p:pic>
        <p:nvPicPr>
          <p:cNvPr id="399" name="Google Shape;399;p53"/>
          <p:cNvPicPr preferRelativeResize="0"/>
          <p:nvPr/>
        </p:nvPicPr>
        <p:blipFill>
          <a:blip r:embed="rId3">
            <a:alphaModFix/>
          </a:blip>
          <a:stretch>
            <a:fillRect/>
          </a:stretch>
        </p:blipFill>
        <p:spPr>
          <a:xfrm>
            <a:off x="230975" y="621850"/>
            <a:ext cx="8670198" cy="43795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8"/>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3600">
                <a:latin typeface="Arial"/>
                <a:ea typeface="Arial"/>
                <a:cs typeface="Arial"/>
                <a:sym typeface="Arial"/>
              </a:rPr>
              <a:t>Team Members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WEBSITE SEARCH PAGE</a:t>
            </a:r>
            <a:endParaRPr/>
          </a:p>
        </p:txBody>
      </p:sp>
      <p:sp>
        <p:nvSpPr>
          <p:cNvPr id="405" name="Google Shape;405;p5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06" name="Google Shape;406;p54"/>
          <p:cNvPicPr preferRelativeResize="0"/>
          <p:nvPr/>
        </p:nvPicPr>
        <p:blipFill>
          <a:blip r:embed="rId3">
            <a:alphaModFix/>
          </a:blip>
          <a:stretch>
            <a:fillRect/>
          </a:stretch>
        </p:blipFill>
        <p:spPr>
          <a:xfrm>
            <a:off x="264025" y="55550"/>
            <a:ext cx="8229601" cy="514350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DD6A-B07E-6E17-A512-04A3451B1005}"/>
              </a:ext>
            </a:extLst>
          </p:cNvPr>
          <p:cNvSpPr>
            <a:spLocks noGrp="1"/>
          </p:cNvSpPr>
          <p:nvPr>
            <p:ph type="title"/>
          </p:nvPr>
        </p:nvSpPr>
        <p:spPr>
          <a:xfrm>
            <a:off x="554219" y="292344"/>
            <a:ext cx="7833642" cy="739287"/>
          </a:xfrm>
        </p:spPr>
        <p:txBody>
          <a:bodyPr/>
          <a:lstStyle/>
          <a:p>
            <a:pPr algn="ctr"/>
            <a:r>
              <a:rPr lang="en-US" dirty="0"/>
              <a:t>About Us </a:t>
            </a:r>
            <a:endParaRPr lang="en-IN" dirty="0"/>
          </a:p>
        </p:txBody>
      </p:sp>
      <p:pic>
        <p:nvPicPr>
          <p:cNvPr id="4" name="Picture 3">
            <a:extLst>
              <a:ext uri="{FF2B5EF4-FFF2-40B4-BE49-F238E27FC236}">
                <a16:creationId xmlns:a16="http://schemas.microsoft.com/office/drawing/2014/main" id="{35FE0BB9-6310-8191-421A-C1D7D5B722A9}"/>
              </a:ext>
            </a:extLst>
          </p:cNvPr>
          <p:cNvPicPr>
            <a:picLocks noChangeAspect="1"/>
          </p:cNvPicPr>
          <p:nvPr/>
        </p:nvPicPr>
        <p:blipFill>
          <a:blip r:embed="rId2"/>
          <a:stretch>
            <a:fillRect/>
          </a:stretch>
        </p:blipFill>
        <p:spPr>
          <a:xfrm>
            <a:off x="258417" y="1093304"/>
            <a:ext cx="8534399" cy="3706570"/>
          </a:xfrm>
          <a:prstGeom prst="rect">
            <a:avLst/>
          </a:prstGeom>
        </p:spPr>
      </p:pic>
    </p:spTree>
    <p:extLst>
      <p:ext uri="{BB962C8B-B14F-4D97-AF65-F5344CB8AC3E}">
        <p14:creationId xmlns:p14="http://schemas.microsoft.com/office/powerpoint/2010/main" val="9386003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56"/>
          <p:cNvSpPr txBox="1">
            <a:spLocks noGrp="1"/>
          </p:cNvSpPr>
          <p:nvPr>
            <p:ph type="title"/>
          </p:nvPr>
        </p:nvSpPr>
        <p:spPr>
          <a:xfrm>
            <a:off x="311700" y="88825"/>
            <a:ext cx="8520600" cy="61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CONTACT US PAGE</a:t>
            </a:r>
            <a:endParaRPr/>
          </a:p>
        </p:txBody>
      </p:sp>
      <p:pic>
        <p:nvPicPr>
          <p:cNvPr id="418" name="Google Shape;418;p56"/>
          <p:cNvPicPr preferRelativeResize="0"/>
          <p:nvPr/>
        </p:nvPicPr>
        <p:blipFill>
          <a:blip r:embed="rId3">
            <a:alphaModFix/>
          </a:blip>
          <a:stretch>
            <a:fillRect/>
          </a:stretch>
        </p:blipFill>
        <p:spPr>
          <a:xfrm>
            <a:off x="311700" y="591325"/>
            <a:ext cx="8616125" cy="4491002"/>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5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TESTING</a:t>
            </a:r>
            <a:endParaRPr/>
          </a:p>
        </p:txBody>
      </p:sp>
      <p:sp>
        <p:nvSpPr>
          <p:cNvPr id="424" name="Google Shape;424;p5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660400" lvl="0" indent="-333375" algn="l" rtl="0">
              <a:spcBef>
                <a:spcPts val="2200"/>
              </a:spcBef>
              <a:spcAft>
                <a:spcPts val="0"/>
              </a:spcAft>
              <a:buClr>
                <a:schemeClr val="lt1"/>
              </a:buClr>
              <a:buSzPts val="1650"/>
              <a:buFont typeface="Arial"/>
              <a:buChar char="●"/>
            </a:pPr>
            <a:r>
              <a:rPr lang="en" sz="1650">
                <a:highlight>
                  <a:schemeClr val="dk1"/>
                </a:highlight>
                <a:latin typeface="Arial"/>
                <a:ea typeface="Arial"/>
                <a:cs typeface="Arial"/>
                <a:sym typeface="Arial"/>
              </a:rPr>
              <a:t>registration / authorization</a:t>
            </a:r>
            <a:endParaRPr sz="1650">
              <a:highlight>
                <a:schemeClr val="dk1"/>
              </a:highlight>
              <a:latin typeface="Arial"/>
              <a:ea typeface="Arial"/>
              <a:cs typeface="Arial"/>
              <a:sym typeface="Arial"/>
            </a:endParaRPr>
          </a:p>
          <a:p>
            <a:pPr marL="660400" lvl="0" indent="-333375" algn="l" rtl="0">
              <a:spcBef>
                <a:spcPts val="0"/>
              </a:spcBef>
              <a:spcAft>
                <a:spcPts val="0"/>
              </a:spcAft>
              <a:buClr>
                <a:schemeClr val="lt1"/>
              </a:buClr>
              <a:buSzPts val="1650"/>
              <a:buFont typeface="Arial"/>
              <a:buChar char="●"/>
            </a:pPr>
            <a:r>
              <a:rPr lang="en" sz="1650">
                <a:highlight>
                  <a:schemeClr val="dk1"/>
                </a:highlight>
                <a:latin typeface="Arial"/>
                <a:ea typeface="Arial"/>
                <a:cs typeface="Arial"/>
                <a:sym typeface="Arial"/>
              </a:rPr>
              <a:t>system components and their interaction</a:t>
            </a:r>
            <a:endParaRPr sz="1650">
              <a:highlight>
                <a:schemeClr val="dk1"/>
              </a:highlight>
              <a:latin typeface="Arial"/>
              <a:ea typeface="Arial"/>
              <a:cs typeface="Arial"/>
              <a:sym typeface="Arial"/>
            </a:endParaRPr>
          </a:p>
          <a:p>
            <a:pPr marL="660400" lvl="0" indent="-333375" algn="l" rtl="0">
              <a:spcBef>
                <a:spcPts val="0"/>
              </a:spcBef>
              <a:spcAft>
                <a:spcPts val="0"/>
              </a:spcAft>
              <a:buClr>
                <a:schemeClr val="lt1"/>
              </a:buClr>
              <a:buSzPts val="1650"/>
              <a:buFont typeface="Arial"/>
              <a:buChar char="●"/>
            </a:pPr>
            <a:r>
              <a:rPr lang="en" sz="1650">
                <a:highlight>
                  <a:schemeClr val="dk1"/>
                </a:highlight>
                <a:latin typeface="Arial"/>
                <a:ea typeface="Arial"/>
                <a:cs typeface="Arial"/>
                <a:sym typeface="Arial"/>
              </a:rPr>
              <a:t>interaction with social networks including sharing, feeds, followers</a:t>
            </a:r>
            <a:endParaRPr sz="1650">
              <a:highlight>
                <a:schemeClr val="dk1"/>
              </a:highlight>
              <a:latin typeface="Arial"/>
              <a:ea typeface="Arial"/>
              <a:cs typeface="Arial"/>
              <a:sym typeface="Arial"/>
            </a:endParaRPr>
          </a:p>
          <a:p>
            <a:pPr marL="660400" lvl="0" indent="-333375" algn="l" rtl="0">
              <a:spcBef>
                <a:spcPts val="0"/>
              </a:spcBef>
              <a:spcAft>
                <a:spcPts val="0"/>
              </a:spcAft>
              <a:buClr>
                <a:schemeClr val="lt1"/>
              </a:buClr>
              <a:buSzPts val="1650"/>
              <a:buFont typeface="Arial"/>
              <a:buChar char="●"/>
            </a:pPr>
            <a:r>
              <a:rPr lang="en" sz="1650">
                <a:highlight>
                  <a:schemeClr val="dk1"/>
                </a:highlight>
                <a:latin typeface="Arial"/>
                <a:ea typeface="Arial"/>
                <a:cs typeface="Arial"/>
                <a:sym typeface="Arial"/>
              </a:rPr>
              <a:t>system performance during multiple artists playback</a:t>
            </a:r>
            <a:endParaRPr sz="1650">
              <a:highlight>
                <a:schemeClr val="dk1"/>
              </a:highlight>
              <a:latin typeface="Arial"/>
              <a:ea typeface="Arial"/>
              <a:cs typeface="Arial"/>
              <a:sym typeface="Arial"/>
            </a:endParaRPr>
          </a:p>
          <a:p>
            <a:pPr marL="660400" lvl="0" indent="-333375" algn="l" rtl="0">
              <a:spcBef>
                <a:spcPts val="0"/>
              </a:spcBef>
              <a:spcAft>
                <a:spcPts val="0"/>
              </a:spcAft>
              <a:buClr>
                <a:schemeClr val="lt1"/>
              </a:buClr>
              <a:buSzPts val="1650"/>
              <a:buFont typeface="Arial"/>
              <a:buChar char="●"/>
            </a:pPr>
            <a:r>
              <a:rPr lang="en" sz="1650">
                <a:highlight>
                  <a:schemeClr val="dk1"/>
                </a:highlight>
                <a:latin typeface="Arial"/>
                <a:ea typeface="Arial"/>
                <a:cs typeface="Arial"/>
                <a:sym typeface="Arial"/>
              </a:rPr>
              <a:t>system stability while using different types of internet connection and offline mode</a:t>
            </a:r>
            <a:endParaRPr sz="1650">
              <a:highlight>
                <a:schemeClr val="dk1"/>
              </a:highlight>
              <a:latin typeface="Arial"/>
              <a:ea typeface="Arial"/>
              <a:cs typeface="Arial"/>
              <a:sym typeface="Arial"/>
            </a:endParaRPr>
          </a:p>
          <a:p>
            <a:pPr marL="660400" lvl="0" indent="-333375" algn="l" rtl="0">
              <a:spcBef>
                <a:spcPts val="0"/>
              </a:spcBef>
              <a:spcAft>
                <a:spcPts val="0"/>
              </a:spcAft>
              <a:buClr>
                <a:schemeClr val="lt1"/>
              </a:buClr>
              <a:buSzPts val="1650"/>
              <a:buFont typeface="Arial"/>
              <a:buChar char="●"/>
            </a:pPr>
            <a:r>
              <a:rPr lang="en" sz="1650">
                <a:highlight>
                  <a:schemeClr val="dk1"/>
                </a:highlight>
                <a:latin typeface="Arial"/>
                <a:ea typeface="Arial"/>
                <a:cs typeface="Arial"/>
                <a:sym typeface="Arial"/>
              </a:rPr>
              <a:t>playback of content in different formats</a:t>
            </a:r>
            <a:endParaRPr sz="1650">
              <a:highlight>
                <a:schemeClr val="dk1"/>
              </a:highlight>
              <a:latin typeface="Arial"/>
              <a:ea typeface="Arial"/>
              <a:cs typeface="Arial"/>
              <a:sym typeface="Arial"/>
            </a:endParaRPr>
          </a:p>
          <a:p>
            <a:pPr marL="660400" lvl="0" indent="-333375" algn="l" rtl="0">
              <a:spcBef>
                <a:spcPts val="0"/>
              </a:spcBef>
              <a:spcAft>
                <a:spcPts val="0"/>
              </a:spcAft>
              <a:buClr>
                <a:schemeClr val="lt1"/>
              </a:buClr>
              <a:buSzPts val="1650"/>
              <a:buFont typeface="Arial"/>
              <a:buChar char="●"/>
            </a:pPr>
            <a:r>
              <a:rPr lang="en" sz="1650">
                <a:highlight>
                  <a:schemeClr val="dk1"/>
                </a:highlight>
                <a:latin typeface="Arial"/>
                <a:ea typeface="Arial"/>
                <a:cs typeface="Arial"/>
                <a:sym typeface="Arial"/>
              </a:rPr>
              <a:t>the application responds to interrupts</a:t>
            </a:r>
            <a:endParaRPr sz="1650">
              <a:highlight>
                <a:schemeClr val="dk1"/>
              </a:highlight>
              <a:latin typeface="Arial"/>
              <a:ea typeface="Arial"/>
              <a:cs typeface="Arial"/>
              <a:sym typeface="Arial"/>
            </a:endParaRPr>
          </a:p>
          <a:p>
            <a:pPr marL="0" lvl="0" indent="0" algn="l" rtl="0">
              <a:spcBef>
                <a:spcPts val="3300"/>
              </a:spcBef>
              <a:spcAft>
                <a:spcPts val="120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5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430" name="Google Shape;430;p58"/>
          <p:cNvSpPr txBox="1">
            <a:spLocks noGrp="1"/>
          </p:cNvSpPr>
          <p:nvPr>
            <p:ph type="body" idx="1"/>
          </p:nvPr>
        </p:nvSpPr>
        <p:spPr>
          <a:xfrm>
            <a:off x="1297500" y="1083775"/>
            <a:ext cx="7038900" cy="33951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5718">
                <a:latin typeface="Times New Roman"/>
                <a:ea typeface="Times New Roman"/>
                <a:cs typeface="Times New Roman"/>
                <a:sym typeface="Times New Roman"/>
              </a:rPr>
              <a:t>Through the development of music player on WEB platform, we get a clear understanding of overall process of the system. The core part of the music player is mainly composed of main interface, playlists, menus, play Settings, file browsing and song search. Grasping the development of the six parts, the music player has had the preliminary scale. Based on the function of the six categories, add some other small features.</a:t>
            </a:r>
            <a:endParaRPr sz="5718">
              <a:latin typeface="Times New Roman"/>
              <a:ea typeface="Times New Roman"/>
              <a:cs typeface="Times New Roman"/>
              <a:sym typeface="Times New Roman"/>
            </a:endParaRPr>
          </a:p>
          <a:p>
            <a:pPr marL="0" lvl="0" indent="0" algn="l" rtl="0">
              <a:spcBef>
                <a:spcPts val="1200"/>
              </a:spcBef>
              <a:spcAft>
                <a:spcPts val="0"/>
              </a:spcAft>
              <a:buNone/>
            </a:pPr>
            <a:r>
              <a:rPr lang="en" sz="5618">
                <a:latin typeface="Arial"/>
                <a:ea typeface="Arial"/>
                <a:cs typeface="Arial"/>
                <a:sym typeface="Arial"/>
              </a:rPr>
              <a:t>					</a:t>
            </a:r>
            <a:endParaRPr sz="5618">
              <a:latin typeface="Arial"/>
              <a:ea typeface="Arial"/>
              <a:cs typeface="Arial"/>
              <a:sym typeface="Arial"/>
            </a:endParaRPr>
          </a:p>
          <a:p>
            <a:pPr marL="0" lvl="0" indent="0" algn="l" rtl="0">
              <a:spcBef>
                <a:spcPts val="1200"/>
              </a:spcBef>
              <a:spcAft>
                <a:spcPts val="0"/>
              </a:spcAft>
              <a:buNone/>
            </a:pPr>
            <a:r>
              <a:rPr lang="en" sz="5718">
                <a:latin typeface="Times New Roman"/>
                <a:ea typeface="Times New Roman"/>
                <a:cs typeface="Times New Roman"/>
                <a:sym typeface="Times New Roman"/>
              </a:rPr>
              <a:t>Music player system realized the basic function of player: play, pause, and stop, up/down a, volume adjustment, lyrics display, play mode, song search, file browser, playlists query, and other functions. This development implicated the popular mobile terminal development technology. </a:t>
            </a:r>
            <a:endParaRPr sz="5718">
              <a:latin typeface="Times New Roman"/>
              <a:ea typeface="Times New Roman"/>
              <a:cs typeface="Times New Roman"/>
              <a:sym typeface="Times New Roman"/>
            </a:endParaRPr>
          </a:p>
          <a:p>
            <a:pPr marL="0" lvl="0" indent="0" algn="l" rtl="0">
              <a:spcBef>
                <a:spcPts val="1200"/>
              </a:spcBef>
              <a:spcAft>
                <a:spcPts val="0"/>
              </a:spcAft>
              <a:buNone/>
            </a:pPr>
            <a:r>
              <a:rPr lang="en" sz="5618">
                <a:latin typeface="Arial"/>
                <a:ea typeface="Arial"/>
                <a:cs typeface="Arial"/>
                <a:sym typeface="Arial"/>
              </a:rPr>
              <a:t>				</a:t>
            </a:r>
            <a:endParaRPr sz="5618">
              <a:latin typeface="Arial"/>
              <a:ea typeface="Arial"/>
              <a:cs typeface="Arial"/>
              <a:sym typeface="Arial"/>
            </a:endParaRPr>
          </a:p>
          <a:p>
            <a:pPr marL="0" lvl="0" indent="0" algn="l" rtl="0">
              <a:spcBef>
                <a:spcPts val="0"/>
              </a:spcBef>
              <a:spcAft>
                <a:spcPts val="0"/>
              </a:spcAft>
              <a:buNone/>
            </a:pPr>
            <a:r>
              <a:rPr lang="en" sz="1492">
                <a:latin typeface="Arial"/>
                <a:ea typeface="Arial"/>
                <a:cs typeface="Arial"/>
                <a:sym typeface="Arial"/>
              </a:rPr>
              <a:t>			</a:t>
            </a:r>
            <a:endParaRPr sz="1492">
              <a:latin typeface="Arial"/>
              <a:ea typeface="Arial"/>
              <a:cs typeface="Arial"/>
              <a:sym typeface="Arial"/>
            </a:endParaRPr>
          </a:p>
          <a:p>
            <a:pPr marL="0" lvl="0" indent="0" algn="l" rtl="0">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59"/>
          <p:cNvSpPr txBox="1"/>
          <p:nvPr/>
        </p:nvSpPr>
        <p:spPr>
          <a:xfrm>
            <a:off x="2309675" y="1945450"/>
            <a:ext cx="51435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500" b="1">
                <a:solidFill>
                  <a:srgbClr val="CC0000"/>
                </a:solidFill>
                <a:latin typeface="Lobster"/>
                <a:ea typeface="Lobster"/>
                <a:cs typeface="Lobster"/>
                <a:sym typeface="Lobster"/>
              </a:rPr>
              <a:t>THANK YOU</a:t>
            </a:r>
            <a:endParaRPr sz="3500" b="1">
              <a:solidFill>
                <a:srgbClr val="CC0000"/>
              </a:solidFill>
              <a:latin typeface="Lobster"/>
              <a:ea typeface="Lobster"/>
              <a:cs typeface="Lobster"/>
              <a:sym typeface="Lobste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9"/>
          <p:cNvSpPr txBox="1">
            <a:spLocks noGrp="1"/>
          </p:cNvSpPr>
          <p:nvPr>
            <p:ph type="title"/>
          </p:nvPr>
        </p:nvSpPr>
        <p:spPr>
          <a:xfrm>
            <a:off x="730000" y="1318650"/>
            <a:ext cx="3300900" cy="1785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Team Member</a:t>
            </a:r>
            <a:endParaRPr sz="3000"/>
          </a:p>
          <a:p>
            <a:pPr marL="0" lvl="0" indent="0" algn="l" rtl="0">
              <a:spcBef>
                <a:spcPts val="0"/>
              </a:spcBef>
              <a:spcAft>
                <a:spcPts val="0"/>
              </a:spcAft>
              <a:buNone/>
            </a:pPr>
            <a:r>
              <a:rPr lang="en" sz="3000" b="0"/>
              <a:t>0</a:t>
            </a:r>
            <a:r>
              <a:rPr lang="en" b="0"/>
              <a:t>1</a:t>
            </a:r>
            <a:endParaRPr sz="3000"/>
          </a:p>
        </p:txBody>
      </p:sp>
      <p:pic>
        <p:nvPicPr>
          <p:cNvPr id="182" name="Google Shape;182;p19"/>
          <p:cNvPicPr preferRelativeResize="0"/>
          <p:nvPr/>
        </p:nvPicPr>
        <p:blipFill rotWithShape="1">
          <a:blip r:embed="rId3">
            <a:alphaModFix/>
          </a:blip>
          <a:srcRect/>
          <a:stretch/>
        </p:blipFill>
        <p:spPr>
          <a:xfrm>
            <a:off x="6137925" y="1188450"/>
            <a:ext cx="1440199" cy="1440199"/>
          </a:xfrm>
          <a:prstGeom prst="rect">
            <a:avLst/>
          </a:prstGeom>
          <a:noFill/>
          <a:ln>
            <a:noFill/>
          </a:ln>
        </p:spPr>
      </p:pic>
      <p:sp>
        <p:nvSpPr>
          <p:cNvPr id="183" name="Google Shape;183;p19"/>
          <p:cNvSpPr txBox="1"/>
          <p:nvPr/>
        </p:nvSpPr>
        <p:spPr>
          <a:xfrm>
            <a:off x="5207600" y="2891725"/>
            <a:ext cx="3300900" cy="354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lt1"/>
                </a:solidFill>
                <a:latin typeface="Lato"/>
                <a:ea typeface="Lato"/>
                <a:cs typeface="Lato"/>
                <a:sym typeface="Lato"/>
              </a:rPr>
              <a:t>Rahul Pandey (21BCE10117)</a:t>
            </a:r>
            <a:endParaRPr sz="1100">
              <a:solidFill>
                <a:srgbClr val="009688"/>
              </a:solidFill>
              <a:latin typeface="Lato"/>
              <a:ea typeface="Lato"/>
              <a:cs typeface="Lato"/>
              <a:sym typeface="Lato"/>
            </a:endParaRPr>
          </a:p>
          <a:p>
            <a:pPr marL="0" lvl="0" indent="0" algn="l" rtl="0">
              <a:lnSpc>
                <a:spcPct val="115000"/>
              </a:lnSpc>
              <a:spcBef>
                <a:spcPts val="0"/>
              </a:spcBef>
              <a:spcAft>
                <a:spcPts val="0"/>
              </a:spcAft>
              <a:buNone/>
            </a:pPr>
            <a:r>
              <a:rPr lang="en" b="1">
                <a:solidFill>
                  <a:schemeClr val="dk1"/>
                </a:solidFill>
                <a:latin typeface="Lato"/>
                <a:ea typeface="Lato"/>
                <a:cs typeface="Lato"/>
                <a:sym typeface="Lato"/>
              </a:rPr>
              <a:t>                           </a:t>
            </a:r>
            <a:r>
              <a:rPr lang="en" sz="1100">
                <a:solidFill>
                  <a:schemeClr val="lt1"/>
                </a:solidFill>
                <a:latin typeface="Lato"/>
                <a:ea typeface="Lato"/>
                <a:cs typeface="Lato"/>
                <a:sym typeface="Lato"/>
              </a:rPr>
              <a:t>Team Manager</a:t>
            </a:r>
            <a:endParaRPr sz="1100">
              <a:solidFill>
                <a:schemeClr val="accent1"/>
              </a:solidFill>
              <a:latin typeface="Lato"/>
              <a:ea typeface="Lato"/>
              <a:cs typeface="Lato"/>
              <a:sym typeface="Lato"/>
            </a:endParaRPr>
          </a:p>
        </p:txBody>
      </p:sp>
      <p:sp>
        <p:nvSpPr>
          <p:cNvPr id="184" name="Google Shape;184;p19"/>
          <p:cNvSpPr txBox="1"/>
          <p:nvPr/>
        </p:nvSpPr>
        <p:spPr>
          <a:xfrm>
            <a:off x="5207600" y="3521574"/>
            <a:ext cx="3300900" cy="873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rgbClr val="93C47D"/>
                </a:solidFill>
                <a:latin typeface="Lato"/>
                <a:ea typeface="Lato"/>
                <a:cs typeface="Lato"/>
                <a:sym typeface="Lato"/>
              </a:rPr>
              <a:t>Full Stack Website Development</a:t>
            </a:r>
            <a:endParaRPr sz="1100">
              <a:solidFill>
                <a:srgbClr val="93C47D"/>
              </a:solidFill>
              <a:latin typeface="Lato"/>
              <a:ea typeface="Lato"/>
              <a:cs typeface="Lato"/>
              <a:sym typeface="Lato"/>
            </a:endParaRPr>
          </a:p>
          <a:p>
            <a:pPr marL="0" lvl="0" indent="0" algn="ctr" rtl="0">
              <a:lnSpc>
                <a:spcPct val="115000"/>
              </a:lnSpc>
              <a:spcBef>
                <a:spcPts val="0"/>
              </a:spcBef>
              <a:spcAft>
                <a:spcPts val="0"/>
              </a:spcAft>
              <a:buNone/>
            </a:pPr>
            <a:endParaRPr sz="1100">
              <a:solidFill>
                <a:srgbClr val="93C47D"/>
              </a:solidFill>
              <a:latin typeface="Lato"/>
              <a:ea typeface="Lato"/>
              <a:cs typeface="Lato"/>
              <a:sym typeface="Lato"/>
            </a:endParaRPr>
          </a:p>
        </p:txBody>
      </p:sp>
      <p:sp>
        <p:nvSpPr>
          <p:cNvPr id="185" name="Google Shape;185;p19"/>
          <p:cNvSpPr txBox="1"/>
          <p:nvPr/>
        </p:nvSpPr>
        <p:spPr>
          <a:xfrm>
            <a:off x="647275" y="2628650"/>
            <a:ext cx="4055700" cy="1693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FFFF00"/>
              </a:buClr>
              <a:buSzPts val="1400"/>
              <a:buFont typeface="Lato"/>
              <a:buChar char="●"/>
            </a:pPr>
            <a:r>
              <a:rPr lang="en">
                <a:solidFill>
                  <a:srgbClr val="FFFF00"/>
                </a:solidFill>
                <a:latin typeface="Lato"/>
                <a:ea typeface="Lato"/>
                <a:cs typeface="Lato"/>
                <a:sym typeface="Lato"/>
              </a:rPr>
              <a:t>Created the Main page of the website using HTML, CSS, JAVASCRIPT.</a:t>
            </a:r>
            <a:endParaRPr>
              <a:solidFill>
                <a:srgbClr val="FFFF00"/>
              </a:solidFill>
              <a:latin typeface="Lato"/>
              <a:ea typeface="Lato"/>
              <a:cs typeface="Lato"/>
              <a:sym typeface="Lato"/>
            </a:endParaRPr>
          </a:p>
          <a:p>
            <a:pPr marL="457200" lvl="0" indent="-317500" algn="l" rtl="0">
              <a:spcBef>
                <a:spcPts val="0"/>
              </a:spcBef>
              <a:spcAft>
                <a:spcPts val="0"/>
              </a:spcAft>
              <a:buClr>
                <a:srgbClr val="FFFF00"/>
              </a:buClr>
              <a:buSzPts val="1400"/>
              <a:buFont typeface="Lato"/>
              <a:buChar char="●"/>
            </a:pPr>
            <a:r>
              <a:rPr lang="en">
                <a:solidFill>
                  <a:srgbClr val="FFFF00"/>
                </a:solidFill>
                <a:latin typeface="Lato"/>
                <a:ea typeface="Lato"/>
                <a:cs typeface="Lato"/>
                <a:sym typeface="Lato"/>
              </a:rPr>
              <a:t>Created the Playlist page using HTML &amp; CSS.</a:t>
            </a:r>
            <a:endParaRPr>
              <a:solidFill>
                <a:srgbClr val="FFFF00"/>
              </a:solidFill>
              <a:latin typeface="Lato"/>
              <a:ea typeface="Lato"/>
              <a:cs typeface="Lato"/>
              <a:sym typeface="Lato"/>
            </a:endParaRPr>
          </a:p>
          <a:p>
            <a:pPr marL="457200" lvl="0" indent="-317500" algn="l" rtl="0">
              <a:spcBef>
                <a:spcPts val="0"/>
              </a:spcBef>
              <a:spcAft>
                <a:spcPts val="0"/>
              </a:spcAft>
              <a:buClr>
                <a:srgbClr val="FFFF00"/>
              </a:buClr>
              <a:buSzPts val="1400"/>
              <a:buFont typeface="Lato"/>
              <a:buChar char="●"/>
            </a:pPr>
            <a:r>
              <a:rPr lang="en">
                <a:solidFill>
                  <a:srgbClr val="FFFF00"/>
                </a:solidFill>
                <a:latin typeface="Lato"/>
                <a:ea typeface="Lato"/>
                <a:cs typeface="Lato"/>
                <a:sym typeface="Lato"/>
              </a:rPr>
              <a:t>Created the Search page using Spotify Web API where Users can listen to millions of the songs.</a:t>
            </a:r>
            <a:endParaRPr>
              <a:solidFill>
                <a:srgbClr val="FFFF00"/>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0"/>
          <p:cNvSpPr txBox="1">
            <a:spLocks noGrp="1"/>
          </p:cNvSpPr>
          <p:nvPr>
            <p:ph type="title"/>
          </p:nvPr>
        </p:nvSpPr>
        <p:spPr>
          <a:xfrm>
            <a:off x="1272900" y="1188450"/>
            <a:ext cx="3036300" cy="98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Team Member</a:t>
            </a:r>
            <a:endParaRPr/>
          </a:p>
          <a:p>
            <a:pPr marL="0" lvl="0" indent="0" algn="l" rtl="0">
              <a:spcBef>
                <a:spcPts val="0"/>
              </a:spcBef>
              <a:spcAft>
                <a:spcPts val="0"/>
              </a:spcAft>
              <a:buNone/>
            </a:pPr>
            <a:r>
              <a:rPr lang="en" b="0"/>
              <a:t>02</a:t>
            </a:r>
            <a:endParaRPr/>
          </a:p>
        </p:txBody>
      </p:sp>
      <p:pic>
        <p:nvPicPr>
          <p:cNvPr id="191" name="Google Shape;191;p20"/>
          <p:cNvPicPr preferRelativeResize="0"/>
          <p:nvPr/>
        </p:nvPicPr>
        <p:blipFill rotWithShape="1">
          <a:blip r:embed="rId3">
            <a:alphaModFix/>
          </a:blip>
          <a:srcRect/>
          <a:stretch/>
        </p:blipFill>
        <p:spPr>
          <a:xfrm>
            <a:off x="6137925" y="1188450"/>
            <a:ext cx="1440199" cy="1440199"/>
          </a:xfrm>
          <a:prstGeom prst="rect">
            <a:avLst/>
          </a:prstGeom>
          <a:noFill/>
          <a:ln>
            <a:noFill/>
          </a:ln>
        </p:spPr>
      </p:pic>
      <p:sp>
        <p:nvSpPr>
          <p:cNvPr id="192" name="Google Shape;192;p20"/>
          <p:cNvSpPr txBox="1"/>
          <p:nvPr/>
        </p:nvSpPr>
        <p:spPr>
          <a:xfrm>
            <a:off x="5207600" y="2891725"/>
            <a:ext cx="3300900" cy="354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lt1"/>
                </a:solidFill>
                <a:latin typeface="Lato"/>
                <a:ea typeface="Lato"/>
                <a:cs typeface="Lato"/>
                <a:sym typeface="Lato"/>
              </a:rPr>
              <a:t>Rahul Singh (21BCE10113)</a:t>
            </a:r>
            <a:endParaRPr sz="1100">
              <a:solidFill>
                <a:srgbClr val="009688"/>
              </a:solidFill>
              <a:latin typeface="Lato"/>
              <a:ea typeface="Lato"/>
              <a:cs typeface="Lato"/>
              <a:sym typeface="Lato"/>
            </a:endParaRPr>
          </a:p>
          <a:p>
            <a:pPr marL="0" lvl="0" indent="0" algn="ctr" rtl="0">
              <a:lnSpc>
                <a:spcPct val="115000"/>
              </a:lnSpc>
              <a:spcBef>
                <a:spcPts val="0"/>
              </a:spcBef>
              <a:spcAft>
                <a:spcPts val="0"/>
              </a:spcAft>
              <a:buNone/>
            </a:pPr>
            <a:r>
              <a:rPr lang="en" b="1">
                <a:solidFill>
                  <a:schemeClr val="dk1"/>
                </a:solidFill>
                <a:latin typeface="Lato"/>
                <a:ea typeface="Lato"/>
                <a:cs typeface="Lato"/>
                <a:sym typeface="Lato"/>
              </a:rPr>
              <a:t>1  )</a:t>
            </a:r>
            <a:r>
              <a:rPr lang="en" sz="1100">
                <a:solidFill>
                  <a:schemeClr val="lt1"/>
                </a:solidFill>
                <a:latin typeface="Lato"/>
                <a:ea typeface="Lato"/>
                <a:cs typeface="Lato"/>
                <a:sym typeface="Lato"/>
              </a:rPr>
              <a:t>Team Manager</a:t>
            </a:r>
            <a:r>
              <a:rPr lang="en" b="1">
                <a:solidFill>
                  <a:schemeClr val="dk1"/>
                </a:solidFill>
                <a:latin typeface="Lato"/>
                <a:ea typeface="Lato"/>
                <a:cs typeface="Lato"/>
                <a:sym typeface="Lato"/>
              </a:rPr>
              <a:t>)</a:t>
            </a:r>
            <a:endParaRPr sz="1100">
              <a:solidFill>
                <a:schemeClr val="accent1"/>
              </a:solidFill>
              <a:latin typeface="Lato"/>
              <a:ea typeface="Lato"/>
              <a:cs typeface="Lato"/>
              <a:sym typeface="Lato"/>
            </a:endParaRPr>
          </a:p>
        </p:txBody>
      </p:sp>
      <p:sp>
        <p:nvSpPr>
          <p:cNvPr id="193" name="Google Shape;193;p20"/>
          <p:cNvSpPr txBox="1"/>
          <p:nvPr/>
        </p:nvSpPr>
        <p:spPr>
          <a:xfrm>
            <a:off x="5207600" y="3521563"/>
            <a:ext cx="3300900" cy="51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rgbClr val="93C47D"/>
                </a:solidFill>
                <a:latin typeface="Lato"/>
                <a:ea typeface="Lato"/>
                <a:cs typeface="Lato"/>
                <a:sym typeface="Lato"/>
              </a:rPr>
              <a:t>Full stack Web Development</a:t>
            </a:r>
            <a:endParaRPr sz="1100">
              <a:solidFill>
                <a:srgbClr val="93C47D"/>
              </a:solidFill>
              <a:latin typeface="Lato"/>
              <a:ea typeface="Lato"/>
              <a:cs typeface="Lato"/>
              <a:sym typeface="Lato"/>
            </a:endParaRPr>
          </a:p>
        </p:txBody>
      </p:sp>
      <p:sp>
        <p:nvSpPr>
          <p:cNvPr id="194" name="Google Shape;194;p20"/>
          <p:cNvSpPr txBox="1"/>
          <p:nvPr/>
        </p:nvSpPr>
        <p:spPr>
          <a:xfrm>
            <a:off x="860325" y="2330275"/>
            <a:ext cx="40260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FFFF00"/>
              </a:buClr>
              <a:buSzPts val="1400"/>
              <a:buFont typeface="Lato"/>
              <a:buChar char="●"/>
            </a:pPr>
            <a:r>
              <a:rPr lang="en">
                <a:solidFill>
                  <a:srgbClr val="FFFF00"/>
                </a:solidFill>
                <a:latin typeface="Lato"/>
                <a:ea typeface="Lato"/>
                <a:cs typeface="Lato"/>
                <a:sym typeface="Lato"/>
              </a:rPr>
              <a:t>Created the landing page using HTML, CSS AND JAVASCRIPT.</a:t>
            </a:r>
            <a:endParaRPr>
              <a:solidFill>
                <a:srgbClr val="FFFF00"/>
              </a:solidFill>
              <a:latin typeface="Lato"/>
              <a:ea typeface="Lato"/>
              <a:cs typeface="Lato"/>
              <a:sym typeface="Lato"/>
            </a:endParaRPr>
          </a:p>
          <a:p>
            <a:pPr marL="457200" lvl="0" indent="-317500" algn="l" rtl="0">
              <a:spcBef>
                <a:spcPts val="0"/>
              </a:spcBef>
              <a:spcAft>
                <a:spcPts val="0"/>
              </a:spcAft>
              <a:buClr>
                <a:srgbClr val="FFFF00"/>
              </a:buClr>
              <a:buSzPts val="1400"/>
              <a:buFont typeface="Lato"/>
              <a:buChar char="●"/>
            </a:pPr>
            <a:r>
              <a:rPr lang="en">
                <a:solidFill>
                  <a:srgbClr val="FFFF00"/>
                </a:solidFill>
                <a:latin typeface="Lato"/>
                <a:ea typeface="Lato"/>
                <a:cs typeface="Lato"/>
                <a:sym typeface="Lato"/>
              </a:rPr>
              <a:t>Created the login page using PHP and mySQL.</a:t>
            </a:r>
            <a:endParaRPr>
              <a:solidFill>
                <a:srgbClr val="FFFF00"/>
              </a:solidFill>
              <a:latin typeface="Lato"/>
              <a:ea typeface="Lato"/>
              <a:cs typeface="Lato"/>
              <a:sym typeface="Lato"/>
            </a:endParaRPr>
          </a:p>
          <a:p>
            <a:pPr marL="457200" lvl="0" indent="-317500" algn="l" rtl="0">
              <a:spcBef>
                <a:spcPts val="0"/>
              </a:spcBef>
              <a:spcAft>
                <a:spcPts val="0"/>
              </a:spcAft>
              <a:buClr>
                <a:srgbClr val="FFFF00"/>
              </a:buClr>
              <a:buSzPts val="1400"/>
              <a:buFont typeface="Lato"/>
              <a:buChar char="●"/>
            </a:pPr>
            <a:r>
              <a:rPr lang="en">
                <a:solidFill>
                  <a:srgbClr val="FFFF00"/>
                </a:solidFill>
                <a:latin typeface="Lato"/>
                <a:ea typeface="Lato"/>
                <a:cs typeface="Lato"/>
                <a:sym typeface="Lato"/>
              </a:rPr>
              <a:t>Developed the database for storing user credentials.</a:t>
            </a:r>
            <a:endParaRPr>
              <a:solidFill>
                <a:srgbClr val="FFFF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1"/>
          <p:cNvSpPr txBox="1">
            <a:spLocks noGrp="1"/>
          </p:cNvSpPr>
          <p:nvPr>
            <p:ph type="title"/>
          </p:nvPr>
        </p:nvSpPr>
        <p:spPr>
          <a:xfrm>
            <a:off x="1297500" y="1658325"/>
            <a:ext cx="3036300" cy="913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Team Member</a:t>
            </a:r>
            <a:endParaRPr/>
          </a:p>
          <a:p>
            <a:pPr marL="0" lvl="0" indent="0" algn="l" rtl="0">
              <a:spcBef>
                <a:spcPts val="0"/>
              </a:spcBef>
              <a:spcAft>
                <a:spcPts val="0"/>
              </a:spcAft>
              <a:buNone/>
            </a:pPr>
            <a:r>
              <a:rPr lang="en" b="0"/>
              <a:t>03</a:t>
            </a:r>
            <a:endParaRPr/>
          </a:p>
          <a:p>
            <a:pPr marL="0" lvl="0" indent="0" algn="l" rtl="0">
              <a:spcBef>
                <a:spcPts val="0"/>
              </a:spcBef>
              <a:spcAft>
                <a:spcPts val="0"/>
              </a:spcAft>
              <a:buNone/>
            </a:pPr>
            <a:endParaRPr/>
          </a:p>
        </p:txBody>
      </p:sp>
      <p:pic>
        <p:nvPicPr>
          <p:cNvPr id="200" name="Google Shape;200;p21"/>
          <p:cNvPicPr preferRelativeResize="0"/>
          <p:nvPr/>
        </p:nvPicPr>
        <p:blipFill rotWithShape="1">
          <a:blip r:embed="rId3">
            <a:alphaModFix/>
          </a:blip>
          <a:srcRect/>
          <a:stretch/>
        </p:blipFill>
        <p:spPr>
          <a:xfrm>
            <a:off x="6137925" y="1188450"/>
            <a:ext cx="1440199" cy="1440199"/>
          </a:xfrm>
          <a:prstGeom prst="rect">
            <a:avLst/>
          </a:prstGeom>
          <a:noFill/>
          <a:ln>
            <a:noFill/>
          </a:ln>
        </p:spPr>
      </p:pic>
      <p:sp>
        <p:nvSpPr>
          <p:cNvPr id="201" name="Google Shape;201;p21"/>
          <p:cNvSpPr txBox="1"/>
          <p:nvPr/>
        </p:nvSpPr>
        <p:spPr>
          <a:xfrm>
            <a:off x="5207600" y="2891725"/>
            <a:ext cx="3300900" cy="354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lt1"/>
                </a:solidFill>
                <a:highlight>
                  <a:schemeClr val="dk1"/>
                </a:highlight>
                <a:latin typeface="Lato"/>
                <a:ea typeface="Lato"/>
                <a:cs typeface="Lato"/>
                <a:sym typeface="Lato"/>
              </a:rPr>
              <a:t>Hritvij Pal (21BCE10662)</a:t>
            </a:r>
            <a:endParaRPr sz="1100">
              <a:solidFill>
                <a:schemeClr val="lt1"/>
              </a:solidFill>
              <a:highlight>
                <a:schemeClr val="dk1"/>
              </a:highlight>
              <a:latin typeface="Lato"/>
              <a:ea typeface="Lato"/>
              <a:cs typeface="Lato"/>
              <a:sym typeface="Lato"/>
            </a:endParaRPr>
          </a:p>
        </p:txBody>
      </p:sp>
      <p:sp>
        <p:nvSpPr>
          <p:cNvPr id="202" name="Google Shape;202;p21"/>
          <p:cNvSpPr txBox="1"/>
          <p:nvPr/>
        </p:nvSpPr>
        <p:spPr>
          <a:xfrm>
            <a:off x="5207600" y="3521563"/>
            <a:ext cx="3300900" cy="51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rgbClr val="93C47D"/>
                </a:solidFill>
                <a:latin typeface="Lato"/>
                <a:ea typeface="Lato"/>
                <a:cs typeface="Lato"/>
                <a:sym typeface="Lato"/>
              </a:rPr>
              <a:t>UI/UX DESIGNER</a:t>
            </a:r>
            <a:endParaRPr sz="1100">
              <a:solidFill>
                <a:srgbClr val="93C47D"/>
              </a:solidFill>
              <a:latin typeface="Lato"/>
              <a:ea typeface="Lato"/>
              <a:cs typeface="Lato"/>
              <a:sym typeface="Lato"/>
            </a:endParaRPr>
          </a:p>
          <a:p>
            <a:pPr marL="0" lvl="0" indent="0" algn="ctr" rtl="0">
              <a:lnSpc>
                <a:spcPct val="115000"/>
              </a:lnSpc>
              <a:spcBef>
                <a:spcPts val="0"/>
              </a:spcBef>
              <a:spcAft>
                <a:spcPts val="0"/>
              </a:spcAft>
              <a:buNone/>
            </a:pPr>
            <a:endParaRPr sz="1100">
              <a:solidFill>
                <a:srgbClr val="93C47D"/>
              </a:solidFill>
              <a:latin typeface="Lato"/>
              <a:ea typeface="Lato"/>
              <a:cs typeface="Lato"/>
              <a:sym typeface="Lato"/>
            </a:endParaRPr>
          </a:p>
        </p:txBody>
      </p:sp>
      <p:sp>
        <p:nvSpPr>
          <p:cNvPr id="203" name="Google Shape;203;p21"/>
          <p:cNvSpPr txBox="1"/>
          <p:nvPr/>
        </p:nvSpPr>
        <p:spPr>
          <a:xfrm>
            <a:off x="5207575" y="3142990"/>
            <a:ext cx="3300900" cy="309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lt1"/>
                </a:solidFill>
                <a:latin typeface="Lato"/>
                <a:ea typeface="Lato"/>
                <a:cs typeface="Lato"/>
                <a:sym typeface="Lato"/>
              </a:rPr>
              <a:t>Team Member</a:t>
            </a:r>
            <a:endParaRPr sz="1100">
              <a:solidFill>
                <a:schemeClr val="lt1"/>
              </a:solidFill>
              <a:latin typeface="Lato"/>
              <a:ea typeface="Lato"/>
              <a:cs typeface="Lato"/>
              <a:sym typeface="Lato"/>
            </a:endParaRPr>
          </a:p>
        </p:txBody>
      </p:sp>
      <p:sp>
        <p:nvSpPr>
          <p:cNvPr id="204" name="Google Shape;204;p21"/>
          <p:cNvSpPr txBox="1"/>
          <p:nvPr/>
        </p:nvSpPr>
        <p:spPr>
          <a:xfrm>
            <a:off x="1297500" y="2784325"/>
            <a:ext cx="3810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FF00"/>
                </a:solidFill>
                <a:latin typeface="Lato"/>
                <a:ea typeface="Lato"/>
                <a:cs typeface="Lato"/>
                <a:sym typeface="Lato"/>
              </a:rPr>
              <a:t>Designed the Whole Website user interface i.e landing page, login page, sign in page, Main page, Playlist page etc using FIGMA.</a:t>
            </a:r>
            <a:endParaRPr>
              <a:solidFill>
                <a:srgbClr val="FFFF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2"/>
          <p:cNvSpPr txBox="1">
            <a:spLocks noGrp="1"/>
          </p:cNvSpPr>
          <p:nvPr>
            <p:ph type="title"/>
          </p:nvPr>
        </p:nvSpPr>
        <p:spPr>
          <a:xfrm>
            <a:off x="1043875" y="1188450"/>
            <a:ext cx="4045200" cy="10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Team Member</a:t>
            </a:r>
            <a:endParaRPr/>
          </a:p>
          <a:p>
            <a:pPr marL="0" lvl="0" indent="0" algn="l" rtl="0">
              <a:spcBef>
                <a:spcPts val="0"/>
              </a:spcBef>
              <a:spcAft>
                <a:spcPts val="0"/>
              </a:spcAft>
              <a:buNone/>
            </a:pPr>
            <a:r>
              <a:rPr lang="en"/>
              <a:t>04</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210" name="Google Shape;210;p22"/>
          <p:cNvPicPr preferRelativeResize="0"/>
          <p:nvPr/>
        </p:nvPicPr>
        <p:blipFill rotWithShape="1">
          <a:blip r:embed="rId3">
            <a:alphaModFix/>
          </a:blip>
          <a:srcRect/>
          <a:stretch/>
        </p:blipFill>
        <p:spPr>
          <a:xfrm>
            <a:off x="6137925" y="1188450"/>
            <a:ext cx="1440199" cy="1440199"/>
          </a:xfrm>
          <a:prstGeom prst="rect">
            <a:avLst/>
          </a:prstGeom>
          <a:noFill/>
          <a:ln>
            <a:noFill/>
          </a:ln>
        </p:spPr>
      </p:pic>
      <p:sp>
        <p:nvSpPr>
          <p:cNvPr id="211" name="Google Shape;211;p22"/>
          <p:cNvSpPr txBox="1"/>
          <p:nvPr/>
        </p:nvSpPr>
        <p:spPr>
          <a:xfrm>
            <a:off x="5207600" y="2891725"/>
            <a:ext cx="3300900" cy="354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lt1"/>
                </a:solidFill>
                <a:latin typeface="Lato"/>
                <a:ea typeface="Lato"/>
                <a:cs typeface="Lato"/>
                <a:sym typeface="Lato"/>
              </a:rPr>
              <a:t>Abhigyan Srivastava (21BCE10664)</a:t>
            </a:r>
            <a:endParaRPr sz="1100">
              <a:solidFill>
                <a:schemeClr val="lt1"/>
              </a:solidFill>
              <a:latin typeface="Lato"/>
              <a:ea typeface="Lato"/>
              <a:cs typeface="Lato"/>
              <a:sym typeface="Lato"/>
            </a:endParaRPr>
          </a:p>
        </p:txBody>
      </p:sp>
      <p:sp>
        <p:nvSpPr>
          <p:cNvPr id="212" name="Google Shape;212;p22"/>
          <p:cNvSpPr txBox="1"/>
          <p:nvPr/>
        </p:nvSpPr>
        <p:spPr>
          <a:xfrm>
            <a:off x="5207600" y="3521563"/>
            <a:ext cx="3300900" cy="51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rgbClr val="93C47D"/>
                </a:solidFill>
                <a:latin typeface="Lato"/>
                <a:ea typeface="Lato"/>
                <a:cs typeface="Lato"/>
                <a:sym typeface="Lato"/>
              </a:rPr>
              <a:t>UI/UX Design</a:t>
            </a:r>
            <a:endParaRPr sz="1100">
              <a:solidFill>
                <a:srgbClr val="93C47D"/>
              </a:solidFill>
              <a:latin typeface="Lato"/>
              <a:ea typeface="Lato"/>
              <a:cs typeface="Lato"/>
              <a:sym typeface="Lato"/>
            </a:endParaRPr>
          </a:p>
          <a:p>
            <a:pPr marL="0" lvl="0" indent="0" algn="ctr" rtl="0">
              <a:lnSpc>
                <a:spcPct val="115000"/>
              </a:lnSpc>
              <a:spcBef>
                <a:spcPts val="0"/>
              </a:spcBef>
              <a:spcAft>
                <a:spcPts val="0"/>
              </a:spcAft>
              <a:buNone/>
            </a:pPr>
            <a:endParaRPr sz="1100">
              <a:solidFill>
                <a:srgbClr val="93C47D"/>
              </a:solidFill>
              <a:latin typeface="Lato"/>
              <a:ea typeface="Lato"/>
              <a:cs typeface="Lato"/>
              <a:sym typeface="Lato"/>
            </a:endParaRPr>
          </a:p>
        </p:txBody>
      </p:sp>
      <p:sp>
        <p:nvSpPr>
          <p:cNvPr id="213" name="Google Shape;213;p22"/>
          <p:cNvSpPr txBox="1"/>
          <p:nvPr/>
        </p:nvSpPr>
        <p:spPr>
          <a:xfrm>
            <a:off x="5207575" y="3142990"/>
            <a:ext cx="3300900" cy="309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lt1"/>
                </a:solidFill>
                <a:latin typeface="Lato"/>
                <a:ea typeface="Lato"/>
                <a:cs typeface="Lato"/>
                <a:sym typeface="Lato"/>
              </a:rPr>
              <a:t>Team Member</a:t>
            </a:r>
            <a:endParaRPr sz="1100">
              <a:solidFill>
                <a:schemeClr val="lt1"/>
              </a:solidFill>
              <a:latin typeface="Lato"/>
              <a:ea typeface="Lato"/>
              <a:cs typeface="Lato"/>
              <a:sym typeface="Lato"/>
            </a:endParaRPr>
          </a:p>
        </p:txBody>
      </p:sp>
      <p:sp>
        <p:nvSpPr>
          <p:cNvPr id="214" name="Google Shape;214;p22"/>
          <p:cNvSpPr txBox="1"/>
          <p:nvPr/>
        </p:nvSpPr>
        <p:spPr>
          <a:xfrm>
            <a:off x="1043875" y="2628650"/>
            <a:ext cx="3236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FF00"/>
                </a:solidFill>
                <a:latin typeface="Lato"/>
                <a:ea typeface="Lato"/>
                <a:cs typeface="Lato"/>
                <a:sym typeface="Lato"/>
              </a:rPr>
              <a:t>Designed the Website user interface using FIGMA.</a:t>
            </a:r>
            <a:endParaRPr>
              <a:solidFill>
                <a:srgbClr val="FFFF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3"/>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About Our Website</a:t>
            </a:r>
            <a:endParaRPr sz="3000"/>
          </a:p>
        </p:txBody>
      </p:sp>
      <p:sp>
        <p:nvSpPr>
          <p:cNvPr id="220" name="Google Shape;220;p23"/>
          <p:cNvSpPr txBox="1">
            <a:spLocks noGrp="1"/>
          </p:cNvSpPr>
          <p:nvPr>
            <p:ph type="body" idx="2"/>
          </p:nvPr>
        </p:nvSpPr>
        <p:spPr>
          <a:xfrm>
            <a:off x="5333100" y="724950"/>
            <a:ext cx="3374400" cy="4318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50" b="1">
                <a:solidFill>
                  <a:srgbClr val="1A9988"/>
                </a:solidFill>
                <a:highlight>
                  <a:srgbClr val="212121"/>
                </a:highlight>
                <a:latin typeface="Arial"/>
                <a:ea typeface="Arial"/>
                <a:cs typeface="Arial"/>
                <a:sym typeface="Arial"/>
              </a:rPr>
              <a:t>We built a music streaming web Application which is responsive and can be used both mobile and desktop. User can stream new songs and listen to them whenever and wherever they want. The user can add songs to their playlist and the streaming songs can be downloaded to their local machine, also we have the search option so that user can browse his own song, album, artist or composer the individual wants to listen to. We have used Spotify API to fetch the songs to our Application. We have a dark theme so that the user won’t get their eyes strained even after using the application for a long time.</a:t>
            </a:r>
            <a:endParaRPr sz="1250" b="1">
              <a:solidFill>
                <a:srgbClr val="1A9988"/>
              </a:solidFill>
              <a:highlight>
                <a:srgbClr val="212121"/>
              </a:highlight>
              <a:latin typeface="Arial"/>
              <a:ea typeface="Arial"/>
              <a:cs typeface="Arial"/>
              <a:sym typeface="Arial"/>
            </a:endParaRPr>
          </a:p>
          <a:p>
            <a:pPr marL="0" lvl="0" indent="0" algn="l" rtl="0">
              <a:spcBef>
                <a:spcPts val="1800"/>
              </a:spcBef>
              <a:spcAft>
                <a:spcPts val="0"/>
              </a:spcAft>
              <a:buNone/>
            </a:pPr>
            <a:endParaRPr sz="1250" b="1">
              <a:solidFill>
                <a:srgbClr val="1A9988"/>
              </a:solidFill>
              <a:highlight>
                <a:schemeClr val="lt1"/>
              </a:highlight>
            </a:endParaRPr>
          </a:p>
          <a:p>
            <a:pPr marL="0" lvl="0" indent="0" algn="l" rtl="0">
              <a:spcBef>
                <a:spcPts val="1800"/>
              </a:spcBef>
              <a:spcAft>
                <a:spcPts val="0"/>
              </a:spcAft>
              <a:buNone/>
            </a:pPr>
            <a:endParaRPr sz="1100">
              <a:solidFill>
                <a:srgbClr val="000000"/>
              </a:solidFill>
              <a:highlight>
                <a:srgbClr val="1A9988"/>
              </a:highlight>
            </a:endParaRPr>
          </a:p>
          <a:p>
            <a:pPr marL="0" lvl="0" indent="0" algn="l" rtl="0">
              <a:lnSpc>
                <a:spcPct val="115000"/>
              </a:lnSpc>
              <a:spcBef>
                <a:spcPts val="0"/>
              </a:spcBef>
              <a:spcAft>
                <a:spcPts val="1200"/>
              </a:spcAft>
              <a:buNone/>
            </a:pPr>
            <a:endParaRPr sz="1600" b="1">
              <a:solidFill>
                <a:schemeClr val="dk1"/>
              </a:solidFill>
              <a:highlight>
                <a:srgbClr val="1A9988"/>
              </a:highlight>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1881</Words>
  <Application>Microsoft Office PowerPoint</Application>
  <PresentationFormat>On-screen Show (16:9)</PresentationFormat>
  <Paragraphs>175</Paragraphs>
  <Slides>45</Slides>
  <Notes>44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Impact</vt:lpstr>
      <vt:lpstr>Libre Baskerville</vt:lpstr>
      <vt:lpstr>Times New Roman</vt:lpstr>
      <vt:lpstr>Roboto</vt:lpstr>
      <vt:lpstr>Arial</vt:lpstr>
      <vt:lpstr>Caveat</vt:lpstr>
      <vt:lpstr>Montserrat</vt:lpstr>
      <vt:lpstr>Lato</vt:lpstr>
      <vt:lpstr>Lobster</vt:lpstr>
      <vt:lpstr>Focus</vt:lpstr>
      <vt:lpstr>Project Exhibition</vt:lpstr>
      <vt:lpstr>Index </vt:lpstr>
      <vt:lpstr>Project Title - VIBEZZ</vt:lpstr>
      <vt:lpstr>Team Members</vt:lpstr>
      <vt:lpstr>Team Member 01</vt:lpstr>
      <vt:lpstr>Team Member 02</vt:lpstr>
      <vt:lpstr>Team Member 03 </vt:lpstr>
      <vt:lpstr>Team Member 04  </vt:lpstr>
      <vt:lpstr>About Our Website</vt:lpstr>
      <vt:lpstr>Why Did we choose to work on this Project?</vt:lpstr>
      <vt:lpstr>                      Existing Work</vt:lpstr>
      <vt:lpstr>Limitations</vt:lpstr>
      <vt:lpstr>Proposed Work and Methodology</vt:lpstr>
      <vt:lpstr>Novelty of the Project</vt:lpstr>
      <vt:lpstr>Real time Usage</vt:lpstr>
      <vt:lpstr>Hardware Requirements</vt:lpstr>
      <vt:lpstr>Software Requirements</vt:lpstr>
      <vt:lpstr>PowerPoint Presentation</vt:lpstr>
      <vt:lpstr>USER CASE DIAGRAM</vt:lpstr>
      <vt:lpstr>CLASS DIAGRAM</vt:lpstr>
      <vt:lpstr>Flowchart</vt:lpstr>
      <vt:lpstr>Literature Review</vt:lpstr>
      <vt:lpstr>Module Description</vt:lpstr>
      <vt:lpstr>Module Workflow Explanation</vt:lpstr>
      <vt:lpstr>Implementation and Coding</vt:lpstr>
      <vt:lpstr>PowerPoint Presentation</vt:lpstr>
      <vt:lpstr>MAIN PAGE HTML CODE</vt:lpstr>
      <vt:lpstr>MAIN PAGE HTML STYLESHEET</vt:lpstr>
      <vt:lpstr>MAIN PAGE JAVASCRIPT</vt:lpstr>
      <vt:lpstr>PLAYLIST PAGE HTML</vt:lpstr>
      <vt:lpstr>PLAYLIST PAGE STYLESHEET</vt:lpstr>
      <vt:lpstr>SEARCH PAGE HTML</vt:lpstr>
      <vt:lpstr>SEARCH PAGE STYLESHEET</vt:lpstr>
      <vt:lpstr>SEARCH PAGE JAVASCRIPT</vt:lpstr>
      <vt:lpstr>Demo video</vt:lpstr>
      <vt:lpstr>Website’s Landing Page</vt:lpstr>
      <vt:lpstr>Website’s Login Page</vt:lpstr>
      <vt:lpstr>WEBSITE’S MAIN PAGE</vt:lpstr>
      <vt:lpstr>PLAYLIST PAGE</vt:lpstr>
      <vt:lpstr>WEBSITE SEARCH PAGE</vt:lpstr>
      <vt:lpstr>About Us </vt:lpstr>
      <vt:lpstr>CONTACT US PAGE</vt:lpstr>
      <vt:lpstr>TESTING</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Exhibition</dc:title>
  <cp:lastModifiedBy>Prashant Singh</cp:lastModifiedBy>
  <cp:revision>1</cp:revision>
  <dcterms:modified xsi:type="dcterms:W3CDTF">2022-09-30T16:23:52Z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2350575</vt:lpwstr>
  </property>
  <property fmtid="{D5CDD505-2E9C-101B-9397-08002B2CF9AE}" name="NXPowerLiteSettings" pid="3">
    <vt:lpwstr>F7000400038000</vt:lpwstr>
  </property>
  <property fmtid="{D5CDD505-2E9C-101B-9397-08002B2CF9AE}" name="NXPowerLiteVersion" pid="4">
    <vt:lpwstr>S9.2.0</vt:lpwstr>
  </property>
</Properties>
</file>