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8" r:id="rId2"/>
    <p:sldId id="346" r:id="rId3"/>
    <p:sldId id="329" r:id="rId4"/>
    <p:sldId id="343" r:id="rId5"/>
    <p:sldId id="344" r:id="rId6"/>
    <p:sldId id="330" r:id="rId7"/>
    <p:sldId id="348" r:id="rId8"/>
    <p:sldId id="349" r:id="rId9"/>
    <p:sldId id="350" r:id="rId10"/>
    <p:sldId id="331" r:id="rId11"/>
    <p:sldId id="347" r:id="rId12"/>
    <p:sldId id="345" r:id="rId13"/>
    <p:sldId id="332" r:id="rId14"/>
    <p:sldId id="334" r:id="rId15"/>
    <p:sldId id="333" r:id="rId16"/>
    <p:sldId id="335" r:id="rId17"/>
    <p:sldId id="33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7BB7C-1FD7-4748-B1EB-797FB47B9CA2}">
          <p14:sldIdLst>
            <p14:sldId id="328"/>
            <p14:sldId id="346"/>
            <p14:sldId id="329"/>
            <p14:sldId id="343"/>
            <p14:sldId id="344"/>
            <p14:sldId id="330"/>
            <p14:sldId id="348"/>
            <p14:sldId id="349"/>
            <p14:sldId id="350"/>
            <p14:sldId id="331"/>
            <p14:sldId id="347"/>
            <p14:sldId id="345"/>
            <p14:sldId id="332"/>
            <p14:sldId id="334"/>
            <p14:sldId id="333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5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Horse Colic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500" y="1371600"/>
            <a:ext cx="49530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 whether or not a horse can survive based upon past medical conditions.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6F5521-01B0-4B68-A2A6-49A74787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Imputation and feature selection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FFCA38-766B-4413-91FF-F54BB407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32356"/>
            <a:ext cx="2743200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surgery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hospital_number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rectal_temp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20.066890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pulse 8.026756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respiratory_rate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19.397993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temp_of_extremities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18.729097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peripheral_pulse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23.076923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mucous_membrane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15.719064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capillary_refill_time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10.702341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pain 18.394649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peristalsis 14.715719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abdominal_distention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18.729097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nasogastric_tube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34.782609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nasogastric_reflux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35.451505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nasogastric_reflux_ph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82.274247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rectal_exam_feces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34.113712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abdomen 39.464883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packed_cell_volume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9.698997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total_protein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11.036789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abdomo_appearance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55.183946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abdomo_protein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66.220736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utcome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surgical_lesion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lesion_1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lesion_2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lesion_3 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0.000000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AAFF1F-6601-4AAE-BC62-3A90368F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9" y="1661007"/>
            <a:ext cx="4031329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5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8776C7F-53AE-4635-9B63-3851FB6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14400"/>
            <a:ext cx="2438400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 Values after Imputation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surgery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rectal_temp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pulse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respiratory_rate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temp_of_extremities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peripheral_pulse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mucous_membrane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capillary_refill_time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pain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peristalsis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abdominal_distention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nasogastric_tube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nasogastric_reflux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rectal_exam_feces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abdomen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packed_cell_volume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total_protein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outcome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surgical_lesion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lesion_1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lesion_2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lesion_3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cp_data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0.0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FC28C-C6CF-48E6-A051-EBE72B993DB2}"/>
              </a:ext>
            </a:extLst>
          </p:cNvPr>
          <p:cNvSpPr txBox="1"/>
          <p:nvPr/>
        </p:nvSpPr>
        <p:spPr>
          <a:xfrm>
            <a:off x="2631831" y="5592604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We have removed features with less than 0.1 correlation rate.</a:t>
            </a:r>
          </a:p>
        </p:txBody>
      </p:sp>
    </p:spTree>
    <p:extLst>
      <p:ext uri="{BB962C8B-B14F-4D97-AF65-F5344CB8AC3E}">
        <p14:creationId xmlns:p14="http://schemas.microsoft.com/office/powerpoint/2010/main" val="263678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89DDC4-5611-4A34-9DDD-4783F99C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310029A-1470-4603-8FDF-F8BA7C124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24200"/>
              </p:ext>
            </p:extLst>
          </p:nvPr>
        </p:nvGraphicFramePr>
        <p:xfrm>
          <a:off x="609600" y="1485900"/>
          <a:ext cx="2743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93730110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r>
                        <a:rPr lang="en-US" dirty="0" err="1"/>
                        <a:t>temp_of_extremities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3067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 err="1"/>
                        <a:t>peripheral_pulse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52789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/>
                        <a:t>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0237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 err="1"/>
                        <a:t>abdominal_distention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8076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 err="1"/>
                        <a:t>nasogastric_tube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7254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 err="1"/>
                        <a:t>rectal_exam_feces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5025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/>
                        <a:t>abdomen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5521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01527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 err="1"/>
                        <a:t>surgical_lesion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9958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r>
                        <a:rPr lang="en-US" dirty="0" err="1"/>
                        <a:t>cp_data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04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57DF50C-5BFF-49A8-9616-FAAE6D14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9200"/>
            <a:ext cx="533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7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899113-6E4B-4729-9CFB-03E76F767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69294"/>
              </p:ext>
            </p:extLst>
          </p:nvPr>
        </p:nvGraphicFramePr>
        <p:xfrm>
          <a:off x="1066800" y="570307"/>
          <a:ext cx="7010400" cy="62876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2708242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51441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461574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96177218"/>
                    </a:ext>
                  </a:extLst>
                </a:gridCol>
              </a:tblGrid>
              <a:tr h="564594">
                <a:tc>
                  <a:txBody>
                    <a:bodyPr/>
                    <a:lstStyle/>
                    <a:p>
                      <a:r>
                        <a:rPr lang="en-US" dirty="0"/>
                        <a:t>Algorithms 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Score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Overfit/Underfit/Normal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804083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Logistic Regression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5350317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Decision Tree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690817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Random Forest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800296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KNN Model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19710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Naive </a:t>
                      </a:r>
                      <a:r>
                        <a:rPr lang="en-US" sz="1800" kern="1200" dirty="0" err="1">
                          <a:effectLst/>
                        </a:rPr>
                        <a:t>Baye's</a:t>
                      </a:r>
                      <a:r>
                        <a:rPr lang="en-US" sz="1800" kern="1200" dirty="0">
                          <a:effectLst/>
                        </a:rPr>
                        <a:t> Model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892104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Bagging Model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623415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</a:rPr>
                        <a:t>Adaboost</a:t>
                      </a:r>
                      <a:r>
                        <a:rPr lang="en-US" sz="1800" kern="1200" dirty="0">
                          <a:effectLst/>
                        </a:rPr>
                        <a:t> Classifier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260762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XG Boost classifier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718697"/>
                  </a:ext>
                </a:extLst>
              </a:tr>
              <a:tr h="526973">
                <a:tc>
                  <a:txBody>
                    <a:bodyPr/>
                    <a:lstStyle/>
                    <a:p>
                      <a:r>
                        <a:rPr lang="en-US" dirty="0"/>
                        <a:t>Gradient Boost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621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B9A07BB-96E2-433F-87EA-FBE95B9B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Supervised Learning of Datasets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03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2AFA5F-3E03-43A9-8889-31B321FF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gave the highest accuracy of around 75% but it was an overfit.</a:t>
            </a:r>
          </a:p>
          <a:p>
            <a:r>
              <a:rPr lang="en-US" dirty="0"/>
              <a:t>Hence we choose Logistic Regression which gave accuracy of 73.33%.Being neither overfit or underfit.</a:t>
            </a:r>
          </a:p>
          <a:p>
            <a:r>
              <a:rPr lang="en-US" dirty="0"/>
              <a:t>Gradient Boost also gave a pretty good model with decent scores.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A0C372-9877-416C-8A84-21B4F8E7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52400"/>
            <a:ext cx="8001000" cy="1252538"/>
          </a:xfrm>
        </p:spPr>
        <p:txBody>
          <a:bodyPr/>
          <a:lstStyle/>
          <a:p>
            <a:r>
              <a:rPr lang="en-US" dirty="0"/>
              <a:t>Inference </a:t>
            </a:r>
          </a:p>
        </p:txBody>
      </p:sp>
    </p:spTree>
    <p:extLst>
      <p:ext uri="{BB962C8B-B14F-4D97-AF65-F5344CB8AC3E}">
        <p14:creationId xmlns:p14="http://schemas.microsoft.com/office/powerpoint/2010/main" val="176892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AA8D1A-96E5-40E6-BA1B-86B9634CF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79481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9311223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270929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Unsupervised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 comparing with original 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KMEANS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2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5653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F3C5F07-502E-433F-8AC7-987E841C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of Dataset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05B33D7-AD77-49FF-87FC-8FE3ED5FC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447704"/>
              </p:ext>
            </p:extLst>
          </p:nvPr>
        </p:nvGraphicFramePr>
        <p:xfrm>
          <a:off x="609600" y="3291840"/>
          <a:ext cx="79248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4270824286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74445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04083"/>
                  </a:ext>
                </a:extLst>
              </a:tr>
              <a:tr h="27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50317"/>
                  </a:ext>
                </a:extLst>
              </a:tr>
              <a:tr h="27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90817"/>
                  </a:ext>
                </a:extLst>
              </a:tr>
              <a:tr h="27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00296"/>
                  </a:ext>
                </a:extLst>
              </a:tr>
              <a:tr h="27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9710"/>
                  </a:ext>
                </a:extLst>
              </a:tr>
              <a:tr h="27312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Baye's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921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C3DF45-3FE4-4347-B904-7155A167EFE8}"/>
              </a:ext>
            </a:extLst>
          </p:cNvPr>
          <p:cNvSpPr txBox="1"/>
          <p:nvPr/>
        </p:nvSpPr>
        <p:spPr>
          <a:xfrm>
            <a:off x="572087" y="2747605"/>
            <a:ext cx="807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Hierarchical value of y is used for below algorithms, as accuracy score is high for </a:t>
            </a:r>
            <a:r>
              <a:rPr lang="en-US" b="1" dirty="0" err="1"/>
              <a:t>Hierarchial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070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B0C65F-885A-4712-AECC-5F714149D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30904"/>
              </p:ext>
            </p:extLst>
          </p:nvPr>
        </p:nvGraphicFramePr>
        <p:xfrm>
          <a:off x="457200" y="1676400"/>
          <a:ext cx="8229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9473339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8793415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Apply PCA with scaling and not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06457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/>
                        <a:t>PCA with Scaling, Random Forest 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77946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without Scaling, Random Forest algorithm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8980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B8172D3-9A55-442E-9EA1-1F94A26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 analysis</a:t>
            </a:r>
            <a:br>
              <a:rPr lang="en-US" dirty="0"/>
            </a:br>
            <a:r>
              <a:rPr lang="en-US" dirty="0"/>
              <a:t>(PCA)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F3C729-A15C-4B00-A901-E36B3FF7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53449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9A0DEB-16D7-4140-B38D-A7A936DD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53449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4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511801-AE1A-452B-BFB8-DE8E869F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there were many missing values the accuracy has been effected.</a:t>
            </a:r>
          </a:p>
          <a:p>
            <a:r>
              <a:rPr lang="en-US" dirty="0"/>
              <a:t>Yet Gradient Decent Booster gave a good accuracy of 74.5%.</a:t>
            </a:r>
          </a:p>
          <a:p>
            <a:r>
              <a:rPr lang="en-US" dirty="0"/>
              <a:t>We could have got better scores if we had used feature selection and engineering techniques.</a:t>
            </a:r>
          </a:p>
          <a:p>
            <a:r>
              <a:rPr lang="en-US" dirty="0"/>
              <a:t>PCA with scaling gave a good accuracy using very few features.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24D732-9771-47C6-8AE1-F51385CF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375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4F163-651F-4210-B560-AAE6BBCC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200" y="24060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Statement.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A5951-886C-4F49-9F89-60C015C07230}"/>
              </a:ext>
            </a:extLst>
          </p:cNvPr>
          <p:cNvSpPr txBox="1"/>
          <p:nvPr/>
        </p:nvSpPr>
        <p:spPr>
          <a:xfrm>
            <a:off x="457200" y="28956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Ranch owner who owns many horses wanted to know how long will his horses last depending on the medical conditions that particular horse has been through.</a:t>
            </a:r>
          </a:p>
          <a:p>
            <a:r>
              <a:rPr lang="en-US" dirty="0"/>
              <a:t>He plans on predicting whether they will die soon or live. With the help of such a prediction he would be able to provide better treatment and  care for his horses.</a:t>
            </a:r>
          </a:p>
          <a:p>
            <a:r>
              <a:rPr lang="en-US" dirty="0"/>
              <a:t>He has given us the data of his previously owned horses with various parameters. </a:t>
            </a:r>
          </a:p>
          <a:p>
            <a:r>
              <a:rPr lang="en-US" dirty="0"/>
              <a:t>His data has many missing values as he could not keep a track on all the parameters.</a:t>
            </a:r>
          </a:p>
          <a:p>
            <a:endParaRPr lang="en-US" dirty="0"/>
          </a:p>
          <a:p>
            <a:r>
              <a:rPr lang="en-US" dirty="0"/>
              <a:t>Our main motive is to predict if the horse will survive or not.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68EE8-620C-4894-BC43-D1DB52CF94BF}"/>
              </a:ext>
            </a:extLst>
          </p:cNvPr>
          <p:cNvSpPr txBox="1"/>
          <p:nvPr/>
        </p:nvSpPr>
        <p:spPr>
          <a:xfrm>
            <a:off x="457200" y="575846"/>
            <a:ext cx="9867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Horse colic?</a:t>
            </a:r>
          </a:p>
          <a:p>
            <a:r>
              <a:rPr lang="en-US" dirty="0"/>
              <a:t>Equine colic is a relatively common disorder of the digestive system. Although </a:t>
            </a:r>
          </a:p>
          <a:p>
            <a:r>
              <a:rPr lang="en-US" dirty="0"/>
              <a:t>the term colic, in the true definition of the word, simply means “abdominal pain,” </a:t>
            </a:r>
          </a:p>
          <a:p>
            <a:r>
              <a:rPr lang="en-US" dirty="0"/>
              <a:t>the term in horses refers to a condition of severe abdominal discomfort characterized by </a:t>
            </a:r>
          </a:p>
          <a:p>
            <a:r>
              <a:rPr lang="en-US" dirty="0"/>
              <a:t>pawing, rolling, and sometimes the inability to defecate.</a:t>
            </a:r>
          </a:p>
        </p:txBody>
      </p:sp>
    </p:spTree>
    <p:extLst>
      <p:ext uri="{BB962C8B-B14F-4D97-AF65-F5344CB8AC3E}">
        <p14:creationId xmlns:p14="http://schemas.microsoft.com/office/powerpoint/2010/main" val="156954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12E4AD-A126-4795-A01C-0F825C732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60819"/>
              </p:ext>
            </p:extLst>
          </p:nvPr>
        </p:nvGraphicFramePr>
        <p:xfrm>
          <a:off x="457200" y="1633539"/>
          <a:ext cx="8229600" cy="17954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762992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877215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728294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90053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951000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15026206"/>
                    </a:ext>
                  </a:extLst>
                </a:gridCol>
              </a:tblGrid>
              <a:tr h="598487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Data Set Characteristics:  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Multivariate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368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Area: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Life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302997"/>
                  </a:ext>
                </a:extLst>
              </a:tr>
              <a:tr h="59848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Attribute Characteristics: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Categorical, Integer, Real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27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Date Donated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1989-08-06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148872"/>
                  </a:ext>
                </a:extLst>
              </a:tr>
              <a:tr h="59848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Associated Tasks: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Classification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Missing Values?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Number of Web Hits:</a:t>
                      </a:r>
                      <a:endParaRPr lang="en-US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131396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06031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534F163-651F-4210-B560-AAE6BBCC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 and its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A5951-886C-4F49-9F89-60C015C07230}"/>
              </a:ext>
            </a:extLst>
          </p:cNvPr>
          <p:cNvSpPr txBox="1"/>
          <p:nvPr/>
        </p:nvSpPr>
        <p:spPr>
          <a:xfrm>
            <a:off x="437271" y="364705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 instances with 28 attributes (continuous, discrete, and nominal); 30%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3609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7FC807-DABD-4C5E-9DAE-8B0C083A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its brief Details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D07D34-A7D2-4841-9856-B8C6AA46D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573473"/>
              </p:ext>
            </p:extLst>
          </p:nvPr>
        </p:nvGraphicFramePr>
        <p:xfrm>
          <a:off x="457200" y="1164175"/>
          <a:ext cx="8134349" cy="57588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41141">
                  <a:extLst>
                    <a:ext uri="{9D8B030D-6E8A-4147-A177-3AD203B41FA5}">
                      <a16:colId xmlns:a16="http://schemas.microsoft.com/office/drawing/2014/main" val="26366389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130871293"/>
                    </a:ext>
                  </a:extLst>
                </a:gridCol>
                <a:gridCol w="1430237">
                  <a:extLst>
                    <a:ext uri="{9D8B030D-6E8A-4147-A177-3AD203B41FA5}">
                      <a16:colId xmlns:a16="http://schemas.microsoft.com/office/drawing/2014/main" val="4052053045"/>
                    </a:ext>
                  </a:extLst>
                </a:gridCol>
                <a:gridCol w="1495275">
                  <a:extLst>
                    <a:ext uri="{9D8B030D-6E8A-4147-A177-3AD203B41FA5}">
                      <a16:colId xmlns:a16="http://schemas.microsoft.com/office/drawing/2014/main" val="967090622"/>
                    </a:ext>
                  </a:extLst>
                </a:gridCol>
                <a:gridCol w="916234">
                  <a:extLst>
                    <a:ext uri="{9D8B030D-6E8A-4147-A177-3AD203B41FA5}">
                      <a16:colId xmlns:a16="http://schemas.microsoft.com/office/drawing/2014/main" val="1284885645"/>
                    </a:ext>
                  </a:extLst>
                </a:gridCol>
                <a:gridCol w="1295737">
                  <a:extLst>
                    <a:ext uri="{9D8B030D-6E8A-4147-A177-3AD203B41FA5}">
                      <a16:colId xmlns:a16="http://schemas.microsoft.com/office/drawing/2014/main" val="958556890"/>
                    </a:ext>
                  </a:extLst>
                </a:gridCol>
              </a:tblGrid>
              <a:tr h="1634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surgery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age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hospital_number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rectal_temp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pulse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respiratory_rate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000438"/>
                  </a:ext>
                </a:extLst>
              </a:tr>
              <a:tr h="871949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Yes, it had surgery</a:t>
                      </a:r>
                      <a:br>
                        <a:rPr lang="en-US" sz="18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It was treated without surgery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Adult horse</a:t>
                      </a:r>
                      <a:br>
                        <a:rPr lang="en-US" sz="18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Young (&lt; 6 months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2400" dirty="0"/>
                      </a:br>
                      <a:endParaRPr lang="en-US" sz="24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 id,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case number assigned to the horse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degrees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celsius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elevated temp may occur due to infection.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heart rate in beats per minute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rate is 8 to 10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usefulness is doubtful due to the great fluctuations</a:t>
                      </a:r>
                      <a:endParaRPr lang="en-US" sz="16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54930"/>
                  </a:ext>
                </a:extLst>
              </a:tr>
              <a:tr h="319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temp_of_extremities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peripheral_pulse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mucous_membrane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capillary_refill_time</a:t>
                      </a:r>
                      <a:endParaRPr lang="en-US" sz="1400" b="0" i="0" u="sng" strike="noStrike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pain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peristalsis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875582"/>
                  </a:ext>
                </a:extLst>
              </a:tr>
              <a:tr h="114024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Normal</a:t>
                      </a:r>
                      <a:br>
                        <a:rPr lang="en-US" sz="18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Warm</a:t>
                      </a:r>
                      <a:br>
                        <a:rPr lang="en-US" sz="18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= Cool</a:t>
                      </a:r>
                      <a:br>
                        <a:rPr lang="en-US" sz="18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= Cold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normal</a:t>
                      </a:r>
                      <a:br>
                        <a:rPr lang="en-US" sz="18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increased</a:t>
                      </a:r>
                      <a:br>
                        <a:rPr lang="en-US" sz="18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= reduced</a:t>
                      </a:r>
                      <a:br>
                        <a:rPr lang="en-US" sz="18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= absent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subjective measurement of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endParaRPr lang="en-US" sz="16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longer the refill, the poorer the circulation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possible values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&lt; 3 seconds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&gt;= 3 seconds</a:t>
                      </a:r>
                      <a:endParaRPr lang="en-US" sz="16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subjective judgement of the horse's pain level</a:t>
                      </a:r>
                      <a:br>
                        <a:rPr lang="en-US" sz="2400" dirty="0"/>
                      </a:br>
                      <a:endParaRPr lang="en-US" sz="24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indication of the activity in the horse's gut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53456"/>
                  </a:ext>
                </a:extLst>
              </a:tr>
              <a:tr h="319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abdominal_distention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nasogastric_tube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nasogastric_reflux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nasogastric_reflux_ph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 dirty="0" err="1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rectal_exam_feces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abdomen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8315131"/>
                  </a:ext>
                </a:extLst>
              </a:tr>
              <a:tr h="1440918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possible values</a:t>
                      </a:r>
                      <a:br>
                        <a:rPr lang="en-US" sz="14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none</a:t>
                      </a:r>
                      <a:br>
                        <a:rPr lang="en-US" sz="14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slight</a:t>
                      </a:r>
                      <a:br>
                        <a:rPr lang="en-US" sz="14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= moderate</a:t>
                      </a:r>
                      <a:br>
                        <a:rPr lang="en-US" sz="14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= severe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refers to any gas coming out of the tube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values</a:t>
                      </a:r>
                      <a:br>
                        <a:rPr lang="fr-FR" sz="1800" dirty="0"/>
                      </a:b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none</a:t>
                      </a:r>
                      <a:br>
                        <a:rPr lang="fr-FR" sz="1800" dirty="0"/>
                      </a:b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&gt; 1 liter</a:t>
                      </a:r>
                      <a:br>
                        <a:rPr lang="fr-FR" sz="1800" dirty="0"/>
                      </a:br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= &lt; 1 liter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 is from 0 to 14 with 7 being neutral</a:t>
                      </a:r>
                      <a:endParaRPr lang="en-US" sz="20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values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normal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increased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= decreased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= absent</a:t>
                      </a:r>
                      <a:endParaRPr lang="en-US" sz="16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values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normal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= other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= firm feces in the large intestine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= distended small intestine</a:t>
                      </a:r>
                      <a:br>
                        <a:rPr lang="en-US" sz="16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= distended large intestine</a:t>
                      </a:r>
                      <a:endParaRPr lang="en-US" sz="16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95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9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3F9D7F-3005-4D6E-BCC6-5CA732ACF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615966"/>
              </p:ext>
            </p:extLst>
          </p:nvPr>
        </p:nvGraphicFramePr>
        <p:xfrm>
          <a:off x="457200" y="1600200"/>
          <a:ext cx="8382000" cy="330136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999442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62152505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1187411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0014043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20732446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625589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 err="1">
                          <a:effectLst/>
                        </a:rPr>
                        <a:t>packed_cell_volume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total_protein</a:t>
                      </a:r>
                      <a:endParaRPr lang="en-US" sz="1400" b="0" i="0" u="sng" strike="noStrike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abdomo_appearance</a:t>
                      </a:r>
                      <a:endParaRPr lang="en-US" sz="1400" b="0" i="0" u="sng" strike="noStrike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>
                          <a:effectLst/>
                        </a:rPr>
                        <a:t>abdomo_protein</a:t>
                      </a:r>
                      <a:endParaRPr lang="en-US" sz="1400" b="0" i="0" u="sng" strike="noStrike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solidFill>
                            <a:srgbClr val="FF0000"/>
                          </a:solidFill>
                          <a:effectLst/>
                        </a:rPr>
                        <a:t>outcome</a:t>
                      </a:r>
                      <a:endParaRPr lang="en-US" sz="1400" b="0" i="0" u="sng" strike="noStrike" dirty="0">
                        <a:solidFill>
                          <a:srgbClr val="FF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 err="1">
                          <a:effectLst/>
                        </a:rPr>
                        <a:t>surgical_lesion</a:t>
                      </a:r>
                      <a:endParaRPr lang="en-US" sz="1400" b="0" i="0" u="sng" strike="noStrike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11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the # of red cells by volume in the blood</a:t>
                      </a:r>
                      <a:br>
                        <a:rPr lang="en-US" sz="1800" dirty="0"/>
                      </a:br>
                      <a:r>
                        <a:rPr lang="en-US" sz="1400" kern="1200" dirty="0">
                          <a:effectLst/>
                        </a:rPr>
                        <a:t>- normal range is 30 to 5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 </a:t>
                      </a:r>
                      <a:r>
                        <a:rPr lang="en-US" sz="1400" kern="1200" dirty="0">
                          <a:effectLst/>
                        </a:rPr>
                        <a:t>normal values lie in the 6-7.5 (</a:t>
                      </a:r>
                      <a:r>
                        <a:rPr lang="en-US" sz="1400" kern="1200" dirty="0" err="1">
                          <a:effectLst/>
                        </a:rPr>
                        <a:t>gms</a:t>
                      </a:r>
                      <a:r>
                        <a:rPr lang="en-US" sz="1400" kern="1200" dirty="0">
                          <a:effectLst/>
                        </a:rPr>
                        <a:t>/dL) range</a:t>
                      </a:r>
                      <a:br>
                        <a:rPr lang="en-US" sz="1800" dirty="0"/>
                      </a:br>
                      <a:r>
                        <a:rPr lang="en-US" sz="1400" kern="1200" dirty="0">
                          <a:effectLst/>
                        </a:rPr>
                        <a:t>- the higher the value the greater the dehydration</a:t>
                      </a:r>
                      <a:br>
                        <a:rPr lang="en-US" sz="2400" dirty="0"/>
                      </a:br>
                      <a:endParaRPr lang="en-US" sz="24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 </a:t>
                      </a:r>
                      <a:r>
                        <a:rPr lang="en-US" sz="1400" kern="1200" dirty="0">
                          <a:effectLst/>
                        </a:rPr>
                        <a:t>possible values:</a:t>
                      </a:r>
                      <a:br>
                        <a:rPr lang="en-US" sz="1800" dirty="0"/>
                      </a:br>
                      <a:r>
                        <a:rPr lang="en-US" sz="1400" kern="1200" dirty="0">
                          <a:effectLst/>
                        </a:rPr>
                        <a:t>1 = clear</a:t>
                      </a:r>
                      <a:br>
                        <a:rPr lang="en-US" sz="1800" dirty="0"/>
                      </a:br>
                      <a:r>
                        <a:rPr lang="en-US" sz="1400" kern="1200" dirty="0">
                          <a:effectLst/>
                        </a:rPr>
                        <a:t>2 = cloudy</a:t>
                      </a:r>
                      <a:br>
                        <a:rPr lang="en-US" sz="1800" dirty="0"/>
                      </a:br>
                      <a:r>
                        <a:rPr lang="en-US" sz="1400" kern="1200" dirty="0">
                          <a:effectLst/>
                        </a:rPr>
                        <a:t>3 = serosanguinous</a:t>
                      </a:r>
                      <a:endParaRPr lang="en-US" sz="24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the higher the level of protein the more likely it is to have a compromised gut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possible values:</a:t>
                      </a:r>
                      <a:br>
                        <a:rPr lang="en-US" sz="1800" dirty="0"/>
                      </a:br>
                      <a:r>
                        <a:rPr lang="en-US" sz="1400" kern="1200" dirty="0">
                          <a:effectLst/>
                        </a:rPr>
                        <a:t>1 = lived</a:t>
                      </a:r>
                      <a:br>
                        <a:rPr lang="en-US" sz="1800" dirty="0"/>
                      </a:br>
                      <a:r>
                        <a:rPr lang="en-US" sz="1400" kern="1200" dirty="0">
                          <a:effectLst/>
                        </a:rPr>
                        <a:t>2 = died</a:t>
                      </a:r>
                      <a:br>
                        <a:rPr lang="en-US" sz="1800" dirty="0"/>
                      </a:br>
                      <a:r>
                        <a:rPr lang="en-US" sz="1400" kern="1200" dirty="0">
                          <a:effectLst/>
                        </a:rPr>
                        <a:t>3 = was euthanized</a:t>
                      </a:r>
                      <a:endParaRPr lang="en-US" sz="18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retrospectively, was the problem (lesion) surgical?</a:t>
                      </a:r>
                    </a:p>
                    <a:p>
                      <a:r>
                        <a:rPr lang="en-US" sz="1200" kern="1200" dirty="0">
                          <a:effectLst/>
                        </a:rPr>
                        <a:t>- possible values:</a:t>
                      </a:r>
                      <a:br>
                        <a:rPr lang="en-US" sz="1600" dirty="0"/>
                      </a:br>
                      <a:r>
                        <a:rPr lang="en-US" sz="1200" kern="1200" dirty="0">
                          <a:effectLst/>
                        </a:rPr>
                        <a:t>1 = Yes</a:t>
                      </a:r>
                      <a:br>
                        <a:rPr lang="en-US" sz="1600" dirty="0"/>
                      </a:br>
                      <a:r>
                        <a:rPr lang="en-US" sz="1200" kern="1200" dirty="0">
                          <a:effectLst/>
                        </a:rPr>
                        <a:t>2 = No</a:t>
                      </a:r>
                      <a:endParaRPr lang="en-US" sz="1600" u="sng" dirty="0">
                        <a:solidFill>
                          <a:srgbClr val="0070C0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382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403945D-9FCB-4A5B-BD43-48179E2C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54FC3-F28E-44AA-8DBB-0D9BE1DC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4943475" cy="3200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00D984-3407-4B52-A167-06C28040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125462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95719-4E95-42BA-88E7-BA465D1B6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64603"/>
            <a:ext cx="4532980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2D7398A-3920-4D07-95EE-9DB89238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Packed cell volume vs Frequency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059BD-43C1-464D-9370-2219B981F1DF}"/>
              </a:ext>
            </a:extLst>
          </p:cNvPr>
          <p:cNvSpPr txBox="1"/>
          <p:nvPr/>
        </p:nvSpPr>
        <p:spPr>
          <a:xfrm>
            <a:off x="381001" y="59346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plots show that packed cell volume after </a:t>
            </a:r>
            <a:r>
              <a:rPr lang="en-US" b="1" dirty="0" err="1"/>
              <a:t>approx</a:t>
            </a:r>
            <a:r>
              <a:rPr lang="en-US" b="1" dirty="0"/>
              <a:t> 50, outcome is most likely to be euthanized, and after 60, it is likely to be dead.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12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DBEE8-355E-45AC-8E12-3C96284D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Surgery vs Frequency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92372-4F9F-41A4-A4CB-DF6033BE790E}"/>
              </a:ext>
            </a:extLst>
          </p:cNvPr>
          <p:cNvSpPr txBox="1"/>
          <p:nvPr/>
        </p:nvSpPr>
        <p:spPr>
          <a:xfrm>
            <a:off x="457200" y="5756701"/>
            <a:ext cx="8257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High number of Horses without any surgery have lived. </a:t>
            </a:r>
          </a:p>
          <a:p>
            <a:r>
              <a:rPr lang="en-IN" sz="1600" dirty="0"/>
              <a:t>Whereas almost equal number of horses have either died, euthanized or are alive after a surgery.</a:t>
            </a:r>
          </a:p>
          <a:p>
            <a:r>
              <a:rPr lang="en-IN" sz="1600" dirty="0"/>
              <a:t>This shows that horses after getting a surgery need extra attention and care.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BA5DCBD-1D03-4F0D-AFF7-194548257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852506" cy="41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6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258B6-C3AE-444E-8F82-960DDB1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25F7D7A-E133-475D-BECB-CFA402359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1" y="1679771"/>
            <a:ext cx="4547706" cy="385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8F899-C504-4971-BEDF-47717743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99" y="1679771"/>
            <a:ext cx="4332101" cy="391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1286</Words>
  <Application>Microsoft Office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Bell MT</vt:lpstr>
      <vt:lpstr>Calibri</vt:lpstr>
      <vt:lpstr>Californian FB</vt:lpstr>
      <vt:lpstr>Courier New</vt:lpstr>
      <vt:lpstr>Office Theme</vt:lpstr>
      <vt:lpstr>Horse Colic </vt:lpstr>
      <vt:lpstr>Problem Statement. </vt:lpstr>
      <vt:lpstr>About Dataset and its features</vt:lpstr>
      <vt:lpstr>Features and its brief Details</vt:lpstr>
      <vt:lpstr>PowerPoint Presentation</vt:lpstr>
      <vt:lpstr>Exploratory Data Analysis </vt:lpstr>
      <vt:lpstr>Packed cell volume vs Frequency </vt:lpstr>
      <vt:lpstr>Surgery vs Frequency </vt:lpstr>
      <vt:lpstr>PowerPoint Presentation</vt:lpstr>
      <vt:lpstr>Data Imputation and feature selection</vt:lpstr>
      <vt:lpstr>PowerPoint Presentation</vt:lpstr>
      <vt:lpstr>Data Wrangling</vt:lpstr>
      <vt:lpstr>Supervised Learning of Datasets </vt:lpstr>
      <vt:lpstr>Inference </vt:lpstr>
      <vt:lpstr>Unsupervised Learning of Dataset</vt:lpstr>
      <vt:lpstr>Principal component analysis (PCA)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322</cp:revision>
  <dcterms:created xsi:type="dcterms:W3CDTF">2017-03-30T12:09:41Z</dcterms:created>
  <dcterms:modified xsi:type="dcterms:W3CDTF">2020-07-28T06:42:06Z</dcterms:modified>
</cp:coreProperties>
</file>