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32" r:id="rId2"/>
    <p:sldId id="350" r:id="rId3"/>
    <p:sldId id="333" r:id="rId4"/>
    <p:sldId id="334" r:id="rId5"/>
    <p:sldId id="335" r:id="rId6"/>
    <p:sldId id="336" r:id="rId7"/>
    <p:sldId id="365" r:id="rId8"/>
    <p:sldId id="348" r:id="rId9"/>
    <p:sldId id="337" r:id="rId10"/>
    <p:sldId id="349" r:id="rId11"/>
    <p:sldId id="339" r:id="rId12"/>
    <p:sldId id="343" r:id="rId13"/>
    <p:sldId id="344" r:id="rId14"/>
    <p:sldId id="341" r:id="rId15"/>
    <p:sldId id="342" r:id="rId16"/>
    <p:sldId id="362" r:id="rId17"/>
    <p:sldId id="363" r:id="rId18"/>
    <p:sldId id="364" r:id="rId19"/>
    <p:sldId id="345" r:id="rId20"/>
    <p:sldId id="346" r:id="rId21"/>
    <p:sldId id="347" r:id="rId22"/>
    <p:sldId id="351" r:id="rId23"/>
    <p:sldId id="263" r:id="rId24"/>
    <p:sldId id="353" r:id="rId25"/>
    <p:sldId id="354" r:id="rId26"/>
    <p:sldId id="355" r:id="rId27"/>
    <p:sldId id="356" r:id="rId28"/>
    <p:sldId id="357" r:id="rId29"/>
    <p:sldId id="358" r:id="rId30"/>
    <p:sldId id="359" r:id="rId31"/>
    <p:sldId id="361" r:id="rId32"/>
    <p:sldId id="367" r:id="rId33"/>
    <p:sldId id="3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FF5D"/>
    <a:srgbClr val="00B0F0"/>
    <a:srgbClr val="0070C0"/>
    <a:srgbClr val="FF0066"/>
    <a:srgbClr val="00FFCC"/>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532" autoAdjust="0"/>
  </p:normalViewPr>
  <p:slideViewPr>
    <p:cSldViewPr>
      <p:cViewPr varScale="1">
        <p:scale>
          <a:sx n="55" d="100"/>
          <a:sy n="55" d="100"/>
        </p:scale>
        <p:origin x="1267"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4257D-C383-4789-B30F-4B072960FB6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BDE4AB4-6B47-40A1-80BC-53B72A570FC2}">
      <dgm:prSet phldrT="[Text]"/>
      <dgm:spPr/>
      <dgm:t>
        <a:bodyPr/>
        <a:lstStyle/>
        <a:p>
          <a:r>
            <a:rPr lang="en-US" dirty="0">
              <a:solidFill>
                <a:srgbClr val="FF0000"/>
              </a:solidFill>
            </a:rPr>
            <a:t>Loss of $8500</a:t>
          </a:r>
        </a:p>
      </dgm:t>
    </dgm:pt>
    <dgm:pt modelId="{8F485E72-67BD-46B0-B8A9-6EDADA67BE9B}" type="parTrans" cxnId="{C85DACBD-9042-436E-961A-0D808E98C954}">
      <dgm:prSet/>
      <dgm:spPr/>
      <dgm:t>
        <a:bodyPr/>
        <a:lstStyle/>
        <a:p>
          <a:endParaRPr lang="en-US"/>
        </a:p>
      </dgm:t>
    </dgm:pt>
    <dgm:pt modelId="{84D9C157-E294-4F6A-B7C4-891C19AE0E49}" type="sibTrans" cxnId="{C85DACBD-9042-436E-961A-0D808E98C954}">
      <dgm:prSet/>
      <dgm:spPr/>
      <dgm:t>
        <a:bodyPr/>
        <a:lstStyle/>
        <a:p>
          <a:endParaRPr lang="en-US"/>
        </a:p>
      </dgm:t>
    </dgm:pt>
    <dgm:pt modelId="{FB45A900-8A09-40A5-B751-7826620581F7}">
      <dgm:prSet phldrT="[Text]"/>
      <dgm:spPr/>
      <dgm:t>
        <a:bodyPr/>
        <a:lstStyle/>
        <a:p>
          <a:r>
            <a:rPr lang="en-US" dirty="0">
              <a:latin typeface="Times New Roman" panose="02020603050405020304" pitchFamily="18" charset="0"/>
              <a:cs typeface="Times New Roman" panose="02020603050405020304" pitchFamily="18" charset="0"/>
            </a:rPr>
            <a:t>For every 1000 borrowers there are 17% defaulters</a:t>
          </a:r>
        </a:p>
      </dgm:t>
    </dgm:pt>
    <dgm:pt modelId="{3E6F4E77-6C42-46FB-9417-9EDAF32CBD0A}" type="parTrans" cxnId="{E1F5C957-AEA9-487C-9930-C48C5CE8F955}">
      <dgm:prSet/>
      <dgm:spPr/>
      <dgm:t>
        <a:bodyPr/>
        <a:lstStyle/>
        <a:p>
          <a:endParaRPr lang="en-US"/>
        </a:p>
      </dgm:t>
    </dgm:pt>
    <dgm:pt modelId="{D631358C-FD0B-4A06-A42D-A67997A96BA0}" type="sibTrans" cxnId="{E1F5C957-AEA9-487C-9930-C48C5CE8F955}">
      <dgm:prSet/>
      <dgm:spPr/>
      <dgm:t>
        <a:bodyPr/>
        <a:lstStyle/>
        <a:p>
          <a:endParaRPr lang="en-US"/>
        </a:p>
      </dgm:t>
    </dgm:pt>
    <dgm:pt modelId="{3FF945C3-34DB-4258-97B1-3A2B880A8023}">
      <dgm:prSet phldrT="[Text]"/>
      <dgm:spPr/>
      <dgm:t>
        <a:bodyPr/>
        <a:lstStyle/>
        <a:p>
          <a:r>
            <a:rPr lang="en-US" dirty="0">
              <a:latin typeface="Times New Roman" panose="02020603050405020304" pitchFamily="18" charset="0"/>
              <a:cs typeface="Times New Roman" panose="02020603050405020304" pitchFamily="18" charset="0"/>
            </a:rPr>
            <a:t>So on average if each borrower as loan of $5000. And </a:t>
          </a:r>
          <a:r>
            <a:rPr lang="en-US" dirty="0" err="1">
              <a:latin typeface="Times New Roman" panose="02020603050405020304" pitchFamily="18" charset="0"/>
              <a:cs typeface="Times New Roman" panose="02020603050405020304" pitchFamily="18" charset="0"/>
            </a:rPr>
            <a:t>LendingClub</a:t>
          </a:r>
          <a:r>
            <a:rPr lang="en-US" dirty="0">
              <a:latin typeface="Times New Roman" panose="02020603050405020304" pitchFamily="18" charset="0"/>
              <a:cs typeface="Times New Roman" panose="02020603050405020304" pitchFamily="18" charset="0"/>
            </a:rPr>
            <a:t> charge 1% on refund payments of loan back with interest. </a:t>
          </a:r>
        </a:p>
      </dgm:t>
    </dgm:pt>
    <dgm:pt modelId="{38CD6C3B-2BE8-4F6C-8314-A11BCE8EE8C2}" type="parTrans" cxnId="{EB3D3119-DEB7-4323-8687-9BB65381918A}">
      <dgm:prSet/>
      <dgm:spPr/>
      <dgm:t>
        <a:bodyPr/>
        <a:lstStyle/>
        <a:p>
          <a:endParaRPr lang="en-US"/>
        </a:p>
      </dgm:t>
    </dgm:pt>
    <dgm:pt modelId="{F3E11A24-9C59-4061-AAA8-84AD732E4017}" type="sibTrans" cxnId="{EB3D3119-DEB7-4323-8687-9BB65381918A}">
      <dgm:prSet/>
      <dgm:spPr/>
      <dgm:t>
        <a:bodyPr/>
        <a:lstStyle/>
        <a:p>
          <a:endParaRPr lang="en-US"/>
        </a:p>
      </dgm:t>
    </dgm:pt>
    <dgm:pt modelId="{6100CC50-3F89-4FDC-9A14-9A23C480371C}">
      <dgm:prSet phldrT="[Text]"/>
      <dgm:spPr/>
      <dgm:t>
        <a:bodyPr/>
        <a:lstStyle/>
        <a:p>
          <a:r>
            <a:rPr lang="en-US" dirty="0">
              <a:solidFill>
                <a:srgbClr val="FF0000"/>
              </a:solidFill>
            </a:rPr>
            <a:t>Loss of $17,000</a:t>
          </a:r>
        </a:p>
      </dgm:t>
    </dgm:pt>
    <dgm:pt modelId="{DE2BD2AF-8DC2-4D93-89CA-ADDFAB016B18}" type="parTrans" cxnId="{99263117-E0D4-47B5-8001-5B30F42A5AE0}">
      <dgm:prSet/>
      <dgm:spPr/>
      <dgm:t>
        <a:bodyPr/>
        <a:lstStyle/>
        <a:p>
          <a:endParaRPr lang="en-US"/>
        </a:p>
      </dgm:t>
    </dgm:pt>
    <dgm:pt modelId="{9F3B58D9-C600-4588-AAB1-0649EEBA4893}" type="sibTrans" cxnId="{99263117-E0D4-47B5-8001-5B30F42A5AE0}">
      <dgm:prSet/>
      <dgm:spPr/>
      <dgm:t>
        <a:bodyPr/>
        <a:lstStyle/>
        <a:p>
          <a:endParaRPr lang="en-US"/>
        </a:p>
      </dgm:t>
    </dgm:pt>
    <dgm:pt modelId="{44D740DD-E544-4874-A0C1-144894664D22}">
      <dgm:prSet phldrT="[Text]"/>
      <dgm:spPr/>
      <dgm:t>
        <a:bodyPr/>
        <a:lstStyle/>
        <a:p>
          <a:r>
            <a:rPr lang="en-US" dirty="0">
              <a:latin typeface="Times New Roman" panose="02020603050405020304" pitchFamily="18" charset="0"/>
              <a:cs typeface="Times New Roman" panose="02020603050405020304" pitchFamily="18" charset="0"/>
            </a:rPr>
            <a:t>So $8,500 + extra cost like using third party </a:t>
          </a:r>
          <a:r>
            <a:rPr lang="en-US" b="0" i="0" dirty="0">
              <a:latin typeface="Times New Roman" panose="02020603050405020304" pitchFamily="18" charset="0"/>
              <a:cs typeface="Times New Roman" panose="02020603050405020304" pitchFamily="18" charset="0"/>
            </a:rPr>
            <a:t>debt collection agencies help</a:t>
          </a:r>
          <a:r>
            <a:rPr lang="en-US" dirty="0">
              <a:latin typeface="Times New Roman" panose="02020603050405020304" pitchFamily="18" charset="0"/>
              <a:cs typeface="Times New Roman" panose="02020603050405020304" pitchFamily="18" charset="0"/>
            </a:rPr>
            <a:t> to get back to borrowers.</a:t>
          </a:r>
        </a:p>
      </dgm:t>
    </dgm:pt>
    <dgm:pt modelId="{1D335B4F-37D2-4FAE-B04C-FC9E2CE56A08}" type="parTrans" cxnId="{1DA5D4FF-B5EA-4AE0-A09C-1D197D56CD38}">
      <dgm:prSet/>
      <dgm:spPr/>
      <dgm:t>
        <a:bodyPr/>
        <a:lstStyle/>
        <a:p>
          <a:endParaRPr lang="en-US"/>
        </a:p>
      </dgm:t>
    </dgm:pt>
    <dgm:pt modelId="{8D7A3C98-716C-43D5-B391-D361159485D8}" type="sibTrans" cxnId="{1DA5D4FF-B5EA-4AE0-A09C-1D197D56CD38}">
      <dgm:prSet/>
      <dgm:spPr/>
      <dgm:t>
        <a:bodyPr/>
        <a:lstStyle/>
        <a:p>
          <a:endParaRPr lang="en-US"/>
        </a:p>
      </dgm:t>
    </dgm:pt>
    <dgm:pt modelId="{6395E015-75C3-44E4-BED9-DE8168766038}">
      <dgm:prSet phldrT="[Text]"/>
      <dgm:spPr/>
      <dgm:t>
        <a:bodyPr/>
        <a:lstStyle/>
        <a:p>
          <a:r>
            <a:rPr lang="en-US" dirty="0">
              <a:solidFill>
                <a:srgbClr val="84FF5D"/>
              </a:solidFill>
            </a:rPr>
            <a:t>Profit of $15,600</a:t>
          </a:r>
        </a:p>
      </dgm:t>
    </dgm:pt>
    <dgm:pt modelId="{3F3F7C5D-A3A5-4D1E-8DD1-69586C5C4600}" type="parTrans" cxnId="{0AF65355-1465-4D83-A422-A4F0AEECA7F1}">
      <dgm:prSet/>
      <dgm:spPr/>
      <dgm:t>
        <a:bodyPr/>
        <a:lstStyle/>
        <a:p>
          <a:endParaRPr lang="en-US"/>
        </a:p>
      </dgm:t>
    </dgm:pt>
    <dgm:pt modelId="{DF0011F0-D8E1-43A3-962F-B39A5D0A6ACC}" type="sibTrans" cxnId="{0AF65355-1465-4D83-A422-A4F0AEECA7F1}">
      <dgm:prSet/>
      <dgm:spPr/>
      <dgm:t>
        <a:bodyPr/>
        <a:lstStyle/>
        <a:p>
          <a:endParaRPr lang="en-US"/>
        </a:p>
      </dgm:t>
    </dgm:pt>
    <dgm:pt modelId="{FA67A045-8E66-4440-9DAF-387672CFFE56}">
      <dgm:prSet phldrT="[Text]"/>
      <dgm:spPr/>
      <dgm:t>
        <a:bodyPr/>
        <a:lstStyle/>
        <a:p>
          <a:r>
            <a:rPr lang="en-US" dirty="0">
              <a:latin typeface="Times New Roman" panose="02020603050405020304" pitchFamily="18" charset="0"/>
              <a:cs typeface="Times New Roman" panose="02020603050405020304" pitchFamily="18" charset="0"/>
            </a:rPr>
            <a:t>Using our prediction model we can predict 92% precisely the defaulters. </a:t>
          </a:r>
        </a:p>
      </dgm:t>
    </dgm:pt>
    <dgm:pt modelId="{0E6DD031-45C0-40EA-85AF-958A98AF36B0}" type="parTrans" cxnId="{83CA9C8D-FB83-4619-A120-006B54EC67AF}">
      <dgm:prSet/>
      <dgm:spPr/>
      <dgm:t>
        <a:bodyPr/>
        <a:lstStyle/>
        <a:p>
          <a:endParaRPr lang="en-US"/>
        </a:p>
      </dgm:t>
    </dgm:pt>
    <dgm:pt modelId="{6173C5A7-06C9-4625-BB17-68B2ABC176BA}" type="sibTrans" cxnId="{83CA9C8D-FB83-4619-A120-006B54EC67AF}">
      <dgm:prSet/>
      <dgm:spPr/>
      <dgm:t>
        <a:bodyPr/>
        <a:lstStyle/>
        <a:p>
          <a:endParaRPr lang="en-US"/>
        </a:p>
      </dgm:t>
    </dgm:pt>
    <dgm:pt modelId="{64430D5A-B7A9-4706-BE87-B49110CE4E02}">
      <dgm:prSet phldrT="[Text]"/>
      <dgm:spPr/>
      <dgm:t>
        <a:bodyPr/>
        <a:lstStyle/>
        <a:p>
          <a:r>
            <a:rPr lang="en-US" dirty="0">
              <a:latin typeface="Times New Roman" panose="02020603050405020304" pitchFamily="18" charset="0"/>
              <a:cs typeface="Times New Roman" panose="02020603050405020304" pitchFamily="18" charset="0"/>
            </a:rPr>
            <a:t>Then $8500 is on risk to be lost.</a:t>
          </a:r>
        </a:p>
      </dgm:t>
    </dgm:pt>
    <dgm:pt modelId="{D68434E9-72F1-44C7-BF1A-3821B13B9357}" type="parTrans" cxnId="{08E3475F-FF15-42B8-B88E-DEA439707384}">
      <dgm:prSet/>
      <dgm:spPr/>
      <dgm:t>
        <a:bodyPr/>
        <a:lstStyle/>
        <a:p>
          <a:endParaRPr lang="en-US"/>
        </a:p>
      </dgm:t>
    </dgm:pt>
    <dgm:pt modelId="{04C9170C-2559-4BDE-8FDB-E26D6793751A}" type="sibTrans" cxnId="{08E3475F-FF15-42B8-B88E-DEA439707384}">
      <dgm:prSet/>
      <dgm:spPr/>
      <dgm:t>
        <a:bodyPr/>
        <a:lstStyle/>
        <a:p>
          <a:endParaRPr lang="en-US"/>
        </a:p>
      </dgm:t>
    </dgm:pt>
    <dgm:pt modelId="{298CFDAB-A949-4EA7-8A22-E71FAE9A4230}">
      <dgm:prSet phldrT="[Text]"/>
      <dgm:spPr/>
      <dgm:t>
        <a:bodyPr/>
        <a:lstStyle/>
        <a:p>
          <a:r>
            <a:rPr lang="en-US" dirty="0">
              <a:latin typeface="Times New Roman" panose="02020603050405020304" pitchFamily="18" charset="0"/>
              <a:cs typeface="Times New Roman" panose="02020603050405020304" pitchFamily="18" charset="0"/>
            </a:rPr>
            <a:t>Charges could be max $50 per borrower.</a:t>
          </a:r>
        </a:p>
      </dgm:t>
    </dgm:pt>
    <dgm:pt modelId="{32B6D619-DAFC-4575-A08D-248782C5ADBB}" type="parTrans" cxnId="{B09396FB-380A-40E1-92DF-2B21FFF2D251}">
      <dgm:prSet/>
      <dgm:spPr/>
      <dgm:t>
        <a:bodyPr/>
        <a:lstStyle/>
        <a:p>
          <a:endParaRPr lang="en-US"/>
        </a:p>
      </dgm:t>
    </dgm:pt>
    <dgm:pt modelId="{4A746431-563C-4B21-8328-CD84F6477949}" type="sibTrans" cxnId="{B09396FB-380A-40E1-92DF-2B21FFF2D251}">
      <dgm:prSet/>
      <dgm:spPr/>
      <dgm:t>
        <a:bodyPr/>
        <a:lstStyle/>
        <a:p>
          <a:endParaRPr lang="en-US"/>
        </a:p>
      </dgm:t>
    </dgm:pt>
    <dgm:pt modelId="{10C3377E-349C-4EA7-A99A-7FC1B8EBB9BE}">
      <dgm:prSet phldrT="[Text]"/>
      <dgm:spPr/>
      <dgm:t>
        <a:bodyPr/>
        <a:lstStyle/>
        <a:p>
          <a:r>
            <a:rPr lang="en-US" dirty="0">
              <a:latin typeface="Times New Roman" panose="02020603050405020304" pitchFamily="18" charset="0"/>
              <a:cs typeface="Times New Roman" panose="02020603050405020304" pitchFamily="18" charset="0"/>
            </a:rPr>
            <a:t>Which would be $8500, so loss would be $17000</a:t>
          </a:r>
        </a:p>
      </dgm:t>
    </dgm:pt>
    <dgm:pt modelId="{0A4FE5B1-4CD1-4B5E-B5FD-AE5B513B39D8}" type="parTrans" cxnId="{2D0893AD-7BFD-4C09-92F9-DCEF7E7AAC0F}">
      <dgm:prSet/>
      <dgm:spPr/>
      <dgm:t>
        <a:bodyPr/>
        <a:lstStyle/>
        <a:p>
          <a:endParaRPr lang="en-US"/>
        </a:p>
      </dgm:t>
    </dgm:pt>
    <dgm:pt modelId="{B488AF20-FAF2-4EC3-A050-21F5AE69A2C1}" type="sibTrans" cxnId="{2D0893AD-7BFD-4C09-92F9-DCEF7E7AAC0F}">
      <dgm:prSet/>
      <dgm:spPr/>
      <dgm:t>
        <a:bodyPr/>
        <a:lstStyle/>
        <a:p>
          <a:endParaRPr lang="en-US"/>
        </a:p>
      </dgm:t>
    </dgm:pt>
    <dgm:pt modelId="{F22C738C-FA92-450F-9D54-CBF005454B75}">
      <dgm:prSet phldrT="[Text]"/>
      <dgm:spPr/>
      <dgm:t>
        <a:bodyPr/>
        <a:lstStyle/>
        <a:p>
          <a:r>
            <a:rPr lang="en-US" dirty="0">
              <a:latin typeface="Times New Roman" panose="02020603050405020304" pitchFamily="18" charset="0"/>
              <a:cs typeface="Times New Roman" panose="02020603050405020304" pitchFamily="18" charset="0"/>
            </a:rPr>
            <a:t>So from previous number it would be 156 out of 170.</a:t>
          </a:r>
        </a:p>
      </dgm:t>
    </dgm:pt>
    <dgm:pt modelId="{86A255DE-44CE-4DBE-80F2-D214C5880D1F}" type="parTrans" cxnId="{08DCE583-68C9-4672-B263-28670233D6C4}">
      <dgm:prSet/>
      <dgm:spPr/>
      <dgm:t>
        <a:bodyPr/>
        <a:lstStyle/>
        <a:p>
          <a:endParaRPr lang="en-US"/>
        </a:p>
      </dgm:t>
    </dgm:pt>
    <dgm:pt modelId="{3CC790FF-DFC2-4671-90B4-7F63E629BC33}" type="sibTrans" cxnId="{08DCE583-68C9-4672-B263-28670233D6C4}">
      <dgm:prSet/>
      <dgm:spPr/>
      <dgm:t>
        <a:bodyPr/>
        <a:lstStyle/>
        <a:p>
          <a:endParaRPr lang="en-US"/>
        </a:p>
      </dgm:t>
    </dgm:pt>
    <dgm:pt modelId="{90B54921-6ACB-4144-9AC7-F6A5A246BCA2}">
      <dgm:prSet phldrT="[Text]"/>
      <dgm:spPr/>
      <dgm:t>
        <a:bodyPr/>
        <a:lstStyle/>
        <a:p>
          <a:r>
            <a:rPr lang="en-US" dirty="0">
              <a:latin typeface="Times New Roman" panose="02020603050405020304" pitchFamily="18" charset="0"/>
              <a:cs typeface="Times New Roman" panose="02020603050405020304" pitchFamily="18" charset="0"/>
            </a:rPr>
            <a:t>So profit of $7800+$7800, which would be $15600, with loss of $1400</a:t>
          </a:r>
        </a:p>
      </dgm:t>
    </dgm:pt>
    <dgm:pt modelId="{BE04D1F9-A183-4509-AEC4-40338A0C03C1}" type="parTrans" cxnId="{9336107A-57EF-4C18-94CB-CCDBE1B7F9FA}">
      <dgm:prSet/>
      <dgm:spPr/>
      <dgm:t>
        <a:bodyPr/>
        <a:lstStyle/>
        <a:p>
          <a:endParaRPr lang="en-US"/>
        </a:p>
      </dgm:t>
    </dgm:pt>
    <dgm:pt modelId="{018ED2FC-9C14-4FB5-BC33-ABC960C51A41}" type="sibTrans" cxnId="{9336107A-57EF-4C18-94CB-CCDBE1B7F9FA}">
      <dgm:prSet/>
      <dgm:spPr/>
      <dgm:t>
        <a:bodyPr/>
        <a:lstStyle/>
        <a:p>
          <a:endParaRPr lang="en-US"/>
        </a:p>
      </dgm:t>
    </dgm:pt>
    <dgm:pt modelId="{15933C00-DD23-4129-808B-A33A3162F190}" type="pres">
      <dgm:prSet presAssocID="{F3D4257D-C383-4789-B30F-4B072960FB63}" presName="Name0" presStyleCnt="0">
        <dgm:presLayoutVars>
          <dgm:dir/>
          <dgm:animLvl val="lvl"/>
          <dgm:resizeHandles val="exact"/>
        </dgm:presLayoutVars>
      </dgm:prSet>
      <dgm:spPr/>
    </dgm:pt>
    <dgm:pt modelId="{DA3C236C-A971-4790-A32B-59D677760D8D}" type="pres">
      <dgm:prSet presAssocID="{F3D4257D-C383-4789-B30F-4B072960FB63}" presName="tSp" presStyleCnt="0"/>
      <dgm:spPr/>
    </dgm:pt>
    <dgm:pt modelId="{59FCD4DC-163C-4170-B21D-F9A77E8B1431}" type="pres">
      <dgm:prSet presAssocID="{F3D4257D-C383-4789-B30F-4B072960FB63}" presName="bSp" presStyleCnt="0"/>
      <dgm:spPr/>
    </dgm:pt>
    <dgm:pt modelId="{72B2F2A5-3F6D-4BE4-B0F7-FB2D935077E5}" type="pres">
      <dgm:prSet presAssocID="{F3D4257D-C383-4789-B30F-4B072960FB63}" presName="process" presStyleCnt="0"/>
      <dgm:spPr/>
    </dgm:pt>
    <dgm:pt modelId="{72D1C159-708B-44E6-898E-305646722FE8}" type="pres">
      <dgm:prSet presAssocID="{6BDE4AB4-6B47-40A1-80BC-53B72A570FC2}" presName="composite1" presStyleCnt="0"/>
      <dgm:spPr/>
    </dgm:pt>
    <dgm:pt modelId="{3DF0F56F-FBD0-46F3-B57C-CFA4D2B172CB}" type="pres">
      <dgm:prSet presAssocID="{6BDE4AB4-6B47-40A1-80BC-53B72A570FC2}" presName="dummyNode1" presStyleLbl="node1" presStyleIdx="0" presStyleCnt="3"/>
      <dgm:spPr/>
    </dgm:pt>
    <dgm:pt modelId="{1BFDA745-3E37-49D3-866E-B05F0F1574B2}" type="pres">
      <dgm:prSet presAssocID="{6BDE4AB4-6B47-40A1-80BC-53B72A570FC2}" presName="childNode1" presStyleLbl="bgAcc1" presStyleIdx="0" presStyleCnt="3">
        <dgm:presLayoutVars>
          <dgm:bulletEnabled val="1"/>
        </dgm:presLayoutVars>
      </dgm:prSet>
      <dgm:spPr/>
    </dgm:pt>
    <dgm:pt modelId="{1C939923-5A03-414B-9C69-18FBD9BF3CBF}" type="pres">
      <dgm:prSet presAssocID="{6BDE4AB4-6B47-40A1-80BC-53B72A570FC2}" presName="childNode1tx" presStyleLbl="bgAcc1" presStyleIdx="0" presStyleCnt="3">
        <dgm:presLayoutVars>
          <dgm:bulletEnabled val="1"/>
        </dgm:presLayoutVars>
      </dgm:prSet>
      <dgm:spPr/>
    </dgm:pt>
    <dgm:pt modelId="{4B795905-C48D-44ED-B1D4-122548F93AED}" type="pres">
      <dgm:prSet presAssocID="{6BDE4AB4-6B47-40A1-80BC-53B72A570FC2}" presName="parentNode1" presStyleLbl="node1" presStyleIdx="0" presStyleCnt="3">
        <dgm:presLayoutVars>
          <dgm:chMax val="1"/>
          <dgm:bulletEnabled val="1"/>
        </dgm:presLayoutVars>
      </dgm:prSet>
      <dgm:spPr/>
    </dgm:pt>
    <dgm:pt modelId="{1E6DD68E-BB15-4688-9EE8-033D50104BB6}" type="pres">
      <dgm:prSet presAssocID="{6BDE4AB4-6B47-40A1-80BC-53B72A570FC2}" presName="connSite1" presStyleCnt="0"/>
      <dgm:spPr/>
    </dgm:pt>
    <dgm:pt modelId="{145C2744-2BDC-4915-96D3-63EBD434671A}" type="pres">
      <dgm:prSet presAssocID="{84D9C157-E294-4F6A-B7C4-891C19AE0E49}" presName="Name9" presStyleLbl="sibTrans2D1" presStyleIdx="0" presStyleCnt="2"/>
      <dgm:spPr/>
    </dgm:pt>
    <dgm:pt modelId="{789E3DC5-93A7-4B48-B223-696B622DFB5E}" type="pres">
      <dgm:prSet presAssocID="{6100CC50-3F89-4FDC-9A14-9A23C480371C}" presName="composite2" presStyleCnt="0"/>
      <dgm:spPr/>
    </dgm:pt>
    <dgm:pt modelId="{DD7FCF7D-3102-40E8-9A07-600A7FCDDD81}" type="pres">
      <dgm:prSet presAssocID="{6100CC50-3F89-4FDC-9A14-9A23C480371C}" presName="dummyNode2" presStyleLbl="node1" presStyleIdx="0" presStyleCnt="3"/>
      <dgm:spPr/>
    </dgm:pt>
    <dgm:pt modelId="{79A0CF87-8BE4-421B-96A3-079592EC513C}" type="pres">
      <dgm:prSet presAssocID="{6100CC50-3F89-4FDC-9A14-9A23C480371C}" presName="childNode2" presStyleLbl="bgAcc1" presStyleIdx="1" presStyleCnt="3">
        <dgm:presLayoutVars>
          <dgm:bulletEnabled val="1"/>
        </dgm:presLayoutVars>
      </dgm:prSet>
      <dgm:spPr/>
    </dgm:pt>
    <dgm:pt modelId="{96C51A8E-E2BF-4B80-8409-D9122685F71B}" type="pres">
      <dgm:prSet presAssocID="{6100CC50-3F89-4FDC-9A14-9A23C480371C}" presName="childNode2tx" presStyleLbl="bgAcc1" presStyleIdx="1" presStyleCnt="3">
        <dgm:presLayoutVars>
          <dgm:bulletEnabled val="1"/>
        </dgm:presLayoutVars>
      </dgm:prSet>
      <dgm:spPr/>
    </dgm:pt>
    <dgm:pt modelId="{81B60FDB-529C-4EE2-B211-7B1C7CE16CEA}" type="pres">
      <dgm:prSet presAssocID="{6100CC50-3F89-4FDC-9A14-9A23C480371C}" presName="parentNode2" presStyleLbl="node1" presStyleIdx="1" presStyleCnt="3">
        <dgm:presLayoutVars>
          <dgm:chMax val="0"/>
          <dgm:bulletEnabled val="1"/>
        </dgm:presLayoutVars>
      </dgm:prSet>
      <dgm:spPr/>
    </dgm:pt>
    <dgm:pt modelId="{E056366E-CE80-4B38-9620-E66DAD1D3589}" type="pres">
      <dgm:prSet presAssocID="{6100CC50-3F89-4FDC-9A14-9A23C480371C}" presName="connSite2" presStyleCnt="0"/>
      <dgm:spPr/>
    </dgm:pt>
    <dgm:pt modelId="{446E296D-DA0F-4CF4-8949-B0EB9DDB1626}" type="pres">
      <dgm:prSet presAssocID="{9F3B58D9-C600-4588-AAB1-0649EEBA4893}" presName="Name18" presStyleLbl="sibTrans2D1" presStyleIdx="1" presStyleCnt="2"/>
      <dgm:spPr/>
    </dgm:pt>
    <dgm:pt modelId="{753657BD-AC70-435C-96B1-78D7ACF536E8}" type="pres">
      <dgm:prSet presAssocID="{6395E015-75C3-44E4-BED9-DE8168766038}" presName="composite1" presStyleCnt="0"/>
      <dgm:spPr/>
    </dgm:pt>
    <dgm:pt modelId="{D5A9EE8B-F815-4FDE-9549-C16D21DFEEA5}" type="pres">
      <dgm:prSet presAssocID="{6395E015-75C3-44E4-BED9-DE8168766038}" presName="dummyNode1" presStyleLbl="node1" presStyleIdx="1" presStyleCnt="3"/>
      <dgm:spPr/>
    </dgm:pt>
    <dgm:pt modelId="{EEEF61A4-850A-4DA2-8F30-A82226942015}" type="pres">
      <dgm:prSet presAssocID="{6395E015-75C3-44E4-BED9-DE8168766038}" presName="childNode1" presStyleLbl="bgAcc1" presStyleIdx="2" presStyleCnt="3">
        <dgm:presLayoutVars>
          <dgm:bulletEnabled val="1"/>
        </dgm:presLayoutVars>
      </dgm:prSet>
      <dgm:spPr/>
    </dgm:pt>
    <dgm:pt modelId="{E5585DA5-A78D-47FE-8201-0188A08EFC8B}" type="pres">
      <dgm:prSet presAssocID="{6395E015-75C3-44E4-BED9-DE8168766038}" presName="childNode1tx" presStyleLbl="bgAcc1" presStyleIdx="2" presStyleCnt="3">
        <dgm:presLayoutVars>
          <dgm:bulletEnabled val="1"/>
        </dgm:presLayoutVars>
      </dgm:prSet>
      <dgm:spPr/>
    </dgm:pt>
    <dgm:pt modelId="{023B7142-B8C6-4FB0-927D-BB2CB6B0ACCE}" type="pres">
      <dgm:prSet presAssocID="{6395E015-75C3-44E4-BED9-DE8168766038}" presName="parentNode1" presStyleLbl="node1" presStyleIdx="2" presStyleCnt="3">
        <dgm:presLayoutVars>
          <dgm:chMax val="1"/>
          <dgm:bulletEnabled val="1"/>
        </dgm:presLayoutVars>
      </dgm:prSet>
      <dgm:spPr/>
    </dgm:pt>
    <dgm:pt modelId="{F8C1B3BF-5D15-48CA-8DA5-07DE6445962A}" type="pres">
      <dgm:prSet presAssocID="{6395E015-75C3-44E4-BED9-DE8168766038}" presName="connSite1" presStyleCnt="0"/>
      <dgm:spPr/>
    </dgm:pt>
  </dgm:ptLst>
  <dgm:cxnLst>
    <dgm:cxn modelId="{78781107-6F23-41FA-ACF7-E9CEFC27EEB8}" type="presOf" srcId="{9F3B58D9-C600-4588-AAB1-0649EEBA4893}" destId="{446E296D-DA0F-4CF4-8949-B0EB9DDB1626}" srcOrd="0" destOrd="0" presId="urn:microsoft.com/office/officeart/2005/8/layout/hProcess4"/>
    <dgm:cxn modelId="{DB55EF0B-34DD-42F8-99AE-BD7474880046}" type="presOf" srcId="{6395E015-75C3-44E4-BED9-DE8168766038}" destId="{023B7142-B8C6-4FB0-927D-BB2CB6B0ACCE}" srcOrd="0" destOrd="0" presId="urn:microsoft.com/office/officeart/2005/8/layout/hProcess4"/>
    <dgm:cxn modelId="{40BCE30C-9D6F-443E-8061-A5D3461201B6}" type="presOf" srcId="{44D740DD-E544-4874-A0C1-144894664D22}" destId="{79A0CF87-8BE4-421B-96A3-079592EC513C}" srcOrd="0" destOrd="0" presId="urn:microsoft.com/office/officeart/2005/8/layout/hProcess4"/>
    <dgm:cxn modelId="{9155930E-DDEA-49B4-8954-DA09216F84B5}" type="presOf" srcId="{F22C738C-FA92-450F-9D54-CBF005454B75}" destId="{EEEF61A4-850A-4DA2-8F30-A82226942015}" srcOrd="0" destOrd="1" presId="urn:microsoft.com/office/officeart/2005/8/layout/hProcess4"/>
    <dgm:cxn modelId="{4F9CB014-EBB6-4B99-968E-8148C2C2FFC5}" type="presOf" srcId="{10C3377E-349C-4EA7-A99A-7FC1B8EBB9BE}" destId="{96C51A8E-E2BF-4B80-8409-D9122685F71B}" srcOrd="1" destOrd="2" presId="urn:microsoft.com/office/officeart/2005/8/layout/hProcess4"/>
    <dgm:cxn modelId="{99263117-E0D4-47B5-8001-5B30F42A5AE0}" srcId="{F3D4257D-C383-4789-B30F-4B072960FB63}" destId="{6100CC50-3F89-4FDC-9A14-9A23C480371C}" srcOrd="1" destOrd="0" parTransId="{DE2BD2AF-8DC2-4D93-89CA-ADDFAB016B18}" sibTransId="{9F3B58D9-C600-4588-AAB1-0649EEBA4893}"/>
    <dgm:cxn modelId="{EB3D3119-DEB7-4323-8687-9BB65381918A}" srcId="{6BDE4AB4-6B47-40A1-80BC-53B72A570FC2}" destId="{3FF945C3-34DB-4258-97B1-3A2B880A8023}" srcOrd="1" destOrd="0" parTransId="{38CD6C3B-2BE8-4F6C-8314-A11BCE8EE8C2}" sibTransId="{F3E11A24-9C59-4061-AAA8-84AD732E4017}"/>
    <dgm:cxn modelId="{744AD11A-921E-445E-ADF1-AA68E38EDF0A}" type="presOf" srcId="{3FF945C3-34DB-4258-97B1-3A2B880A8023}" destId="{1BFDA745-3E37-49D3-866E-B05F0F1574B2}" srcOrd="0" destOrd="1" presId="urn:microsoft.com/office/officeart/2005/8/layout/hProcess4"/>
    <dgm:cxn modelId="{BE90ED1C-DC7D-4535-8002-71FA7E6E9494}" type="presOf" srcId="{F22C738C-FA92-450F-9D54-CBF005454B75}" destId="{E5585DA5-A78D-47FE-8201-0188A08EFC8B}" srcOrd="1" destOrd="1" presId="urn:microsoft.com/office/officeart/2005/8/layout/hProcess4"/>
    <dgm:cxn modelId="{3377721F-C92D-463B-A9E2-DF170C113420}" type="presOf" srcId="{3FF945C3-34DB-4258-97B1-3A2B880A8023}" destId="{1C939923-5A03-414B-9C69-18FBD9BF3CBF}" srcOrd="1" destOrd="1" presId="urn:microsoft.com/office/officeart/2005/8/layout/hProcess4"/>
    <dgm:cxn modelId="{D335F424-E6E4-40CB-B068-41E88A543714}" type="presOf" srcId="{64430D5A-B7A9-4706-BE87-B49110CE4E02}" destId="{1BFDA745-3E37-49D3-866E-B05F0F1574B2}" srcOrd="0" destOrd="2" presId="urn:microsoft.com/office/officeart/2005/8/layout/hProcess4"/>
    <dgm:cxn modelId="{08E3475F-FF15-42B8-B88E-DEA439707384}" srcId="{6BDE4AB4-6B47-40A1-80BC-53B72A570FC2}" destId="{64430D5A-B7A9-4706-BE87-B49110CE4E02}" srcOrd="2" destOrd="0" parTransId="{D68434E9-72F1-44C7-BF1A-3821B13B9357}" sibTransId="{04C9170C-2559-4BDE-8FDB-E26D6793751A}"/>
    <dgm:cxn modelId="{ABFD3342-E233-4F6D-BED4-ABEAEE940466}" type="presOf" srcId="{298CFDAB-A949-4EA7-8A22-E71FAE9A4230}" destId="{79A0CF87-8BE4-421B-96A3-079592EC513C}" srcOrd="0" destOrd="1" presId="urn:microsoft.com/office/officeart/2005/8/layout/hProcess4"/>
    <dgm:cxn modelId="{249C2C46-D6A0-452B-95C8-97086DCC9603}" type="presOf" srcId="{6100CC50-3F89-4FDC-9A14-9A23C480371C}" destId="{81B60FDB-529C-4EE2-B211-7B1C7CE16CEA}" srcOrd="0" destOrd="0" presId="urn:microsoft.com/office/officeart/2005/8/layout/hProcess4"/>
    <dgm:cxn modelId="{1A64B766-9EF5-468E-B2A1-A16EA7B5FA4B}" type="presOf" srcId="{90B54921-6ACB-4144-9AC7-F6A5A246BCA2}" destId="{EEEF61A4-850A-4DA2-8F30-A82226942015}" srcOrd="0" destOrd="2" presId="urn:microsoft.com/office/officeart/2005/8/layout/hProcess4"/>
    <dgm:cxn modelId="{F7DEB06B-BFD1-4DBB-B1B0-EA7CDDA41ADB}" type="presOf" srcId="{64430D5A-B7A9-4706-BE87-B49110CE4E02}" destId="{1C939923-5A03-414B-9C69-18FBD9BF3CBF}" srcOrd="1" destOrd="2" presId="urn:microsoft.com/office/officeart/2005/8/layout/hProcess4"/>
    <dgm:cxn modelId="{2CD0A470-A3DA-484C-BC2A-32DFE13DFA09}" type="presOf" srcId="{10C3377E-349C-4EA7-A99A-7FC1B8EBB9BE}" destId="{79A0CF87-8BE4-421B-96A3-079592EC513C}" srcOrd="0" destOrd="2" presId="urn:microsoft.com/office/officeart/2005/8/layout/hProcess4"/>
    <dgm:cxn modelId="{88A86674-B5C5-420D-893C-FCBE744CFDCC}" type="presOf" srcId="{44D740DD-E544-4874-A0C1-144894664D22}" destId="{96C51A8E-E2BF-4B80-8409-D9122685F71B}" srcOrd="1" destOrd="0" presId="urn:microsoft.com/office/officeart/2005/8/layout/hProcess4"/>
    <dgm:cxn modelId="{0AF65355-1465-4D83-A422-A4F0AEECA7F1}" srcId="{F3D4257D-C383-4789-B30F-4B072960FB63}" destId="{6395E015-75C3-44E4-BED9-DE8168766038}" srcOrd="2" destOrd="0" parTransId="{3F3F7C5D-A3A5-4D1E-8DD1-69586C5C4600}" sibTransId="{DF0011F0-D8E1-43A3-962F-B39A5D0A6ACC}"/>
    <dgm:cxn modelId="{E1F5C957-AEA9-487C-9930-C48C5CE8F955}" srcId="{6BDE4AB4-6B47-40A1-80BC-53B72A570FC2}" destId="{FB45A900-8A09-40A5-B751-7826620581F7}" srcOrd="0" destOrd="0" parTransId="{3E6F4E77-6C42-46FB-9417-9EDAF32CBD0A}" sibTransId="{D631358C-FD0B-4A06-A42D-A67997A96BA0}"/>
    <dgm:cxn modelId="{9336107A-57EF-4C18-94CB-CCDBE1B7F9FA}" srcId="{6395E015-75C3-44E4-BED9-DE8168766038}" destId="{90B54921-6ACB-4144-9AC7-F6A5A246BCA2}" srcOrd="2" destOrd="0" parTransId="{BE04D1F9-A183-4509-AEC4-40338A0C03C1}" sibTransId="{018ED2FC-9C14-4FB5-BC33-ABC960C51A41}"/>
    <dgm:cxn modelId="{08DCE583-68C9-4672-B263-28670233D6C4}" srcId="{6395E015-75C3-44E4-BED9-DE8168766038}" destId="{F22C738C-FA92-450F-9D54-CBF005454B75}" srcOrd="1" destOrd="0" parTransId="{86A255DE-44CE-4DBE-80F2-D214C5880D1F}" sibTransId="{3CC790FF-DFC2-4671-90B4-7F63E629BC33}"/>
    <dgm:cxn modelId="{6CE3CD85-685C-4883-9D1D-3585F6AAFCCE}" type="presOf" srcId="{FA67A045-8E66-4440-9DAF-387672CFFE56}" destId="{EEEF61A4-850A-4DA2-8F30-A82226942015}" srcOrd="0" destOrd="0" presId="urn:microsoft.com/office/officeart/2005/8/layout/hProcess4"/>
    <dgm:cxn modelId="{83CA9C8D-FB83-4619-A120-006B54EC67AF}" srcId="{6395E015-75C3-44E4-BED9-DE8168766038}" destId="{FA67A045-8E66-4440-9DAF-387672CFFE56}" srcOrd="0" destOrd="0" parTransId="{0E6DD031-45C0-40EA-85AF-958A98AF36B0}" sibTransId="{6173C5A7-06C9-4625-BB17-68B2ABC176BA}"/>
    <dgm:cxn modelId="{DC931297-B052-4D79-8968-61DCB18CE034}" type="presOf" srcId="{298CFDAB-A949-4EA7-8A22-E71FAE9A4230}" destId="{96C51A8E-E2BF-4B80-8409-D9122685F71B}" srcOrd="1" destOrd="1" presId="urn:microsoft.com/office/officeart/2005/8/layout/hProcess4"/>
    <dgm:cxn modelId="{D1A680AC-A152-45BE-8AB4-E2CC778F7113}" type="presOf" srcId="{F3D4257D-C383-4789-B30F-4B072960FB63}" destId="{15933C00-DD23-4129-808B-A33A3162F190}" srcOrd="0" destOrd="0" presId="urn:microsoft.com/office/officeart/2005/8/layout/hProcess4"/>
    <dgm:cxn modelId="{2D0893AD-7BFD-4C09-92F9-DCEF7E7AAC0F}" srcId="{6100CC50-3F89-4FDC-9A14-9A23C480371C}" destId="{10C3377E-349C-4EA7-A99A-7FC1B8EBB9BE}" srcOrd="2" destOrd="0" parTransId="{0A4FE5B1-4CD1-4B5E-B5FD-AE5B513B39D8}" sibTransId="{B488AF20-FAF2-4EC3-A050-21F5AE69A2C1}"/>
    <dgm:cxn modelId="{9A9182B5-6743-4BD0-9955-3548038D3D83}" type="presOf" srcId="{84D9C157-E294-4F6A-B7C4-891C19AE0E49}" destId="{145C2744-2BDC-4915-96D3-63EBD434671A}" srcOrd="0" destOrd="0" presId="urn:microsoft.com/office/officeart/2005/8/layout/hProcess4"/>
    <dgm:cxn modelId="{C85DACBD-9042-436E-961A-0D808E98C954}" srcId="{F3D4257D-C383-4789-B30F-4B072960FB63}" destId="{6BDE4AB4-6B47-40A1-80BC-53B72A570FC2}" srcOrd="0" destOrd="0" parTransId="{8F485E72-67BD-46B0-B8A9-6EDADA67BE9B}" sibTransId="{84D9C157-E294-4F6A-B7C4-891C19AE0E49}"/>
    <dgm:cxn modelId="{C2098FC6-1FA5-4092-9FF0-87F79A6AA931}" type="presOf" srcId="{FB45A900-8A09-40A5-B751-7826620581F7}" destId="{1C939923-5A03-414B-9C69-18FBD9BF3CBF}" srcOrd="1" destOrd="0" presId="urn:microsoft.com/office/officeart/2005/8/layout/hProcess4"/>
    <dgm:cxn modelId="{138FC1CF-8257-4813-9CB2-9012691857E4}" type="presOf" srcId="{FB45A900-8A09-40A5-B751-7826620581F7}" destId="{1BFDA745-3E37-49D3-866E-B05F0F1574B2}" srcOrd="0" destOrd="0" presId="urn:microsoft.com/office/officeart/2005/8/layout/hProcess4"/>
    <dgm:cxn modelId="{2604B2E4-C3FE-44FF-8E76-05AF42B7F2D1}" type="presOf" srcId="{90B54921-6ACB-4144-9AC7-F6A5A246BCA2}" destId="{E5585DA5-A78D-47FE-8201-0188A08EFC8B}" srcOrd="1" destOrd="2" presId="urn:microsoft.com/office/officeart/2005/8/layout/hProcess4"/>
    <dgm:cxn modelId="{BE470DED-8B77-4E7D-B2D6-F2ACF8E72B72}" type="presOf" srcId="{6BDE4AB4-6B47-40A1-80BC-53B72A570FC2}" destId="{4B795905-C48D-44ED-B1D4-122548F93AED}" srcOrd="0" destOrd="0" presId="urn:microsoft.com/office/officeart/2005/8/layout/hProcess4"/>
    <dgm:cxn modelId="{A78E51ED-9892-4026-AF67-A951D89597F7}" type="presOf" srcId="{FA67A045-8E66-4440-9DAF-387672CFFE56}" destId="{E5585DA5-A78D-47FE-8201-0188A08EFC8B}" srcOrd="1" destOrd="0" presId="urn:microsoft.com/office/officeart/2005/8/layout/hProcess4"/>
    <dgm:cxn modelId="{B09396FB-380A-40E1-92DF-2B21FFF2D251}" srcId="{6100CC50-3F89-4FDC-9A14-9A23C480371C}" destId="{298CFDAB-A949-4EA7-8A22-E71FAE9A4230}" srcOrd="1" destOrd="0" parTransId="{32B6D619-DAFC-4575-A08D-248782C5ADBB}" sibTransId="{4A746431-563C-4B21-8328-CD84F6477949}"/>
    <dgm:cxn modelId="{1DA5D4FF-B5EA-4AE0-A09C-1D197D56CD38}" srcId="{6100CC50-3F89-4FDC-9A14-9A23C480371C}" destId="{44D740DD-E544-4874-A0C1-144894664D22}" srcOrd="0" destOrd="0" parTransId="{1D335B4F-37D2-4FAE-B04C-FC9E2CE56A08}" sibTransId="{8D7A3C98-716C-43D5-B391-D361159485D8}"/>
    <dgm:cxn modelId="{23AD30C4-1E3E-4CF3-AFA0-B7FA966C5FF5}" type="presParOf" srcId="{15933C00-DD23-4129-808B-A33A3162F190}" destId="{DA3C236C-A971-4790-A32B-59D677760D8D}" srcOrd="0" destOrd="0" presId="urn:microsoft.com/office/officeart/2005/8/layout/hProcess4"/>
    <dgm:cxn modelId="{8525394C-B324-4488-ADF9-EBB3FBB1744E}" type="presParOf" srcId="{15933C00-DD23-4129-808B-A33A3162F190}" destId="{59FCD4DC-163C-4170-B21D-F9A77E8B1431}" srcOrd="1" destOrd="0" presId="urn:microsoft.com/office/officeart/2005/8/layout/hProcess4"/>
    <dgm:cxn modelId="{B90E361C-61E0-4195-AA33-9BBBD6342E63}" type="presParOf" srcId="{15933C00-DD23-4129-808B-A33A3162F190}" destId="{72B2F2A5-3F6D-4BE4-B0F7-FB2D935077E5}" srcOrd="2" destOrd="0" presId="urn:microsoft.com/office/officeart/2005/8/layout/hProcess4"/>
    <dgm:cxn modelId="{C4009857-79E9-4147-8998-AFC2FC9F874A}" type="presParOf" srcId="{72B2F2A5-3F6D-4BE4-B0F7-FB2D935077E5}" destId="{72D1C159-708B-44E6-898E-305646722FE8}" srcOrd="0" destOrd="0" presId="urn:microsoft.com/office/officeart/2005/8/layout/hProcess4"/>
    <dgm:cxn modelId="{51DE3705-B2ED-41C4-8B61-FB8AEB89B887}" type="presParOf" srcId="{72D1C159-708B-44E6-898E-305646722FE8}" destId="{3DF0F56F-FBD0-46F3-B57C-CFA4D2B172CB}" srcOrd="0" destOrd="0" presId="urn:microsoft.com/office/officeart/2005/8/layout/hProcess4"/>
    <dgm:cxn modelId="{5BD676EF-12FB-475F-842B-76261C1ACD8E}" type="presParOf" srcId="{72D1C159-708B-44E6-898E-305646722FE8}" destId="{1BFDA745-3E37-49D3-866E-B05F0F1574B2}" srcOrd="1" destOrd="0" presId="urn:microsoft.com/office/officeart/2005/8/layout/hProcess4"/>
    <dgm:cxn modelId="{6800895E-970D-4383-97B7-47CF4305A56C}" type="presParOf" srcId="{72D1C159-708B-44E6-898E-305646722FE8}" destId="{1C939923-5A03-414B-9C69-18FBD9BF3CBF}" srcOrd="2" destOrd="0" presId="urn:microsoft.com/office/officeart/2005/8/layout/hProcess4"/>
    <dgm:cxn modelId="{807833DD-525E-4763-8DDC-4515F6A18A53}" type="presParOf" srcId="{72D1C159-708B-44E6-898E-305646722FE8}" destId="{4B795905-C48D-44ED-B1D4-122548F93AED}" srcOrd="3" destOrd="0" presId="urn:microsoft.com/office/officeart/2005/8/layout/hProcess4"/>
    <dgm:cxn modelId="{A26253D1-F53E-42E9-B9BF-D81EB0ACADDB}" type="presParOf" srcId="{72D1C159-708B-44E6-898E-305646722FE8}" destId="{1E6DD68E-BB15-4688-9EE8-033D50104BB6}" srcOrd="4" destOrd="0" presId="urn:microsoft.com/office/officeart/2005/8/layout/hProcess4"/>
    <dgm:cxn modelId="{9C18646C-E469-4ECC-84B6-9F922095607D}" type="presParOf" srcId="{72B2F2A5-3F6D-4BE4-B0F7-FB2D935077E5}" destId="{145C2744-2BDC-4915-96D3-63EBD434671A}" srcOrd="1" destOrd="0" presId="urn:microsoft.com/office/officeart/2005/8/layout/hProcess4"/>
    <dgm:cxn modelId="{6561D557-0704-41BC-B266-18E186812184}" type="presParOf" srcId="{72B2F2A5-3F6D-4BE4-B0F7-FB2D935077E5}" destId="{789E3DC5-93A7-4B48-B223-696B622DFB5E}" srcOrd="2" destOrd="0" presId="urn:microsoft.com/office/officeart/2005/8/layout/hProcess4"/>
    <dgm:cxn modelId="{80D9F6FE-65BE-47D1-8F86-7DF336C2A16B}" type="presParOf" srcId="{789E3DC5-93A7-4B48-B223-696B622DFB5E}" destId="{DD7FCF7D-3102-40E8-9A07-600A7FCDDD81}" srcOrd="0" destOrd="0" presId="urn:microsoft.com/office/officeart/2005/8/layout/hProcess4"/>
    <dgm:cxn modelId="{56324E5F-79ED-4204-8116-FF5BD2B0DA25}" type="presParOf" srcId="{789E3DC5-93A7-4B48-B223-696B622DFB5E}" destId="{79A0CF87-8BE4-421B-96A3-079592EC513C}" srcOrd="1" destOrd="0" presId="urn:microsoft.com/office/officeart/2005/8/layout/hProcess4"/>
    <dgm:cxn modelId="{429B2089-AEBB-41CA-ADC2-9FC54BF764C2}" type="presParOf" srcId="{789E3DC5-93A7-4B48-B223-696B622DFB5E}" destId="{96C51A8E-E2BF-4B80-8409-D9122685F71B}" srcOrd="2" destOrd="0" presId="urn:microsoft.com/office/officeart/2005/8/layout/hProcess4"/>
    <dgm:cxn modelId="{2DA9D18F-A81C-4C64-ADF7-892F4B484CEC}" type="presParOf" srcId="{789E3DC5-93A7-4B48-B223-696B622DFB5E}" destId="{81B60FDB-529C-4EE2-B211-7B1C7CE16CEA}" srcOrd="3" destOrd="0" presId="urn:microsoft.com/office/officeart/2005/8/layout/hProcess4"/>
    <dgm:cxn modelId="{2D3101C1-298C-4765-ACEB-766958B7F64D}" type="presParOf" srcId="{789E3DC5-93A7-4B48-B223-696B622DFB5E}" destId="{E056366E-CE80-4B38-9620-E66DAD1D3589}" srcOrd="4" destOrd="0" presId="urn:microsoft.com/office/officeart/2005/8/layout/hProcess4"/>
    <dgm:cxn modelId="{9CF096C1-7170-4B47-B7A2-AB6A02991432}" type="presParOf" srcId="{72B2F2A5-3F6D-4BE4-B0F7-FB2D935077E5}" destId="{446E296D-DA0F-4CF4-8949-B0EB9DDB1626}" srcOrd="3" destOrd="0" presId="urn:microsoft.com/office/officeart/2005/8/layout/hProcess4"/>
    <dgm:cxn modelId="{11F5D7CC-0F9F-4D37-B625-8305BCBB5C37}" type="presParOf" srcId="{72B2F2A5-3F6D-4BE4-B0F7-FB2D935077E5}" destId="{753657BD-AC70-435C-96B1-78D7ACF536E8}" srcOrd="4" destOrd="0" presId="urn:microsoft.com/office/officeart/2005/8/layout/hProcess4"/>
    <dgm:cxn modelId="{9D267CA4-C4D1-4099-8932-3F3A2BB5C98B}" type="presParOf" srcId="{753657BD-AC70-435C-96B1-78D7ACF536E8}" destId="{D5A9EE8B-F815-4FDE-9549-C16D21DFEEA5}" srcOrd="0" destOrd="0" presId="urn:microsoft.com/office/officeart/2005/8/layout/hProcess4"/>
    <dgm:cxn modelId="{D99DA6F0-52A5-459A-8688-75B54188B13C}" type="presParOf" srcId="{753657BD-AC70-435C-96B1-78D7ACF536E8}" destId="{EEEF61A4-850A-4DA2-8F30-A82226942015}" srcOrd="1" destOrd="0" presId="urn:microsoft.com/office/officeart/2005/8/layout/hProcess4"/>
    <dgm:cxn modelId="{4EDB5C3B-9C0D-4A35-A518-39CA05C387AE}" type="presParOf" srcId="{753657BD-AC70-435C-96B1-78D7ACF536E8}" destId="{E5585DA5-A78D-47FE-8201-0188A08EFC8B}" srcOrd="2" destOrd="0" presId="urn:microsoft.com/office/officeart/2005/8/layout/hProcess4"/>
    <dgm:cxn modelId="{143D428F-8288-4F2B-9271-4A771FDAF57A}" type="presParOf" srcId="{753657BD-AC70-435C-96B1-78D7ACF536E8}" destId="{023B7142-B8C6-4FB0-927D-BB2CB6B0ACCE}" srcOrd="3" destOrd="0" presId="urn:microsoft.com/office/officeart/2005/8/layout/hProcess4"/>
    <dgm:cxn modelId="{20CF03B1-0141-4B2A-B44A-B194BFB47823}" type="presParOf" srcId="{753657BD-AC70-435C-96B1-78D7ACF536E8}" destId="{F8C1B3BF-5D15-48CA-8DA5-07DE6445962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DA745-3E37-49D3-866E-B05F0F1574B2}">
      <dsp:nvSpPr>
        <dsp:cNvPr id="0" name=""/>
        <dsp:cNvSpPr/>
      </dsp:nvSpPr>
      <dsp:spPr>
        <a:xfrm>
          <a:off x="4550" y="1757148"/>
          <a:ext cx="2350615" cy="19387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For every 1000 borrowers there are 17% defaulters</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So on average if each borrower as loan of $5000. And </a:t>
          </a:r>
          <a:r>
            <a:rPr lang="en-US" sz="1200" kern="1200" dirty="0" err="1">
              <a:latin typeface="Times New Roman" panose="02020603050405020304" pitchFamily="18" charset="0"/>
              <a:cs typeface="Times New Roman" panose="02020603050405020304" pitchFamily="18" charset="0"/>
            </a:rPr>
            <a:t>LendingClub</a:t>
          </a:r>
          <a:r>
            <a:rPr lang="en-US" sz="1200" kern="1200" dirty="0">
              <a:latin typeface="Times New Roman" panose="02020603050405020304" pitchFamily="18" charset="0"/>
              <a:cs typeface="Times New Roman" panose="02020603050405020304" pitchFamily="18" charset="0"/>
            </a:rPr>
            <a:t> charge 1% on refund payments of loan back with interest. </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Then $8500 is on risk to be lost.</a:t>
          </a:r>
        </a:p>
      </dsp:txBody>
      <dsp:txXfrm>
        <a:off x="49166" y="1801764"/>
        <a:ext cx="2261383" cy="1434084"/>
      </dsp:txXfrm>
    </dsp:sp>
    <dsp:sp modelId="{145C2744-2BDC-4915-96D3-63EBD434671A}">
      <dsp:nvSpPr>
        <dsp:cNvPr id="0" name=""/>
        <dsp:cNvSpPr/>
      </dsp:nvSpPr>
      <dsp:spPr>
        <a:xfrm>
          <a:off x="1350498" y="2308559"/>
          <a:ext cx="2459840" cy="2459840"/>
        </a:xfrm>
        <a:prstGeom prst="leftCircularArrow">
          <a:avLst>
            <a:gd name="adj1" fmla="val 2620"/>
            <a:gd name="adj2" fmla="val 318372"/>
            <a:gd name="adj3" fmla="val 2093883"/>
            <a:gd name="adj4" fmla="val 9024489"/>
            <a:gd name="adj5" fmla="val 305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795905-C48D-44ED-B1D4-122548F93AED}">
      <dsp:nvSpPr>
        <dsp:cNvPr id="0" name=""/>
        <dsp:cNvSpPr/>
      </dsp:nvSpPr>
      <dsp:spPr>
        <a:xfrm>
          <a:off x="526909" y="3280464"/>
          <a:ext cx="2089435" cy="830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0000"/>
              </a:solidFill>
            </a:rPr>
            <a:t>Loss of $8500</a:t>
          </a:r>
        </a:p>
      </dsp:txBody>
      <dsp:txXfrm>
        <a:off x="551245" y="3304800"/>
        <a:ext cx="2040763" cy="782227"/>
      </dsp:txXfrm>
    </dsp:sp>
    <dsp:sp modelId="{79A0CF87-8BE4-421B-96A3-079592EC513C}">
      <dsp:nvSpPr>
        <dsp:cNvPr id="0" name=""/>
        <dsp:cNvSpPr/>
      </dsp:nvSpPr>
      <dsp:spPr>
        <a:xfrm>
          <a:off x="2923202" y="1757148"/>
          <a:ext cx="2350615" cy="19387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So $8,500 + extra cost like using third party </a:t>
          </a:r>
          <a:r>
            <a:rPr lang="en-US" sz="1200" b="0" i="0" kern="1200" dirty="0">
              <a:latin typeface="Times New Roman" panose="02020603050405020304" pitchFamily="18" charset="0"/>
              <a:cs typeface="Times New Roman" panose="02020603050405020304" pitchFamily="18" charset="0"/>
            </a:rPr>
            <a:t>debt collection agencies help</a:t>
          </a:r>
          <a:r>
            <a:rPr lang="en-US" sz="1200" kern="1200" dirty="0">
              <a:latin typeface="Times New Roman" panose="02020603050405020304" pitchFamily="18" charset="0"/>
              <a:cs typeface="Times New Roman" panose="02020603050405020304" pitchFamily="18" charset="0"/>
            </a:rPr>
            <a:t> to get back to borrowers.</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Charges could be max $50 per borrower.</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Which would be $8500, so loss would be $17000</a:t>
          </a:r>
        </a:p>
      </dsp:txBody>
      <dsp:txXfrm>
        <a:off x="2967818" y="2217213"/>
        <a:ext cx="2261383" cy="1434084"/>
      </dsp:txXfrm>
    </dsp:sp>
    <dsp:sp modelId="{446E296D-DA0F-4CF4-8949-B0EB9DDB1626}">
      <dsp:nvSpPr>
        <dsp:cNvPr id="0" name=""/>
        <dsp:cNvSpPr/>
      </dsp:nvSpPr>
      <dsp:spPr>
        <a:xfrm>
          <a:off x="4249562" y="608643"/>
          <a:ext cx="2760197" cy="2760197"/>
        </a:xfrm>
        <a:prstGeom prst="circularArrow">
          <a:avLst>
            <a:gd name="adj1" fmla="val 2335"/>
            <a:gd name="adj2" fmla="val 281860"/>
            <a:gd name="adj3" fmla="val 19542629"/>
            <a:gd name="adj4" fmla="val 12575511"/>
            <a:gd name="adj5" fmla="val 272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B60FDB-529C-4EE2-B211-7B1C7CE16CEA}">
      <dsp:nvSpPr>
        <dsp:cNvPr id="0" name=""/>
        <dsp:cNvSpPr/>
      </dsp:nvSpPr>
      <dsp:spPr>
        <a:xfrm>
          <a:off x="3445561" y="1341698"/>
          <a:ext cx="2089435" cy="830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FF0000"/>
              </a:solidFill>
            </a:rPr>
            <a:t>Loss of $17,000</a:t>
          </a:r>
        </a:p>
      </dsp:txBody>
      <dsp:txXfrm>
        <a:off x="3469897" y="1366034"/>
        <a:ext cx="2040763" cy="782227"/>
      </dsp:txXfrm>
    </dsp:sp>
    <dsp:sp modelId="{EEEF61A4-850A-4DA2-8F30-A82226942015}">
      <dsp:nvSpPr>
        <dsp:cNvPr id="0" name=""/>
        <dsp:cNvSpPr/>
      </dsp:nvSpPr>
      <dsp:spPr>
        <a:xfrm>
          <a:off x="5841854" y="1757148"/>
          <a:ext cx="2350615" cy="19387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Using our prediction model we can predict 92% precisely the defaulters. </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So from previous number it would be 156 out of 170.</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So profit of $7800+$7800, which would be $15600, with loss of $1400</a:t>
          </a:r>
        </a:p>
      </dsp:txBody>
      <dsp:txXfrm>
        <a:off x="5886470" y="1801764"/>
        <a:ext cx="2261383" cy="1434084"/>
      </dsp:txXfrm>
    </dsp:sp>
    <dsp:sp modelId="{023B7142-B8C6-4FB0-927D-BB2CB6B0ACCE}">
      <dsp:nvSpPr>
        <dsp:cNvPr id="0" name=""/>
        <dsp:cNvSpPr/>
      </dsp:nvSpPr>
      <dsp:spPr>
        <a:xfrm>
          <a:off x="6364213" y="3280464"/>
          <a:ext cx="2089435" cy="830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84FF5D"/>
              </a:solidFill>
            </a:rPr>
            <a:t>Profit of $15,600</a:t>
          </a:r>
        </a:p>
      </dsp:txBody>
      <dsp:txXfrm>
        <a:off x="6388549" y="3304800"/>
        <a:ext cx="2040763" cy="7822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7/28/2020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7/28/2020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B4E0-616F-43A4-B0A7-C903F9F222A6}"/>
              </a:ext>
            </a:extLst>
          </p:cNvPr>
          <p:cNvSpPr>
            <a:spLocks noGrp="1"/>
          </p:cNvSpPr>
          <p:nvPr>
            <p:ph type="title"/>
          </p:nvPr>
        </p:nvSpPr>
        <p:spPr>
          <a:xfrm>
            <a:off x="533400" y="-152400"/>
            <a:ext cx="8229600" cy="1143000"/>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Introduction</a:t>
            </a:r>
            <a:endParaRPr lang="en-IN" sz="3600" dirty="0">
              <a:solidFill>
                <a:srgbClr val="002060"/>
              </a:solidFill>
            </a:endParaRPr>
          </a:p>
        </p:txBody>
      </p:sp>
      <p:sp>
        <p:nvSpPr>
          <p:cNvPr id="3" name="Content Placeholder 2">
            <a:extLst>
              <a:ext uri="{FF2B5EF4-FFF2-40B4-BE49-F238E27FC236}">
                <a16:creationId xmlns:a16="http://schemas.microsoft.com/office/drawing/2014/main" id="{AE47B864-664B-422B-A2F4-60C1C3C9B411}"/>
              </a:ext>
            </a:extLst>
          </p:cNvPr>
          <p:cNvSpPr>
            <a:spLocks noGrp="1"/>
          </p:cNvSpPr>
          <p:nvPr>
            <p:ph idx="1"/>
          </p:nvPr>
        </p:nvSpPr>
        <p:spPr>
          <a:xfrm>
            <a:off x="609600" y="3517900"/>
            <a:ext cx="8229600" cy="4525963"/>
          </a:xfrm>
        </p:spPr>
        <p:txBody>
          <a:bodyPr>
            <a:normAutofit/>
          </a:bodyPr>
          <a:lstStyle/>
          <a:p>
            <a:r>
              <a:rPr lang="en-IN" sz="2000" dirty="0">
                <a:latin typeface="Times New Roman" panose="02020603050405020304" pitchFamily="18" charset="0"/>
                <a:cs typeface="Times New Roman" panose="02020603050405020304" pitchFamily="18" charset="0"/>
              </a:rPr>
              <a:t>Lending Club is online financial institution </a:t>
            </a:r>
            <a:r>
              <a:rPr lang="en-US" sz="2000" dirty="0">
                <a:latin typeface="Times New Roman" panose="02020603050405020304" pitchFamily="18" charset="0"/>
                <a:cs typeface="Times New Roman" panose="02020603050405020304" pitchFamily="18" charset="0"/>
              </a:rPr>
              <a:t> bringing borrowers and investors together, transforming the way people access credit. Over the last 10 years, they have helped millions of people take control of their debt, grow their small businesses, and invest for the future.</a:t>
            </a:r>
          </a:p>
          <a:p>
            <a:r>
              <a:rPr lang="en-US" sz="2000" dirty="0">
                <a:latin typeface="Times New Roman" panose="02020603050405020304" pitchFamily="18" charset="0"/>
                <a:cs typeface="Times New Roman" panose="02020603050405020304" pitchFamily="18" charset="0"/>
              </a:rPr>
              <a:t>Now they are in need to reduce charged off borrowers, by predicting them before investing on them. So they can assure investors by having good number of  borrowers, those who have a good credit history.</a:t>
            </a:r>
          </a:p>
          <a:p>
            <a:r>
              <a:rPr lang="en-US" sz="2000" dirty="0">
                <a:latin typeface="Times New Roman" panose="02020603050405020304" pitchFamily="18" charset="0"/>
                <a:cs typeface="Times New Roman" panose="02020603050405020304" pitchFamily="18" charset="0"/>
              </a:rPr>
              <a:t>For this, we as an analytics team in </a:t>
            </a:r>
            <a:r>
              <a:rPr lang="en-US" sz="2000" dirty="0" err="1">
                <a:latin typeface="Times New Roman" panose="02020603050405020304" pitchFamily="18" charset="0"/>
                <a:cs typeface="Times New Roman" panose="02020603050405020304" pitchFamily="18" charset="0"/>
              </a:rPr>
              <a:t>LendingClub</a:t>
            </a:r>
            <a:r>
              <a:rPr lang="en-US" sz="2000" dirty="0">
                <a:latin typeface="Times New Roman" panose="02020603050405020304" pitchFamily="18" charset="0"/>
                <a:cs typeface="Times New Roman" panose="02020603050405020304" pitchFamily="18" charset="0"/>
              </a:rPr>
              <a:t>, given a project to develop a machine learning model to predict the defaulters using past data of borrowers.</a:t>
            </a:r>
            <a:endParaRPr lang="en-IN" sz="2000" dirty="0">
              <a:latin typeface="Times New Roman" panose="02020603050405020304" pitchFamily="18" charset="0"/>
              <a:cs typeface="Times New Roman" panose="02020603050405020304" pitchFamily="18" charset="0"/>
            </a:endParaRPr>
          </a:p>
          <a:p>
            <a:endParaRPr lang="en-IN" sz="2000" dirty="0"/>
          </a:p>
        </p:txBody>
      </p:sp>
      <p:pic>
        <p:nvPicPr>
          <p:cNvPr id="4" name="Picture 3">
            <a:extLst>
              <a:ext uri="{FF2B5EF4-FFF2-40B4-BE49-F238E27FC236}">
                <a16:creationId xmlns:a16="http://schemas.microsoft.com/office/drawing/2014/main" id="{5510C8E5-F8AC-4C72-8CC7-B6CD82D73723}"/>
              </a:ext>
            </a:extLst>
          </p:cNvPr>
          <p:cNvPicPr>
            <a:picLocks noChangeAspect="1"/>
          </p:cNvPicPr>
          <p:nvPr/>
        </p:nvPicPr>
        <p:blipFill>
          <a:blip r:embed="rId2"/>
          <a:stretch>
            <a:fillRect/>
          </a:stretch>
        </p:blipFill>
        <p:spPr>
          <a:xfrm>
            <a:off x="1447800" y="815009"/>
            <a:ext cx="6541478" cy="2679700"/>
          </a:xfrm>
          <a:prstGeom prst="rect">
            <a:avLst/>
          </a:prstGeom>
        </p:spPr>
      </p:pic>
    </p:spTree>
    <p:extLst>
      <p:ext uri="{BB962C8B-B14F-4D97-AF65-F5344CB8AC3E}">
        <p14:creationId xmlns:p14="http://schemas.microsoft.com/office/powerpoint/2010/main" val="323304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A389-DE45-4FA6-BF62-C5DAC6579BA7}"/>
              </a:ext>
            </a:extLst>
          </p:cNvPr>
          <p:cNvSpPr>
            <a:spLocks noGrp="1"/>
          </p:cNvSpPr>
          <p:nvPr>
            <p:ph type="title"/>
          </p:nvPr>
        </p:nvSpPr>
        <p:spPr/>
        <p:txBody>
          <a:bodyPr/>
          <a:lstStyle/>
          <a:p>
            <a:endParaRPr lang="en-US" dirty="0"/>
          </a:p>
        </p:txBody>
      </p:sp>
      <p:pic>
        <p:nvPicPr>
          <p:cNvPr id="3074" name="Picture 2">
            <a:extLst>
              <a:ext uri="{FF2B5EF4-FFF2-40B4-BE49-F238E27FC236}">
                <a16:creationId xmlns:a16="http://schemas.microsoft.com/office/drawing/2014/main" id="{8216B828-B242-4625-A3BF-4DC0C7CB38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25820"/>
            <a:ext cx="8621617" cy="597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5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D2E4D-0379-4E98-86C6-D43E55D5897A}"/>
              </a:ext>
            </a:extLst>
          </p:cNvPr>
          <p:cNvSpPr>
            <a:spLocks noGrp="1"/>
          </p:cNvSpPr>
          <p:nvPr>
            <p:ph idx="1"/>
          </p:nvPr>
        </p:nvSpPr>
        <p:spPr/>
        <p:txBody>
          <a:bodyPr/>
          <a:lstStyle/>
          <a:p>
            <a:endParaRPr lang="en-IN" dirty="0"/>
          </a:p>
        </p:txBody>
      </p:sp>
      <p:pic>
        <p:nvPicPr>
          <p:cNvPr id="4" name="Picture 4">
            <a:extLst>
              <a:ext uri="{FF2B5EF4-FFF2-40B4-BE49-F238E27FC236}">
                <a16:creationId xmlns:a16="http://schemas.microsoft.com/office/drawing/2014/main" id="{C52C3067-23ED-41DB-9C90-855FB0068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356480" cy="42235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76D04B0-D2DF-4854-88A2-6365F9D0A2A6}"/>
              </a:ext>
            </a:extLst>
          </p:cNvPr>
          <p:cNvSpPr/>
          <p:nvPr/>
        </p:nvSpPr>
        <p:spPr>
          <a:xfrm>
            <a:off x="1143000" y="4572000"/>
            <a:ext cx="5279077"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top 3 purposes are: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58.65% of the Loans are for Debt Consolidation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19.80% are to pay Credit Card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5.90% towards Home Improvement</a:t>
            </a:r>
          </a:p>
        </p:txBody>
      </p:sp>
    </p:spTree>
    <p:extLst>
      <p:ext uri="{BB962C8B-B14F-4D97-AF65-F5344CB8AC3E}">
        <p14:creationId xmlns:p14="http://schemas.microsoft.com/office/powerpoint/2010/main" val="5923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ACF7-E690-4F00-924B-DDE895A87304}"/>
              </a:ext>
            </a:extLst>
          </p:cNvPr>
          <p:cNvSpPr>
            <a:spLocks noGrp="1"/>
          </p:cNvSpPr>
          <p:nvPr>
            <p:ph type="title"/>
          </p:nvPr>
        </p:nvSpPr>
        <p:spPr>
          <a:xfrm>
            <a:off x="-609600" y="0"/>
            <a:ext cx="8229600" cy="1143000"/>
          </a:xfrm>
        </p:spPr>
        <p:txBody>
          <a:bodyPr>
            <a:noAutofit/>
          </a:bodyPr>
          <a:lstStyle/>
          <a:p>
            <a:r>
              <a:rPr lang="en-IN" sz="3200" dirty="0">
                <a:solidFill>
                  <a:srgbClr val="002060"/>
                </a:solidFill>
                <a:latin typeface="Times New Roman" panose="02020603050405020304" pitchFamily="18" charset="0"/>
                <a:cs typeface="Times New Roman" panose="02020603050405020304" pitchFamily="18" charset="0"/>
              </a:rPr>
              <a:t> Good &amp; Bad Loan By Purpose</a:t>
            </a:r>
            <a:br>
              <a:rPr lang="en-IN" sz="3200" dirty="0">
                <a:solidFill>
                  <a:srgbClr val="002060"/>
                </a:solidFill>
                <a:latin typeface="Times New Roman" panose="02020603050405020304" pitchFamily="18" charset="0"/>
                <a:cs typeface="Times New Roman" panose="02020603050405020304" pitchFamily="18" charset="0"/>
              </a:rPr>
            </a:br>
            <a:endParaRPr lang="en-IN" sz="3200" dirty="0">
              <a:solidFill>
                <a:srgbClr val="002060"/>
              </a:solidFill>
            </a:endParaRPr>
          </a:p>
        </p:txBody>
      </p:sp>
      <p:pic>
        <p:nvPicPr>
          <p:cNvPr id="4" name="slide19" descr="Good &amp;amp; Bad Loan By Purpose">
            <a:extLst>
              <a:ext uri="{FF2B5EF4-FFF2-40B4-BE49-F238E27FC236}">
                <a16:creationId xmlns:a16="http://schemas.microsoft.com/office/drawing/2014/main" id="{88E1A9CF-C1F4-4BC1-A625-D36EB38214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323"/>
          <a:stretch/>
        </p:blipFill>
        <p:spPr>
          <a:xfrm>
            <a:off x="762000" y="762000"/>
            <a:ext cx="8229600" cy="4191000"/>
          </a:xfrm>
          <a:prstGeom prst="rect">
            <a:avLst/>
          </a:prstGeom>
        </p:spPr>
      </p:pic>
    </p:spTree>
    <p:extLst>
      <p:ext uri="{BB962C8B-B14F-4D97-AF65-F5344CB8AC3E}">
        <p14:creationId xmlns:p14="http://schemas.microsoft.com/office/powerpoint/2010/main" val="64253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98B3-D0F1-479C-9B1F-705A571475D8}"/>
              </a:ext>
            </a:extLst>
          </p:cNvPr>
          <p:cNvSpPr>
            <a:spLocks noGrp="1"/>
          </p:cNvSpPr>
          <p:nvPr>
            <p:ph type="title"/>
          </p:nvPr>
        </p:nvSpPr>
        <p:spPr>
          <a:xfrm>
            <a:off x="0" y="152400"/>
            <a:ext cx="8229600" cy="1143000"/>
          </a:xfrm>
        </p:spPr>
        <p:txBody>
          <a:bodyPr>
            <a:normAutofit/>
          </a:bodyPr>
          <a:lstStyle/>
          <a:p>
            <a:r>
              <a:rPr lang="en-IN" sz="2800" dirty="0">
                <a:solidFill>
                  <a:srgbClr val="002060"/>
                </a:solidFill>
                <a:latin typeface="Times New Roman" panose="02020603050405020304" pitchFamily="18" charset="0"/>
                <a:cs typeface="Times New Roman" panose="02020603050405020304" pitchFamily="18" charset="0"/>
              </a:rPr>
              <a:t>Employment Length Vs Funded Amount</a:t>
            </a:r>
            <a:br>
              <a:rPr lang="en-IN" sz="2800" dirty="0">
                <a:solidFill>
                  <a:srgbClr val="002060"/>
                </a:solidFill>
                <a:latin typeface="Times New Roman" panose="02020603050405020304" pitchFamily="18" charset="0"/>
                <a:cs typeface="Times New Roman" panose="02020603050405020304" pitchFamily="18" charset="0"/>
              </a:rPr>
            </a:br>
            <a:endParaRPr lang="en-IN" sz="2800" dirty="0">
              <a:solidFill>
                <a:srgbClr val="002060"/>
              </a:solidFill>
            </a:endParaRPr>
          </a:p>
        </p:txBody>
      </p:sp>
      <p:pic>
        <p:nvPicPr>
          <p:cNvPr id="8" name="Picture 2">
            <a:extLst>
              <a:ext uri="{FF2B5EF4-FFF2-40B4-BE49-F238E27FC236}">
                <a16:creationId xmlns:a16="http://schemas.microsoft.com/office/drawing/2014/main" id="{88C17319-09EB-4C41-8AE0-97B92EBF5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763000" cy="5562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C9863E4-5CE2-42B2-A4A9-550C7A768657}"/>
              </a:ext>
            </a:extLst>
          </p:cNvPr>
          <p:cNvPicPr>
            <a:picLocks noChangeAspect="1"/>
          </p:cNvPicPr>
          <p:nvPr/>
        </p:nvPicPr>
        <p:blipFill>
          <a:blip r:embed="rId3"/>
          <a:stretch>
            <a:fillRect/>
          </a:stretch>
        </p:blipFill>
        <p:spPr>
          <a:xfrm>
            <a:off x="533400" y="946868"/>
            <a:ext cx="8686800" cy="5638800"/>
          </a:xfrm>
          <a:prstGeom prst="rect">
            <a:avLst/>
          </a:prstGeom>
        </p:spPr>
      </p:pic>
    </p:spTree>
    <p:extLst>
      <p:ext uri="{BB962C8B-B14F-4D97-AF65-F5344CB8AC3E}">
        <p14:creationId xmlns:p14="http://schemas.microsoft.com/office/powerpoint/2010/main" val="39196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2BC-CC4B-4886-9691-91FAABEBE3AF}"/>
              </a:ext>
            </a:extLst>
          </p:cNvPr>
          <p:cNvSpPr>
            <a:spLocks noGrp="1"/>
          </p:cNvSpPr>
          <p:nvPr>
            <p:ph type="title"/>
          </p:nvPr>
        </p:nvSpPr>
        <p:spPr>
          <a:xfrm>
            <a:off x="381000" y="152400"/>
            <a:ext cx="8229600" cy="1143000"/>
          </a:xfrm>
        </p:spPr>
        <p:txBody>
          <a:bodyPr>
            <a:noAutofit/>
          </a:bodyPr>
          <a:lstStyle/>
          <a:p>
            <a:r>
              <a:rPr lang="en-US" sz="2400" dirty="0"/>
              <a:t>Total Funded Amount Vs Total Due Amount</a:t>
            </a:r>
            <a:br>
              <a:rPr lang="en-US" sz="2400" dirty="0"/>
            </a:br>
            <a:r>
              <a:rPr lang="en-US" sz="2400" dirty="0"/>
              <a:t>(state Wise Analysis)</a:t>
            </a:r>
            <a:br>
              <a:rPr lang="en-IN" sz="2400" dirty="0"/>
            </a:br>
            <a:endParaRPr lang="en-IN" sz="2400" dirty="0"/>
          </a:p>
        </p:txBody>
      </p:sp>
      <p:pic>
        <p:nvPicPr>
          <p:cNvPr id="4" name="slide2" descr="Regional Distribution Of LC Loans">
            <a:extLst>
              <a:ext uri="{FF2B5EF4-FFF2-40B4-BE49-F238E27FC236}">
                <a16:creationId xmlns:a16="http://schemas.microsoft.com/office/drawing/2014/main" id="{9A28BEA1-3525-4B46-B73B-0883ED3CA9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167"/>
          <a:stretch/>
        </p:blipFill>
        <p:spPr>
          <a:xfrm>
            <a:off x="692573" y="1262932"/>
            <a:ext cx="8466667" cy="4572000"/>
          </a:xfrm>
          <a:prstGeom prst="rect">
            <a:avLst/>
          </a:prstGeom>
        </p:spPr>
      </p:pic>
      <p:pic>
        <p:nvPicPr>
          <p:cNvPr id="6" name="slide4" descr="Regional Distribution Of Due">
            <a:extLst>
              <a:ext uri="{FF2B5EF4-FFF2-40B4-BE49-F238E27FC236}">
                <a16:creationId xmlns:a16="http://schemas.microsoft.com/office/drawing/2014/main" id="{4078E915-5DEC-4313-B064-9FB965A38D6D}"/>
              </a:ext>
            </a:extLst>
          </p:cNvPr>
          <p:cNvPicPr>
            <a:picLocks noChangeAspect="1"/>
          </p:cNvPicPr>
          <p:nvPr/>
        </p:nvPicPr>
        <p:blipFill rotWithShape="1">
          <a:blip r:embed="rId3">
            <a:extLst>
              <a:ext uri="{28A0092B-C50C-407E-A947-70E740481C1C}">
                <a14:useLocalDpi xmlns:a14="http://schemas.microsoft.com/office/drawing/2010/main" val="0"/>
              </a:ext>
            </a:extLst>
          </a:blip>
          <a:srcRect t="6482" b="1109"/>
          <a:stretch/>
        </p:blipFill>
        <p:spPr>
          <a:xfrm>
            <a:off x="699199" y="1371600"/>
            <a:ext cx="8443476" cy="4650423"/>
          </a:xfrm>
          <a:prstGeom prst="rect">
            <a:avLst/>
          </a:prstGeom>
        </p:spPr>
      </p:pic>
    </p:spTree>
    <p:extLst>
      <p:ext uri="{BB962C8B-B14F-4D97-AF65-F5344CB8AC3E}">
        <p14:creationId xmlns:p14="http://schemas.microsoft.com/office/powerpoint/2010/main" val="58217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60E-E62E-4C23-8E2E-1BBD3A3E4A02}"/>
              </a:ext>
            </a:extLst>
          </p:cNvPr>
          <p:cNvSpPr>
            <a:spLocks noGrp="1"/>
          </p:cNvSpPr>
          <p:nvPr>
            <p:ph type="title"/>
          </p:nvPr>
        </p:nvSpPr>
        <p:spPr>
          <a:xfrm>
            <a:off x="-1447800" y="-33793"/>
            <a:ext cx="8229600" cy="567193"/>
          </a:xfrm>
        </p:spPr>
        <p:txBody>
          <a:bodyPr>
            <a:noAutofit/>
          </a:bodyPr>
          <a:lstStyle/>
          <a:p>
            <a:r>
              <a:rPr lang="en-US" sz="3200" dirty="0">
                <a:solidFill>
                  <a:srgbClr val="002060"/>
                </a:solidFill>
                <a:latin typeface="Times New Roman" panose="02020603050405020304" pitchFamily="18" charset="0"/>
                <a:cs typeface="Times New Roman" panose="02020603050405020304" pitchFamily="18" charset="0"/>
              </a:rPr>
              <a:t>Grade Vs Loan Status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E1E41C-8823-40E8-95E3-8ACCA3CE4066}"/>
              </a:ext>
            </a:extLst>
          </p:cNvPr>
          <p:cNvSpPr>
            <a:spLocks noGrp="1"/>
          </p:cNvSpPr>
          <p:nvPr>
            <p:ph idx="1"/>
          </p:nvPr>
        </p:nvSpPr>
        <p:spPr/>
        <p:txBody>
          <a:bodyPr/>
          <a:lstStyle/>
          <a:p>
            <a:endParaRPr lang="en-IN"/>
          </a:p>
        </p:txBody>
      </p:sp>
      <p:pic>
        <p:nvPicPr>
          <p:cNvPr id="5" name="slide14" descr="Regional Due_ND">
            <a:extLst>
              <a:ext uri="{FF2B5EF4-FFF2-40B4-BE49-F238E27FC236}">
                <a16:creationId xmlns:a16="http://schemas.microsoft.com/office/drawing/2014/main" id="{CA48DF01-6B1C-4E8D-A937-1FC2DB817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49" y="571500"/>
            <a:ext cx="8610599" cy="6096000"/>
          </a:xfrm>
          <a:prstGeom prst="rect">
            <a:avLst/>
          </a:prstGeom>
        </p:spPr>
      </p:pic>
      <p:pic>
        <p:nvPicPr>
          <p:cNvPr id="6" name="slide15" descr="Grades">
            <a:extLst>
              <a:ext uri="{FF2B5EF4-FFF2-40B4-BE49-F238E27FC236}">
                <a16:creationId xmlns:a16="http://schemas.microsoft.com/office/drawing/2014/main" id="{5DE75B19-CA80-4809-A8FE-766F79FD6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82" y="647700"/>
            <a:ext cx="8376036" cy="6019800"/>
          </a:xfrm>
          <a:prstGeom prst="rect">
            <a:avLst/>
          </a:prstGeom>
        </p:spPr>
      </p:pic>
    </p:spTree>
    <p:extLst>
      <p:ext uri="{BB962C8B-B14F-4D97-AF65-F5344CB8AC3E}">
        <p14:creationId xmlns:p14="http://schemas.microsoft.com/office/powerpoint/2010/main" val="14375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D40D-2CE5-4061-B169-0D0B757923CC}"/>
              </a:ext>
            </a:extLst>
          </p:cNvPr>
          <p:cNvSpPr>
            <a:spLocks noGrp="1"/>
          </p:cNvSpPr>
          <p:nvPr>
            <p:ph type="title"/>
          </p:nvPr>
        </p:nvSpPr>
        <p:spPr>
          <a:xfrm>
            <a:off x="609600" y="2302565"/>
            <a:ext cx="8229600" cy="1143000"/>
          </a:xfrm>
        </p:spPr>
        <p:txBody>
          <a:bodyPr>
            <a:noAutofit/>
          </a:bodyPr>
          <a:lstStyle/>
          <a:p>
            <a:r>
              <a:rPr lang="en-US" sz="3200" dirty="0">
                <a:latin typeface="Times New Roman" panose="02020603050405020304" pitchFamily="18" charset="0"/>
                <a:cs typeface="Times New Roman" panose="02020603050405020304" pitchFamily="18" charset="0"/>
              </a:rPr>
              <a:t>Statistical Testing to find Significant features</a:t>
            </a:r>
          </a:p>
        </p:txBody>
      </p:sp>
    </p:spTree>
    <p:extLst>
      <p:ext uri="{BB962C8B-B14F-4D97-AF65-F5344CB8AC3E}">
        <p14:creationId xmlns:p14="http://schemas.microsoft.com/office/powerpoint/2010/main" val="163551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5E63-98F1-4AFF-8E81-98628FA471A2}"/>
              </a:ext>
            </a:extLst>
          </p:cNvPr>
          <p:cNvSpPr>
            <a:spLocks noGrp="1"/>
          </p:cNvSpPr>
          <p:nvPr>
            <p:ph type="title"/>
          </p:nvPr>
        </p:nvSpPr>
        <p:spPr>
          <a:xfrm>
            <a:off x="457200" y="160337"/>
            <a:ext cx="8229600" cy="1143000"/>
          </a:xfrm>
        </p:spPr>
        <p:txBody>
          <a:bodyPr>
            <a:noAutofit/>
          </a:bodyPr>
          <a:lstStyle/>
          <a:p>
            <a:r>
              <a:rPr lang="en-US" sz="2800" dirty="0">
                <a:latin typeface="Times New Roman" panose="02020603050405020304" pitchFamily="18" charset="0"/>
                <a:cs typeface="Times New Roman" panose="02020603050405020304" pitchFamily="18" charset="0"/>
              </a:rPr>
              <a:t>Using one sample </a:t>
            </a:r>
            <a:r>
              <a:rPr lang="en-US" sz="2800" dirty="0" err="1">
                <a:latin typeface="Times New Roman" panose="02020603050405020304" pitchFamily="18" charset="0"/>
                <a:cs typeface="Times New Roman" panose="02020603050405020304" pitchFamily="18" charset="0"/>
              </a:rPr>
              <a:t>TTest</a:t>
            </a:r>
            <a:r>
              <a:rPr lang="en-US" sz="2800" dirty="0">
                <a:latin typeface="Times New Roman" panose="02020603050405020304" pitchFamily="18" charset="0"/>
                <a:cs typeface="Times New Roman" panose="02020603050405020304" pitchFamily="18" charset="0"/>
              </a:rPr>
              <a:t> for continuous features</a:t>
            </a:r>
          </a:p>
        </p:txBody>
      </p:sp>
      <p:graphicFrame>
        <p:nvGraphicFramePr>
          <p:cNvPr id="4" name="Content Placeholder 3">
            <a:extLst>
              <a:ext uri="{FF2B5EF4-FFF2-40B4-BE49-F238E27FC236}">
                <a16:creationId xmlns:a16="http://schemas.microsoft.com/office/drawing/2014/main" id="{0F34AEE4-6668-4146-901E-D310C931AA5B}"/>
              </a:ext>
            </a:extLst>
          </p:cNvPr>
          <p:cNvGraphicFramePr>
            <a:graphicFrameLocks noGrp="1"/>
          </p:cNvGraphicFramePr>
          <p:nvPr>
            <p:ph idx="1"/>
            <p:extLst>
              <p:ext uri="{D42A27DB-BD31-4B8C-83A1-F6EECF244321}">
                <p14:modId xmlns:p14="http://schemas.microsoft.com/office/powerpoint/2010/main" val="173813590"/>
              </p:ext>
            </p:extLst>
          </p:nvPr>
        </p:nvGraphicFramePr>
        <p:xfrm>
          <a:off x="2590800" y="1314124"/>
          <a:ext cx="4267200" cy="5383545"/>
        </p:xfrm>
        <a:graphic>
          <a:graphicData uri="http://schemas.openxmlformats.org/drawingml/2006/table">
            <a:tbl>
              <a:tblPr>
                <a:tableStyleId>{C4B1156A-380E-4F78-BDF5-A606A8083BF9}</a:tableStyleId>
              </a:tblPr>
              <a:tblGrid>
                <a:gridCol w="2448489">
                  <a:extLst>
                    <a:ext uri="{9D8B030D-6E8A-4147-A177-3AD203B41FA5}">
                      <a16:colId xmlns:a16="http://schemas.microsoft.com/office/drawing/2014/main" val="1483396733"/>
                    </a:ext>
                  </a:extLst>
                </a:gridCol>
                <a:gridCol w="1818711">
                  <a:extLst>
                    <a:ext uri="{9D8B030D-6E8A-4147-A177-3AD203B41FA5}">
                      <a16:colId xmlns:a16="http://schemas.microsoft.com/office/drawing/2014/main" val="1758428064"/>
                    </a:ext>
                  </a:extLst>
                </a:gridCol>
              </a:tblGrid>
              <a:tr h="178856">
                <a:tc>
                  <a:txBody>
                    <a:bodyPr/>
                    <a:lstStyle/>
                    <a:p>
                      <a:pPr algn="l" fontAlgn="ctr"/>
                      <a:r>
                        <a:rPr lang="en-US" sz="900" u="none" strike="noStrike">
                          <a:effectLst/>
                        </a:rPr>
                        <a:t>loan_amnt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3.41E-181</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605924807"/>
                  </a:ext>
                </a:extLst>
              </a:tr>
              <a:tr h="178856">
                <a:tc>
                  <a:txBody>
                    <a:bodyPr/>
                    <a:lstStyle/>
                    <a:p>
                      <a:pPr algn="l" fontAlgn="ctr"/>
                      <a:r>
                        <a:rPr lang="en-US" sz="900" u="none" strike="noStrike">
                          <a:effectLst/>
                        </a:rPr>
                        <a:t>funded_amnt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2.16E-180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4123193569"/>
                  </a:ext>
                </a:extLst>
              </a:tr>
              <a:tr h="178856">
                <a:tc>
                  <a:txBody>
                    <a:bodyPr/>
                    <a:lstStyle/>
                    <a:p>
                      <a:pPr algn="l" fontAlgn="ctr"/>
                      <a:r>
                        <a:rPr lang="en-US" sz="900" u="none" strike="noStrike">
                          <a:effectLst/>
                        </a:rPr>
                        <a:t>funded_amnt_inv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6.81E-170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589889861"/>
                  </a:ext>
                </a:extLst>
              </a:tr>
              <a:tr h="178856">
                <a:tc>
                  <a:txBody>
                    <a:bodyPr/>
                    <a:lstStyle/>
                    <a:p>
                      <a:pPr algn="l" fontAlgn="ctr"/>
                      <a:r>
                        <a:rPr lang="en-US" sz="900" u="none" strike="noStrike">
                          <a:effectLst/>
                        </a:rPr>
                        <a:t>int_rate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1238734443"/>
                  </a:ext>
                </a:extLst>
              </a:tr>
              <a:tr h="178856">
                <a:tc>
                  <a:txBody>
                    <a:bodyPr/>
                    <a:lstStyle/>
                    <a:p>
                      <a:pPr algn="l" fontAlgn="ctr"/>
                      <a:r>
                        <a:rPr lang="en-US" sz="900" u="none" strike="noStrike">
                          <a:effectLst/>
                        </a:rPr>
                        <a:t>installment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8.23E-105</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356464485"/>
                  </a:ext>
                </a:extLst>
              </a:tr>
              <a:tr h="178856">
                <a:tc>
                  <a:txBody>
                    <a:bodyPr/>
                    <a:lstStyle/>
                    <a:p>
                      <a:pPr algn="l" fontAlgn="ctr"/>
                      <a:r>
                        <a:rPr lang="en-US" sz="900" u="none" strike="noStrike">
                          <a:effectLst/>
                        </a:rPr>
                        <a:t>annual_inc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8.34E-195</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128437074"/>
                  </a:ext>
                </a:extLst>
              </a:tr>
              <a:tr h="178856">
                <a:tc>
                  <a:txBody>
                    <a:bodyPr/>
                    <a:lstStyle/>
                    <a:p>
                      <a:pPr algn="l" fontAlgn="ctr"/>
                      <a:r>
                        <a:rPr lang="en-US" sz="900" u="none" strike="noStrike">
                          <a:effectLst/>
                        </a:rPr>
                        <a:t>dti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3691489603"/>
                  </a:ext>
                </a:extLst>
              </a:tr>
              <a:tr h="178856">
                <a:tc>
                  <a:txBody>
                    <a:bodyPr/>
                    <a:lstStyle/>
                    <a:p>
                      <a:pPr algn="l" fontAlgn="ctr"/>
                      <a:r>
                        <a:rPr lang="en-US" sz="900" u="none" strike="noStrike">
                          <a:effectLst/>
                        </a:rPr>
                        <a:t>delinq_2yrs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1.16E-16</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1719871372"/>
                  </a:ext>
                </a:extLst>
              </a:tr>
              <a:tr h="178856">
                <a:tc>
                  <a:txBody>
                    <a:bodyPr/>
                    <a:lstStyle/>
                    <a:p>
                      <a:pPr algn="l" fontAlgn="ctr"/>
                      <a:r>
                        <a:rPr lang="en-US" sz="900" u="none" strike="noStrike">
                          <a:effectLst/>
                        </a:rPr>
                        <a:t>inq_last_6mths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2.26E-183</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291931108"/>
                  </a:ext>
                </a:extLst>
              </a:tr>
              <a:tr h="178856">
                <a:tc>
                  <a:txBody>
                    <a:bodyPr/>
                    <a:lstStyle/>
                    <a:p>
                      <a:pPr algn="l" fontAlgn="ctr"/>
                      <a:r>
                        <a:rPr lang="en-US" sz="900" u="none" strike="noStrike">
                          <a:effectLst/>
                        </a:rPr>
                        <a:t>open_acc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1.90E-06</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4091325664"/>
                  </a:ext>
                </a:extLst>
              </a:tr>
              <a:tr h="153797">
                <a:tc>
                  <a:txBody>
                    <a:bodyPr/>
                    <a:lstStyle/>
                    <a:p>
                      <a:pPr algn="l" fontAlgn="ctr"/>
                      <a:r>
                        <a:rPr lang="en-US" sz="900" u="none" strike="noStrike" dirty="0" err="1">
                          <a:effectLst/>
                        </a:rPr>
                        <a:t>pub_rec</a:t>
                      </a:r>
                      <a:r>
                        <a:rPr lang="en-US" sz="900" u="none" strike="noStrike" dirty="0">
                          <a:effectLst/>
                        </a:rPr>
                        <a:t> </a:t>
                      </a:r>
                      <a:endParaRPr lang="en-US" sz="900" b="0" i="0" u="none" strike="noStrike" dirty="0">
                        <a:solidFill>
                          <a:srgbClr val="000000"/>
                        </a:solidFill>
                        <a:effectLst/>
                        <a:latin typeface="Courier New" panose="02070309020205020404" pitchFamily="49" charset="0"/>
                      </a:endParaRPr>
                    </a:p>
                  </a:txBody>
                  <a:tcPr marL="7483" marR="7483" marT="7483" marB="0" anchor="ctr">
                    <a:solidFill>
                      <a:schemeClr val="accent6">
                        <a:lumMod val="60000"/>
                        <a:lumOff val="40000"/>
                      </a:schemeClr>
                    </a:solidFill>
                  </a:tcPr>
                </a:tc>
                <a:tc>
                  <a:txBody>
                    <a:bodyPr/>
                    <a:lstStyle/>
                    <a:p>
                      <a:pPr algn="r" fontAlgn="b"/>
                      <a:r>
                        <a:rPr lang="en-US" sz="900" u="none" strike="noStrike" dirty="0">
                          <a:effectLst/>
                        </a:rPr>
                        <a:t>0.387719727</a:t>
                      </a:r>
                      <a:endParaRPr lang="en-US" sz="900" b="0" i="0" u="none" strike="noStrike" dirty="0">
                        <a:solidFill>
                          <a:srgbClr val="000000"/>
                        </a:solidFill>
                        <a:effectLst/>
                        <a:latin typeface="Calibri" panose="020F0502020204030204" pitchFamily="34" charset="0"/>
                      </a:endParaRPr>
                    </a:p>
                  </a:txBody>
                  <a:tcPr marL="7483" marR="7483" marT="7483" marB="0" anchor="b">
                    <a:solidFill>
                      <a:schemeClr val="accent6">
                        <a:lumMod val="60000"/>
                        <a:lumOff val="40000"/>
                      </a:schemeClr>
                    </a:solidFill>
                  </a:tcPr>
                </a:tc>
                <a:extLst>
                  <a:ext uri="{0D108BD9-81ED-4DB2-BD59-A6C34878D82A}">
                    <a16:rowId xmlns:a16="http://schemas.microsoft.com/office/drawing/2014/main" val="506276264"/>
                  </a:ext>
                </a:extLst>
              </a:tr>
              <a:tr h="178856">
                <a:tc>
                  <a:txBody>
                    <a:bodyPr/>
                    <a:lstStyle/>
                    <a:p>
                      <a:pPr algn="l" fontAlgn="ctr"/>
                      <a:r>
                        <a:rPr lang="en-US" sz="900" u="none" strike="noStrike">
                          <a:effectLst/>
                        </a:rPr>
                        <a:t>revol_bal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dirty="0">
                          <a:effectLst/>
                        </a:rPr>
                        <a:t>0.01470687</a:t>
                      </a:r>
                      <a:endParaRPr lang="en-US" sz="900" b="0" i="0" u="none" strike="noStrike" dirty="0">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673611200"/>
                  </a:ext>
                </a:extLst>
              </a:tr>
              <a:tr h="178856">
                <a:tc>
                  <a:txBody>
                    <a:bodyPr/>
                    <a:lstStyle/>
                    <a:p>
                      <a:pPr algn="l" fontAlgn="ctr"/>
                      <a:r>
                        <a:rPr lang="en-US" sz="900" u="none" strike="noStrike">
                          <a:effectLst/>
                        </a:rPr>
                        <a:t>revol_util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37244958"/>
                  </a:ext>
                </a:extLst>
              </a:tr>
              <a:tr h="178856">
                <a:tc>
                  <a:txBody>
                    <a:bodyPr/>
                    <a:lstStyle/>
                    <a:p>
                      <a:pPr algn="l" fontAlgn="ctr"/>
                      <a:r>
                        <a:rPr lang="en-US" sz="900" u="none" strike="noStrike">
                          <a:effectLst/>
                        </a:rPr>
                        <a:t>total_acc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9.69E-63</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648459167"/>
                  </a:ext>
                </a:extLst>
              </a:tr>
              <a:tr h="178856">
                <a:tc>
                  <a:txBody>
                    <a:bodyPr/>
                    <a:lstStyle/>
                    <a:p>
                      <a:pPr algn="l" fontAlgn="ctr"/>
                      <a:r>
                        <a:rPr lang="en-US" sz="900" u="none" strike="noStrike">
                          <a:effectLst/>
                        </a:rPr>
                        <a:t>total_pymnt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983973794"/>
                  </a:ext>
                </a:extLst>
              </a:tr>
              <a:tr h="178856">
                <a:tc>
                  <a:txBody>
                    <a:bodyPr/>
                    <a:lstStyle/>
                    <a:p>
                      <a:pPr algn="l" fontAlgn="ctr"/>
                      <a:r>
                        <a:rPr lang="en-US" sz="900" u="none" strike="noStrike">
                          <a:effectLst/>
                        </a:rPr>
                        <a:t>total_pymnt_inv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917156666"/>
                  </a:ext>
                </a:extLst>
              </a:tr>
              <a:tr h="178856">
                <a:tc>
                  <a:txBody>
                    <a:bodyPr/>
                    <a:lstStyle/>
                    <a:p>
                      <a:pPr algn="l" fontAlgn="ctr"/>
                      <a:r>
                        <a:rPr lang="en-US" sz="900" u="none" strike="noStrike">
                          <a:effectLst/>
                        </a:rPr>
                        <a:t>total_rec_prncp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549805100"/>
                  </a:ext>
                </a:extLst>
              </a:tr>
              <a:tr h="178856">
                <a:tc>
                  <a:txBody>
                    <a:bodyPr/>
                    <a:lstStyle/>
                    <a:p>
                      <a:pPr algn="l" fontAlgn="ctr"/>
                      <a:r>
                        <a:rPr lang="en-US" sz="900" u="none" strike="noStrike">
                          <a:effectLst/>
                        </a:rPr>
                        <a:t>total_rec_int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3.22E-118</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3775831274"/>
                  </a:ext>
                </a:extLst>
              </a:tr>
              <a:tr h="323729">
                <a:tc>
                  <a:txBody>
                    <a:bodyPr/>
                    <a:lstStyle/>
                    <a:p>
                      <a:pPr algn="l" fontAlgn="ctr"/>
                      <a:r>
                        <a:rPr lang="en-US" sz="900" u="none" strike="noStrike">
                          <a:effectLst/>
                        </a:rPr>
                        <a:t>total_rec_late_fee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520186221"/>
                  </a:ext>
                </a:extLst>
              </a:tr>
              <a:tr h="178856">
                <a:tc>
                  <a:txBody>
                    <a:bodyPr/>
                    <a:lstStyle/>
                    <a:p>
                      <a:pPr algn="l" fontAlgn="ctr"/>
                      <a:r>
                        <a:rPr lang="en-US" sz="900" u="none" strike="noStrike">
                          <a:effectLst/>
                        </a:rPr>
                        <a:t>recoveries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858349405"/>
                  </a:ext>
                </a:extLst>
              </a:tr>
              <a:tr h="323729">
                <a:tc>
                  <a:txBody>
                    <a:bodyPr/>
                    <a:lstStyle/>
                    <a:p>
                      <a:pPr algn="l" fontAlgn="ctr"/>
                      <a:r>
                        <a:rPr lang="en-US" sz="900" u="none" strike="noStrike">
                          <a:effectLst/>
                        </a:rPr>
                        <a:t>collection_recovery_fee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2396733973"/>
                  </a:ext>
                </a:extLst>
              </a:tr>
              <a:tr h="178856">
                <a:tc>
                  <a:txBody>
                    <a:bodyPr/>
                    <a:lstStyle/>
                    <a:p>
                      <a:pPr algn="l" fontAlgn="ctr"/>
                      <a:r>
                        <a:rPr lang="en-US" sz="900" u="none" strike="noStrike">
                          <a:effectLst/>
                        </a:rPr>
                        <a:t>last_pymnt_amnt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4102257495"/>
                  </a:ext>
                </a:extLst>
              </a:tr>
              <a:tr h="323729">
                <a:tc>
                  <a:txBody>
                    <a:bodyPr/>
                    <a:lstStyle/>
                    <a:p>
                      <a:pPr algn="l" fontAlgn="ctr"/>
                      <a:r>
                        <a:rPr lang="fr-FR" sz="900" u="none" strike="noStrike">
                          <a:effectLst/>
                        </a:rPr>
                        <a:t>collections_12_mths_ex_med </a:t>
                      </a:r>
                      <a:endParaRPr lang="fr-FR"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0.000398133</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4208354676"/>
                  </a:ext>
                </a:extLst>
              </a:tr>
              <a:tr h="178856">
                <a:tc>
                  <a:txBody>
                    <a:bodyPr/>
                    <a:lstStyle/>
                    <a:p>
                      <a:pPr algn="l" fontAlgn="ctr"/>
                      <a:r>
                        <a:rPr lang="en-US" sz="900" u="none" strike="noStrike">
                          <a:effectLst/>
                        </a:rPr>
                        <a:t>acc_now_delinq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0.002008776</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3538602883"/>
                  </a:ext>
                </a:extLst>
              </a:tr>
              <a:tr h="178856">
                <a:tc>
                  <a:txBody>
                    <a:bodyPr/>
                    <a:lstStyle/>
                    <a:p>
                      <a:pPr algn="l" fontAlgn="ctr"/>
                      <a:r>
                        <a:rPr lang="en-US" sz="900" u="none" strike="noStrike" dirty="0" err="1">
                          <a:effectLst/>
                        </a:rPr>
                        <a:t>tot_coll_amt</a:t>
                      </a:r>
                      <a:r>
                        <a:rPr lang="en-US" sz="900" u="none" strike="noStrike" dirty="0">
                          <a:effectLst/>
                        </a:rPr>
                        <a:t> </a:t>
                      </a:r>
                      <a:endParaRPr lang="en-US" sz="900" b="0" i="0" u="none" strike="noStrike" dirty="0">
                        <a:solidFill>
                          <a:srgbClr val="000000"/>
                        </a:solidFill>
                        <a:effectLst/>
                        <a:latin typeface="Courier New" panose="02070309020205020404" pitchFamily="49" charset="0"/>
                      </a:endParaRPr>
                    </a:p>
                  </a:txBody>
                  <a:tcPr marL="7483" marR="7483" marT="7483" marB="0" anchor="ctr">
                    <a:solidFill>
                      <a:schemeClr val="accent6">
                        <a:lumMod val="60000"/>
                        <a:lumOff val="40000"/>
                      </a:schemeClr>
                    </a:solidFill>
                  </a:tcPr>
                </a:tc>
                <a:tc>
                  <a:txBody>
                    <a:bodyPr/>
                    <a:lstStyle/>
                    <a:p>
                      <a:pPr algn="r" fontAlgn="b"/>
                      <a:r>
                        <a:rPr lang="en-US" sz="900" u="none" strike="noStrike" dirty="0">
                          <a:effectLst/>
                        </a:rPr>
                        <a:t>0.534777652</a:t>
                      </a:r>
                      <a:endParaRPr lang="en-US" sz="900" b="0" i="0" u="none" strike="noStrike" dirty="0">
                        <a:solidFill>
                          <a:srgbClr val="000000"/>
                        </a:solidFill>
                        <a:effectLst/>
                        <a:latin typeface="Calibri" panose="020F0502020204030204" pitchFamily="34" charset="0"/>
                      </a:endParaRPr>
                    </a:p>
                  </a:txBody>
                  <a:tcPr marL="7483" marR="7483" marT="7483" marB="0" anchor="b">
                    <a:solidFill>
                      <a:schemeClr val="accent6">
                        <a:lumMod val="60000"/>
                        <a:lumOff val="40000"/>
                      </a:schemeClr>
                    </a:solidFill>
                  </a:tcPr>
                </a:tc>
                <a:extLst>
                  <a:ext uri="{0D108BD9-81ED-4DB2-BD59-A6C34878D82A}">
                    <a16:rowId xmlns:a16="http://schemas.microsoft.com/office/drawing/2014/main" val="1698151639"/>
                  </a:ext>
                </a:extLst>
              </a:tr>
              <a:tr h="178856">
                <a:tc>
                  <a:txBody>
                    <a:bodyPr/>
                    <a:lstStyle/>
                    <a:p>
                      <a:pPr algn="l" fontAlgn="ctr"/>
                      <a:r>
                        <a:rPr lang="en-US" sz="900" u="none" strike="noStrike">
                          <a:effectLst/>
                        </a:rPr>
                        <a:t>tot_cur_bal </a:t>
                      </a:r>
                      <a:endParaRPr lang="en-US" sz="900" b="0" i="0" u="none" strike="noStrike">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a:effectLst/>
                        </a:rPr>
                        <a:t>1.04E-240</a:t>
                      </a:r>
                      <a:endParaRPr lang="en-US" sz="900" b="0" i="0" u="none" strike="noStrike">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3180153587"/>
                  </a:ext>
                </a:extLst>
              </a:tr>
              <a:tr h="323729">
                <a:tc>
                  <a:txBody>
                    <a:bodyPr/>
                    <a:lstStyle/>
                    <a:p>
                      <a:pPr algn="l" fontAlgn="ctr"/>
                      <a:r>
                        <a:rPr lang="en-US" sz="900" u="none" strike="noStrike" dirty="0" err="1">
                          <a:effectLst/>
                        </a:rPr>
                        <a:t>total_rev_hi_lim</a:t>
                      </a:r>
                      <a:r>
                        <a:rPr lang="en-US" sz="900" u="none" strike="noStrike" dirty="0">
                          <a:effectLst/>
                        </a:rPr>
                        <a:t> </a:t>
                      </a:r>
                      <a:endParaRPr lang="en-US" sz="900" b="0" i="0" u="none" strike="noStrike" dirty="0">
                        <a:solidFill>
                          <a:srgbClr val="000000"/>
                        </a:solidFill>
                        <a:effectLst/>
                        <a:latin typeface="Courier New" panose="02070309020205020404" pitchFamily="49" charset="0"/>
                      </a:endParaRPr>
                    </a:p>
                  </a:txBody>
                  <a:tcPr marL="7483" marR="7483" marT="7483" marB="0" anchor="ctr"/>
                </a:tc>
                <a:tc>
                  <a:txBody>
                    <a:bodyPr/>
                    <a:lstStyle/>
                    <a:p>
                      <a:pPr algn="r" fontAlgn="b"/>
                      <a:r>
                        <a:rPr lang="en-US" sz="900" u="none" strike="noStrike" dirty="0">
                          <a:effectLst/>
                        </a:rPr>
                        <a:t>1.62E-126</a:t>
                      </a:r>
                      <a:endParaRPr lang="en-US" sz="900" b="0" i="0" u="none" strike="noStrike" dirty="0">
                        <a:solidFill>
                          <a:srgbClr val="000000"/>
                        </a:solidFill>
                        <a:effectLst/>
                        <a:latin typeface="Calibri" panose="020F0502020204030204" pitchFamily="34" charset="0"/>
                      </a:endParaRPr>
                    </a:p>
                  </a:txBody>
                  <a:tcPr marL="7483" marR="7483" marT="7483" marB="0" anchor="b"/>
                </a:tc>
                <a:extLst>
                  <a:ext uri="{0D108BD9-81ED-4DB2-BD59-A6C34878D82A}">
                    <a16:rowId xmlns:a16="http://schemas.microsoft.com/office/drawing/2014/main" val="1860931282"/>
                  </a:ext>
                </a:extLst>
              </a:tr>
            </a:tbl>
          </a:graphicData>
        </a:graphic>
      </p:graphicFrame>
    </p:spTree>
    <p:extLst>
      <p:ext uri="{BB962C8B-B14F-4D97-AF65-F5344CB8AC3E}">
        <p14:creationId xmlns:p14="http://schemas.microsoft.com/office/powerpoint/2010/main" val="38348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2EE7-2706-41F4-8189-189DC61300AA}"/>
              </a:ext>
            </a:extLst>
          </p:cNvPr>
          <p:cNvSpPr>
            <a:spLocks noGrp="1"/>
          </p:cNvSpPr>
          <p:nvPr>
            <p:ph type="title"/>
          </p:nvPr>
        </p:nvSpPr>
        <p:spPr>
          <a:xfrm>
            <a:off x="457200" y="0"/>
            <a:ext cx="8229600" cy="1143000"/>
          </a:xfrm>
        </p:spPr>
        <p:txBody>
          <a:bodyPr>
            <a:noAutofit/>
          </a:bodyPr>
          <a:lstStyle/>
          <a:p>
            <a:r>
              <a:rPr lang="en-US" sz="2800" dirty="0">
                <a:latin typeface="Times New Roman" panose="02020603050405020304" pitchFamily="18" charset="0"/>
                <a:cs typeface="Times New Roman" panose="02020603050405020304" pitchFamily="18" charset="0"/>
              </a:rPr>
              <a:t>Using CHI</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square test for categorical features</a:t>
            </a:r>
            <a:endParaRPr lang="en-US" sz="2800" dirty="0"/>
          </a:p>
        </p:txBody>
      </p:sp>
      <p:graphicFrame>
        <p:nvGraphicFramePr>
          <p:cNvPr id="4" name="Content Placeholder 3">
            <a:extLst>
              <a:ext uri="{FF2B5EF4-FFF2-40B4-BE49-F238E27FC236}">
                <a16:creationId xmlns:a16="http://schemas.microsoft.com/office/drawing/2014/main" id="{1C26EE25-1276-4DD6-8D98-59D37D23E6BF}"/>
              </a:ext>
            </a:extLst>
          </p:cNvPr>
          <p:cNvGraphicFramePr>
            <a:graphicFrameLocks noGrp="1"/>
          </p:cNvGraphicFramePr>
          <p:nvPr>
            <p:ph idx="1"/>
            <p:extLst>
              <p:ext uri="{D42A27DB-BD31-4B8C-83A1-F6EECF244321}">
                <p14:modId xmlns:p14="http://schemas.microsoft.com/office/powerpoint/2010/main" val="1581461251"/>
              </p:ext>
            </p:extLst>
          </p:nvPr>
        </p:nvGraphicFramePr>
        <p:xfrm>
          <a:off x="1905000" y="1600200"/>
          <a:ext cx="5105400" cy="4191000"/>
        </p:xfrm>
        <a:graphic>
          <a:graphicData uri="http://schemas.openxmlformats.org/drawingml/2006/table">
            <a:tbl>
              <a:tblPr>
                <a:tableStyleId>{775DCB02-9BB8-47FD-8907-85C794F793BA}</a:tableStyleId>
              </a:tblPr>
              <a:tblGrid>
                <a:gridCol w="2828668">
                  <a:extLst>
                    <a:ext uri="{9D8B030D-6E8A-4147-A177-3AD203B41FA5}">
                      <a16:colId xmlns:a16="http://schemas.microsoft.com/office/drawing/2014/main" val="1188053172"/>
                    </a:ext>
                  </a:extLst>
                </a:gridCol>
                <a:gridCol w="2276732">
                  <a:extLst>
                    <a:ext uri="{9D8B030D-6E8A-4147-A177-3AD203B41FA5}">
                      <a16:colId xmlns:a16="http://schemas.microsoft.com/office/drawing/2014/main" val="660171777"/>
                    </a:ext>
                  </a:extLst>
                </a:gridCol>
              </a:tblGrid>
              <a:tr h="349250">
                <a:tc>
                  <a:txBody>
                    <a:bodyPr/>
                    <a:lstStyle/>
                    <a:p>
                      <a:pPr algn="l" fontAlgn="ctr"/>
                      <a:r>
                        <a:rPr lang="en-US" sz="1100" u="none" strike="noStrike" dirty="0" err="1">
                          <a:effectLst/>
                        </a:rPr>
                        <a:t>sub_grade</a:t>
                      </a:r>
                      <a:endParaRPr lang="en-US" sz="11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4170393"/>
                  </a:ext>
                </a:extLst>
              </a:tr>
              <a:tr h="349250">
                <a:tc>
                  <a:txBody>
                    <a:bodyPr/>
                    <a:lstStyle/>
                    <a:p>
                      <a:pPr algn="l" fontAlgn="ctr"/>
                      <a:r>
                        <a:rPr lang="en-US" sz="1100" u="none" strike="noStrike">
                          <a:effectLst/>
                        </a:rPr>
                        <a:t>emp_title</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1.36E-23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4543553"/>
                  </a:ext>
                </a:extLst>
              </a:tr>
              <a:tr h="349250">
                <a:tc>
                  <a:txBody>
                    <a:bodyPr/>
                    <a:lstStyle/>
                    <a:p>
                      <a:pPr algn="l" fontAlgn="ctr"/>
                      <a:r>
                        <a:rPr lang="en-US" sz="1100" u="none" strike="noStrike">
                          <a:effectLst/>
                        </a:rPr>
                        <a:t>home_ownership</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5.22E-150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3457419"/>
                  </a:ext>
                </a:extLst>
              </a:tr>
              <a:tr h="349250">
                <a:tc>
                  <a:txBody>
                    <a:bodyPr/>
                    <a:lstStyle/>
                    <a:p>
                      <a:pPr algn="l" fontAlgn="ctr"/>
                      <a:r>
                        <a:rPr lang="en-US" sz="1100" u="none" strike="noStrike">
                          <a:effectLst/>
                        </a:rPr>
                        <a:t>verification_status</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8.80E-295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3286626"/>
                  </a:ext>
                </a:extLst>
              </a:tr>
              <a:tr h="349250">
                <a:tc>
                  <a:txBody>
                    <a:bodyPr/>
                    <a:lstStyle/>
                    <a:p>
                      <a:pPr algn="l" fontAlgn="ctr"/>
                      <a:r>
                        <a:rPr lang="en-US" sz="1100" u="none" strike="noStrike">
                          <a:effectLst/>
                        </a:rPr>
                        <a:t>loan_status</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1358328"/>
                  </a:ext>
                </a:extLst>
              </a:tr>
              <a:tr h="349250">
                <a:tc>
                  <a:txBody>
                    <a:bodyPr/>
                    <a:lstStyle/>
                    <a:p>
                      <a:pPr algn="l" fontAlgn="ctr"/>
                      <a:r>
                        <a:rPr lang="en-US" sz="1100" u="none" strike="noStrike" dirty="0" err="1">
                          <a:effectLst/>
                        </a:rPr>
                        <a:t>pymnt_plan</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6">
                        <a:lumMod val="60000"/>
                        <a:lumOff val="40000"/>
                      </a:schemeClr>
                    </a:solidFill>
                  </a:tcPr>
                </a:tc>
                <a:tc>
                  <a:txBody>
                    <a:bodyPr/>
                    <a:lstStyle/>
                    <a:p>
                      <a:pPr algn="r" fontAlgn="b"/>
                      <a:r>
                        <a:rPr lang="en-US" sz="1100" u="none" strike="noStrike" dirty="0">
                          <a:effectLst/>
                        </a:rPr>
                        <a:t>0.792940068</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516236578"/>
                  </a:ext>
                </a:extLst>
              </a:tr>
              <a:tr h="349250">
                <a:tc>
                  <a:txBody>
                    <a:bodyPr/>
                    <a:lstStyle/>
                    <a:p>
                      <a:pPr algn="l" fontAlgn="ctr"/>
                      <a:r>
                        <a:rPr lang="en-US" sz="1100" u="none" strike="noStrike">
                          <a:effectLst/>
                        </a:rPr>
                        <a:t>purpose</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4.17E-175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915645"/>
                  </a:ext>
                </a:extLst>
              </a:tr>
              <a:tr h="349250">
                <a:tc>
                  <a:txBody>
                    <a:bodyPr/>
                    <a:lstStyle/>
                    <a:p>
                      <a:pPr algn="l" fontAlgn="ctr"/>
                      <a:r>
                        <a:rPr lang="en-US" sz="1100" u="none" strike="noStrike" dirty="0">
                          <a:effectLst/>
                        </a:rPr>
                        <a:t>title</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6">
                        <a:lumMod val="60000"/>
                        <a:lumOff val="40000"/>
                      </a:schemeClr>
                    </a:solidFill>
                  </a:tcPr>
                </a:tc>
                <a:tc>
                  <a:txBody>
                    <a:bodyPr/>
                    <a:lstStyle/>
                    <a:p>
                      <a:pPr algn="r" fontAlgn="b"/>
                      <a:r>
                        <a:rPr lang="en-US" sz="1100" u="none" strike="noStrike" dirty="0">
                          <a:effectLst/>
                        </a:rPr>
                        <a:t>0.646502531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773784512"/>
                  </a:ext>
                </a:extLst>
              </a:tr>
              <a:tr h="349250">
                <a:tc>
                  <a:txBody>
                    <a:bodyPr/>
                    <a:lstStyle/>
                    <a:p>
                      <a:pPr algn="l" fontAlgn="ctr"/>
                      <a:r>
                        <a:rPr lang="en-US" sz="1100" u="none" strike="noStrike">
                          <a:effectLst/>
                        </a:rPr>
                        <a:t>zip_code</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9.51E-109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4461132"/>
                  </a:ext>
                </a:extLst>
              </a:tr>
              <a:tr h="349250">
                <a:tc>
                  <a:txBody>
                    <a:bodyPr/>
                    <a:lstStyle/>
                    <a:p>
                      <a:pPr algn="l" fontAlgn="ctr"/>
                      <a:r>
                        <a:rPr lang="en-US" sz="1100" u="none" strike="noStrike" dirty="0" err="1">
                          <a:effectLst/>
                        </a:rPr>
                        <a:t>earliest_cr_line</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6">
                        <a:lumMod val="60000"/>
                        <a:lumOff val="40000"/>
                      </a:schemeClr>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327919103"/>
                  </a:ext>
                </a:extLst>
              </a:tr>
              <a:tr h="349250">
                <a:tc>
                  <a:txBody>
                    <a:bodyPr/>
                    <a:lstStyle/>
                    <a:p>
                      <a:pPr algn="l" fontAlgn="ctr"/>
                      <a:r>
                        <a:rPr lang="en-US" sz="1100" u="none" strike="noStrike">
                          <a:effectLst/>
                        </a:rPr>
                        <a:t>initial_list_status</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100" u="none" strike="noStrike">
                          <a:effectLst/>
                        </a:rPr>
                        <a:t>2.52E-05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1483332"/>
                  </a:ext>
                </a:extLst>
              </a:tr>
              <a:tr h="349250">
                <a:tc>
                  <a:txBody>
                    <a:bodyPr/>
                    <a:lstStyle/>
                    <a:p>
                      <a:pPr algn="l" fontAlgn="ctr"/>
                      <a:r>
                        <a:rPr lang="en-US" sz="1100" u="none" strike="noStrike" dirty="0" err="1">
                          <a:effectLst/>
                        </a:rPr>
                        <a:t>application_type</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6">
                        <a:lumMod val="60000"/>
                        <a:lumOff val="40000"/>
                      </a:schemeClr>
                    </a:solidFill>
                  </a:tcPr>
                </a:tc>
                <a:tc>
                  <a:txBody>
                    <a:bodyPr/>
                    <a:lstStyle/>
                    <a:p>
                      <a:pPr algn="r" fontAlgn="b"/>
                      <a:r>
                        <a:rPr lang="en-US" sz="1100" u="none" strike="noStrike" dirty="0">
                          <a:effectLst/>
                        </a:rPr>
                        <a:t>0.402061694</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308972731"/>
                  </a:ext>
                </a:extLst>
              </a:tr>
            </a:tbl>
          </a:graphicData>
        </a:graphic>
      </p:graphicFrame>
    </p:spTree>
    <p:extLst>
      <p:ext uri="{BB962C8B-B14F-4D97-AF65-F5344CB8AC3E}">
        <p14:creationId xmlns:p14="http://schemas.microsoft.com/office/powerpoint/2010/main" val="350831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7132-86CA-4B53-B349-DD23DE407B54}"/>
              </a:ext>
            </a:extLst>
          </p:cNvPr>
          <p:cNvSpPr>
            <a:spLocks noGrp="1"/>
          </p:cNvSpPr>
          <p:nvPr>
            <p:ph type="title"/>
          </p:nvPr>
        </p:nvSpPr>
        <p:spPr>
          <a:xfrm>
            <a:off x="457200" y="0"/>
            <a:ext cx="8229600" cy="1143000"/>
          </a:xfrm>
        </p:spPr>
        <p:txBody>
          <a:bodyPr>
            <a:normAutofit/>
          </a:bodyPr>
          <a:lstStyle/>
          <a:p>
            <a:r>
              <a:rPr lang="en-IN" sz="3200" dirty="0">
                <a:solidFill>
                  <a:srgbClr val="002060"/>
                </a:solidFill>
                <a:latin typeface="Times New Roman" panose="02020603050405020304" pitchFamily="18" charset="0"/>
                <a:cs typeface="Times New Roman" panose="02020603050405020304" pitchFamily="18" charset="0"/>
              </a:rPr>
              <a:t>Baseline Model</a:t>
            </a:r>
            <a:endParaRPr lang="en-IN" sz="3200" dirty="0">
              <a:solidFill>
                <a:srgbClr val="002060"/>
              </a:solidFill>
            </a:endParaRPr>
          </a:p>
        </p:txBody>
      </p:sp>
      <p:sp>
        <p:nvSpPr>
          <p:cNvPr id="3" name="Content Placeholder 2">
            <a:extLst>
              <a:ext uri="{FF2B5EF4-FFF2-40B4-BE49-F238E27FC236}">
                <a16:creationId xmlns:a16="http://schemas.microsoft.com/office/drawing/2014/main" id="{ED196B7A-6CA6-4EC3-8247-3181B0FB6BCD}"/>
              </a:ext>
            </a:extLst>
          </p:cNvPr>
          <p:cNvSpPr>
            <a:spLocks noGrp="1"/>
          </p:cNvSpPr>
          <p:nvPr>
            <p:ph idx="1"/>
          </p:nvPr>
        </p:nvSpPr>
        <p:spPr>
          <a:xfrm>
            <a:off x="533400" y="914400"/>
            <a:ext cx="8229600" cy="4525963"/>
          </a:xfrm>
        </p:spPr>
        <p:txBody>
          <a:bodyPr>
            <a:normAutofit/>
          </a:bodyPr>
          <a:lstStyle/>
          <a:p>
            <a:r>
              <a:rPr lang="en-IN" sz="2000" b="1" dirty="0">
                <a:latin typeface="Times New Roman" panose="02020603050405020304" pitchFamily="18" charset="0"/>
                <a:cs typeface="Times New Roman" panose="02020603050405020304" pitchFamily="18" charset="0"/>
              </a:rPr>
              <a:t>Algorithm</a:t>
            </a:r>
            <a:r>
              <a:rPr lang="en-IN" sz="2000" dirty="0">
                <a:latin typeface="Times New Roman" panose="02020603050405020304" pitchFamily="18" charset="0"/>
                <a:cs typeface="Times New Roman" panose="02020603050405020304" pitchFamily="18" charset="0"/>
              </a:rPr>
              <a:t> </a:t>
            </a:r>
          </a:p>
          <a:p>
            <a:pPr lvl="1">
              <a:buFont typeface="Wingdings" pitchFamily="2" charset="2"/>
              <a:buChar char="v"/>
            </a:pPr>
            <a:r>
              <a:rPr lang="en-IN" sz="2000" dirty="0" err="1">
                <a:latin typeface="Times New Roman" panose="02020603050405020304" pitchFamily="18" charset="0"/>
                <a:cs typeface="Times New Roman" panose="02020603050405020304" pitchFamily="18" charset="0"/>
              </a:rPr>
              <a:t>RandomForestClassifier</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Properties</a:t>
            </a:r>
          </a:p>
          <a:p>
            <a:pPr lvl="1">
              <a:buFont typeface="Wingdings" pitchFamily="2" charset="2"/>
              <a:buChar char="v"/>
            </a:pPr>
            <a:r>
              <a:rPr lang="en-US" sz="2000" dirty="0">
                <a:latin typeface="Times New Roman" panose="02020603050405020304" pitchFamily="18" charset="0"/>
                <a:cs typeface="Times New Roman" panose="02020603050405020304" pitchFamily="18" charset="0"/>
              </a:rPr>
              <a:t>It runs efficiently on large data bases.</a:t>
            </a:r>
          </a:p>
          <a:p>
            <a:pPr lvl="1">
              <a:buFont typeface="Wingdings" pitchFamily="2" charset="2"/>
              <a:buChar char="v"/>
            </a:pPr>
            <a:r>
              <a:rPr lang="en-US" sz="2000" dirty="0">
                <a:latin typeface="Times New Roman" panose="02020603050405020304" pitchFamily="18" charset="0"/>
                <a:cs typeface="Times New Roman" panose="02020603050405020304" pitchFamily="18" charset="0"/>
              </a:rPr>
              <a:t>It can handle thousands of input variables without variable deletion</a:t>
            </a:r>
            <a:endParaRPr lang="en-IN" sz="2000" dirty="0">
              <a:latin typeface="Times New Roman" panose="02020603050405020304" pitchFamily="18" charset="0"/>
              <a:cs typeface="Times New Roman" panose="02020603050405020304" pitchFamily="18" charset="0"/>
            </a:endParaRPr>
          </a:p>
          <a:p>
            <a:pPr lvl="1">
              <a:buFont typeface="Wingdings" pitchFamily="2" charset="2"/>
              <a:buChar char="v"/>
            </a:pPr>
            <a:r>
              <a:rPr lang="en-US" sz="2000" dirty="0">
                <a:latin typeface="Times New Roman" panose="02020603050405020304" pitchFamily="18" charset="0"/>
                <a:cs typeface="Times New Roman" panose="02020603050405020304" pitchFamily="18" charset="0"/>
              </a:rPr>
              <a:t>It gives estimates of what variables are important in the classification.</a:t>
            </a:r>
          </a:p>
          <a:p>
            <a:pPr lvl="1">
              <a:buFont typeface="Wingdings" pitchFamily="2" charset="2"/>
              <a:buChar char="v"/>
            </a:pPr>
            <a:r>
              <a:rPr lang="en-US" sz="2000" dirty="0">
                <a:latin typeface="Times New Roman" panose="02020603050405020304" pitchFamily="18" charset="0"/>
                <a:cs typeface="Times New Roman" panose="02020603050405020304" pitchFamily="18" charset="0"/>
              </a:rPr>
              <a:t>It has methods for balancing error in class population unbalanced data sets</a:t>
            </a:r>
            <a:endParaRPr lang="en-IN" sz="2000" dirty="0">
              <a:latin typeface="Times New Roman" panose="02020603050405020304" pitchFamily="18" charset="0"/>
              <a:cs typeface="Times New Roman" panose="02020603050405020304" pitchFamily="18" charset="0"/>
            </a:endParaRPr>
          </a:p>
          <a:p>
            <a:endParaRPr lang="en-IN" sz="2000" dirty="0"/>
          </a:p>
        </p:txBody>
      </p:sp>
      <p:pic>
        <p:nvPicPr>
          <p:cNvPr id="3074" name="Picture 2" descr="Image result for random forest algorithm">
            <a:extLst>
              <a:ext uri="{FF2B5EF4-FFF2-40B4-BE49-F238E27FC236}">
                <a16:creationId xmlns:a16="http://schemas.microsoft.com/office/drawing/2014/main" id="{6CF17285-9EAB-4F3D-B620-922FD3B04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3697288"/>
            <a:ext cx="4648200" cy="316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7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FCF4-A4C0-4754-B050-97F9DBBC4E48}"/>
              </a:ext>
            </a:extLst>
          </p:cNvPr>
          <p:cNvSpPr>
            <a:spLocks noGrp="1"/>
          </p:cNvSpPr>
          <p:nvPr>
            <p:ph type="title"/>
          </p:nvPr>
        </p:nvSpPr>
        <p:spPr/>
        <p:txBody>
          <a:bodyPr>
            <a:normAutofit/>
          </a:bodyPr>
          <a:lstStyle/>
          <a:p>
            <a:r>
              <a:rPr lang="en-US" sz="3200" dirty="0">
                <a:solidFill>
                  <a:schemeClr val="tx2">
                    <a:lumMod val="75000"/>
                  </a:schemeClr>
                </a:solidFill>
              </a:rPr>
              <a:t>How Lending Club make money?</a:t>
            </a:r>
          </a:p>
        </p:txBody>
      </p:sp>
      <p:sp>
        <p:nvSpPr>
          <p:cNvPr id="3" name="Content Placeholder 2">
            <a:extLst>
              <a:ext uri="{FF2B5EF4-FFF2-40B4-BE49-F238E27FC236}">
                <a16:creationId xmlns:a16="http://schemas.microsoft.com/office/drawing/2014/main" id="{26A395DA-979A-4E90-A676-E0F5FACAD6C2}"/>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Lending Club makes money through origination and service fees. Borrowers pay a one-time origination fee of 1.11% to 5% of the total loan amount, depending on the loan grade and term. Meanwhile, investors pay a service fee of 1% of each payment received from a borrower.</a:t>
            </a:r>
            <a:endParaRPr lang="en-US" sz="1600" dirty="0">
              <a:latin typeface="Times New Roman" panose="02020603050405020304" pitchFamily="18" charset="0"/>
              <a:cs typeface="Times New Roman" panose="02020603050405020304" pitchFamily="18" charset="0"/>
            </a:endParaRPr>
          </a:p>
          <a:p>
            <a:endParaRPr lang="en-US" sz="2000" dirty="0"/>
          </a:p>
        </p:txBody>
      </p:sp>
      <p:pic>
        <p:nvPicPr>
          <p:cNvPr id="1028" name="Picture 4" descr="Image result for how lending club makes money">
            <a:extLst>
              <a:ext uri="{FF2B5EF4-FFF2-40B4-BE49-F238E27FC236}">
                <a16:creationId xmlns:a16="http://schemas.microsoft.com/office/drawing/2014/main" id="{45A03B44-C778-43DF-A94D-24C2A3F7D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57600"/>
            <a:ext cx="6553200" cy="301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100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46E1-9572-4A63-98AE-7039E6EA16F9}"/>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Accuracy and AUC</a:t>
            </a:r>
            <a:br>
              <a:rPr lang="en-IN" sz="3200" b="1" dirty="0">
                <a:solidFill>
                  <a:srgbClr val="002060"/>
                </a:solidFill>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(as per initial base model)</a:t>
            </a:r>
            <a:endParaRPr lang="en-IN" sz="3200" dirty="0">
              <a:solidFill>
                <a:srgbClr val="002060"/>
              </a:solidFill>
            </a:endParaRPr>
          </a:p>
        </p:txBody>
      </p:sp>
      <p:sp>
        <p:nvSpPr>
          <p:cNvPr id="3" name="Content Placeholder 2">
            <a:extLst>
              <a:ext uri="{FF2B5EF4-FFF2-40B4-BE49-F238E27FC236}">
                <a16:creationId xmlns:a16="http://schemas.microsoft.com/office/drawing/2014/main" id="{C81B0A8A-9400-4A0C-A134-1F58CEAFEE23}"/>
              </a:ext>
            </a:extLst>
          </p:cNvPr>
          <p:cNvSpPr>
            <a:spLocks noGrp="1"/>
          </p:cNvSpPr>
          <p:nvPr>
            <p:ph idx="1"/>
          </p:nvPr>
        </p:nvSpPr>
        <p:spPr/>
        <p:txBody>
          <a:bodyPr>
            <a:normAutofit/>
          </a:bodyPr>
          <a:lstStyle/>
          <a:p>
            <a:r>
              <a:rPr lang="en-IN" sz="1600" b="1" dirty="0">
                <a:latin typeface="Times New Roman" panose="02020603050405020304" pitchFamily="18" charset="0"/>
                <a:cs typeface="Times New Roman" panose="02020603050405020304" pitchFamily="18" charset="0"/>
              </a:rPr>
              <a:t>Accuracy and AUC(as per initial baseline model)</a:t>
            </a:r>
          </a:p>
          <a:p>
            <a:pPr lvl="1">
              <a:buFont typeface="Wingdings" pitchFamily="2" charset="2"/>
              <a:buChar char="q"/>
            </a:pPr>
            <a:r>
              <a:rPr lang="en-IN" sz="1600" dirty="0">
                <a:latin typeface="Times New Roman" panose="02020603050405020304" pitchFamily="18" charset="0"/>
                <a:cs typeface="Times New Roman" panose="02020603050405020304" pitchFamily="18" charset="0"/>
              </a:rPr>
              <a:t> Experiment setting </a:t>
            </a:r>
          </a:p>
          <a:p>
            <a:pPr lvl="2">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Total samples</a:t>
            </a:r>
          </a:p>
          <a:p>
            <a:pPr lvl="3">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Fully Paid: </a:t>
            </a:r>
            <a:r>
              <a:rPr lang="en-US" sz="1600" dirty="0">
                <a:latin typeface="Times New Roman" panose="02020603050405020304" pitchFamily="18" charset="0"/>
                <a:cs typeface="Times New Roman" panose="02020603050405020304" pitchFamily="18" charset="0"/>
              </a:rPr>
              <a:t>207723</a:t>
            </a:r>
            <a:r>
              <a:rPr lang="en-IN" sz="1600" dirty="0">
                <a:latin typeface="Times New Roman" panose="02020603050405020304" pitchFamily="18" charset="0"/>
                <a:cs typeface="Times New Roman" panose="02020603050405020304" pitchFamily="18" charset="0"/>
              </a:rPr>
              <a:t> </a:t>
            </a:r>
          </a:p>
          <a:p>
            <a:pPr lvl="3">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Charged off:  </a:t>
            </a:r>
            <a:r>
              <a:rPr lang="en-US" sz="1600" dirty="0">
                <a:latin typeface="Times New Roman" panose="02020603050405020304" pitchFamily="18" charset="0"/>
                <a:cs typeface="Times New Roman" panose="02020603050405020304" pitchFamily="18" charset="0"/>
              </a:rPr>
              <a:t>45248 </a:t>
            </a:r>
            <a:r>
              <a:rPr lang="en-IN" sz="1600" dirty="0">
                <a:latin typeface="Times New Roman" panose="02020603050405020304" pitchFamily="18" charset="0"/>
                <a:cs typeface="Times New Roman" panose="02020603050405020304" pitchFamily="18" charset="0"/>
              </a:rPr>
              <a:t> </a:t>
            </a:r>
          </a:p>
          <a:p>
            <a:pPr lvl="1">
              <a:buFont typeface="Wingdings" pitchFamily="2" charset="2"/>
              <a:buChar char="q"/>
            </a:pPr>
            <a:r>
              <a:rPr lang="en-IN" sz="1600" dirty="0">
                <a:latin typeface="Times New Roman" panose="02020603050405020304" pitchFamily="18" charset="0"/>
                <a:cs typeface="Times New Roman" panose="02020603050405020304" pitchFamily="18" charset="0"/>
              </a:rPr>
              <a:t>10-fold cross-validation</a:t>
            </a:r>
          </a:p>
          <a:p>
            <a:pPr lvl="2">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Training set: 70% examples </a:t>
            </a:r>
          </a:p>
          <a:p>
            <a:pPr lvl="2">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Test set: 30% examples </a:t>
            </a:r>
          </a:p>
          <a:p>
            <a:pPr lvl="1">
              <a:buFont typeface="Wingdings" pitchFamily="2" charset="2"/>
              <a:buChar char="q"/>
            </a:pPr>
            <a:r>
              <a:rPr lang="en-IN" sz="1600" dirty="0">
                <a:latin typeface="Times New Roman" panose="02020603050405020304" pitchFamily="18" charset="0"/>
                <a:cs typeface="Times New Roman" panose="02020603050405020304" pitchFamily="18" charset="0"/>
              </a:rPr>
              <a:t>Train Accuracy Score: 100%</a:t>
            </a:r>
          </a:p>
          <a:p>
            <a:pPr lvl="1">
              <a:buFont typeface="Wingdings" pitchFamily="2" charset="2"/>
              <a:buChar char="q"/>
            </a:pPr>
            <a:r>
              <a:rPr lang="en-IN" sz="1600" dirty="0">
                <a:latin typeface="Times New Roman" panose="02020603050405020304" pitchFamily="18" charset="0"/>
                <a:cs typeface="Times New Roman" panose="02020603050405020304" pitchFamily="18" charset="0"/>
              </a:rPr>
              <a:t>Test Average accuracy: 99% </a:t>
            </a:r>
          </a:p>
          <a:p>
            <a:pPr lvl="1">
              <a:buFont typeface="Wingdings" pitchFamily="2" charset="2"/>
              <a:buChar char="q"/>
            </a:pPr>
            <a:r>
              <a:rPr lang="en-IN" sz="1600" dirty="0" err="1">
                <a:latin typeface="Times New Roman" panose="02020603050405020304" pitchFamily="18" charset="0"/>
                <a:cs typeface="Times New Roman" panose="02020603050405020304" pitchFamily="18" charset="0"/>
              </a:rPr>
              <a:t>Roc_Auc_score</a:t>
            </a:r>
            <a:r>
              <a:rPr lang="en-IN" sz="1600" dirty="0">
                <a:latin typeface="Times New Roman" panose="02020603050405020304" pitchFamily="18" charset="0"/>
                <a:cs typeface="Times New Roman" panose="02020603050405020304" pitchFamily="18" charset="0"/>
              </a:rPr>
              <a:t>: 99.34%</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BBED519-41E1-4AA1-A207-19985292EC9B}"/>
              </a:ext>
            </a:extLst>
          </p:cNvPr>
          <p:cNvSpPr/>
          <p:nvPr/>
        </p:nvSpPr>
        <p:spPr>
          <a:xfrm>
            <a:off x="5126983" y="4699937"/>
            <a:ext cx="3847389" cy="369332"/>
          </a:xfrm>
          <a:prstGeom prst="rect">
            <a:avLst/>
          </a:prstGeom>
        </p:spPr>
        <p:txBody>
          <a:bodyPr wrap="square">
            <a:spAutoFit/>
          </a:bodyPr>
          <a:lstStyle/>
          <a:p>
            <a:r>
              <a:rPr lang="en-US" b="1" dirty="0"/>
              <a:t>Confusion Matrix</a:t>
            </a:r>
          </a:p>
        </p:txBody>
      </p:sp>
      <p:graphicFrame>
        <p:nvGraphicFramePr>
          <p:cNvPr id="5" name="Table 5">
            <a:extLst>
              <a:ext uri="{FF2B5EF4-FFF2-40B4-BE49-F238E27FC236}">
                <a16:creationId xmlns:a16="http://schemas.microsoft.com/office/drawing/2014/main" id="{2266DD70-6B6B-4A0C-BF27-3AB94C0DB582}"/>
              </a:ext>
            </a:extLst>
          </p:cNvPr>
          <p:cNvGraphicFramePr>
            <a:graphicFrameLocks noGrp="1"/>
          </p:cNvGraphicFramePr>
          <p:nvPr>
            <p:extLst>
              <p:ext uri="{D42A27DB-BD31-4B8C-83A1-F6EECF244321}">
                <p14:modId xmlns:p14="http://schemas.microsoft.com/office/powerpoint/2010/main" val="582123655"/>
              </p:ext>
            </p:extLst>
          </p:nvPr>
        </p:nvGraphicFramePr>
        <p:xfrm>
          <a:off x="3183172" y="5087159"/>
          <a:ext cx="5791200" cy="1056894"/>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1900584399"/>
                    </a:ext>
                  </a:extLst>
                </a:gridCol>
                <a:gridCol w="1930400">
                  <a:extLst>
                    <a:ext uri="{9D8B030D-6E8A-4147-A177-3AD203B41FA5}">
                      <a16:colId xmlns:a16="http://schemas.microsoft.com/office/drawing/2014/main" val="2560726238"/>
                    </a:ext>
                  </a:extLst>
                </a:gridCol>
                <a:gridCol w="1930400">
                  <a:extLst>
                    <a:ext uri="{9D8B030D-6E8A-4147-A177-3AD203B41FA5}">
                      <a16:colId xmlns:a16="http://schemas.microsoft.com/office/drawing/2014/main" val="1799957679"/>
                    </a:ext>
                  </a:extLst>
                </a:gridCol>
              </a:tblGrid>
              <a:tr h="352298">
                <a:tc>
                  <a:txBody>
                    <a:bodyPr/>
                    <a:lstStyle/>
                    <a:p>
                      <a:r>
                        <a:rPr lang="en-IN" sz="1700" dirty="0"/>
                        <a:t>Actual/Predicted </a:t>
                      </a:r>
                    </a:p>
                  </a:txBody>
                  <a:tcPr marL="86868" marR="86868" marT="43434" marB="43434"/>
                </a:tc>
                <a:tc>
                  <a:txBody>
                    <a:bodyPr/>
                    <a:lstStyle/>
                    <a:p>
                      <a:r>
                        <a:rPr lang="en-IN" sz="1700" dirty="0"/>
                        <a:t>0</a:t>
                      </a:r>
                    </a:p>
                  </a:txBody>
                  <a:tcPr marL="86868" marR="86868" marT="43434" marB="43434"/>
                </a:tc>
                <a:tc>
                  <a:txBody>
                    <a:bodyPr/>
                    <a:lstStyle/>
                    <a:p>
                      <a:r>
                        <a:rPr lang="en-IN" sz="1700" dirty="0"/>
                        <a:t>1</a:t>
                      </a:r>
                    </a:p>
                  </a:txBody>
                  <a:tcPr marL="86868" marR="86868" marT="43434" marB="43434"/>
                </a:tc>
                <a:extLst>
                  <a:ext uri="{0D108BD9-81ED-4DB2-BD59-A6C34878D82A}">
                    <a16:rowId xmlns:a16="http://schemas.microsoft.com/office/drawing/2014/main" val="3710686446"/>
                  </a:ext>
                </a:extLst>
              </a:tr>
              <a:tr h="352298">
                <a:tc>
                  <a:txBody>
                    <a:bodyPr/>
                    <a:lstStyle/>
                    <a:p>
                      <a:r>
                        <a:rPr lang="en-IN" sz="1700" dirty="0"/>
                        <a:t>0</a:t>
                      </a:r>
                    </a:p>
                  </a:txBody>
                  <a:tcPr marL="86868" marR="86868" marT="43434" marB="43434"/>
                </a:tc>
                <a:tc>
                  <a:txBody>
                    <a:bodyPr/>
                    <a:lstStyle/>
                    <a:p>
                      <a:r>
                        <a:rPr lang="en-IN" sz="1700" dirty="0"/>
                        <a:t>1339</a:t>
                      </a:r>
                    </a:p>
                  </a:txBody>
                  <a:tcPr marL="86868" marR="86868" marT="43434" marB="43434"/>
                </a:tc>
                <a:tc>
                  <a:txBody>
                    <a:bodyPr/>
                    <a:lstStyle/>
                    <a:p>
                      <a:r>
                        <a:rPr lang="en-IN" sz="1700" dirty="0"/>
                        <a:t>178</a:t>
                      </a:r>
                    </a:p>
                  </a:txBody>
                  <a:tcPr marL="86868" marR="86868" marT="43434" marB="43434"/>
                </a:tc>
                <a:extLst>
                  <a:ext uri="{0D108BD9-81ED-4DB2-BD59-A6C34878D82A}">
                    <a16:rowId xmlns:a16="http://schemas.microsoft.com/office/drawing/2014/main" val="1060424820"/>
                  </a:ext>
                </a:extLst>
              </a:tr>
              <a:tr h="352298">
                <a:tc>
                  <a:txBody>
                    <a:bodyPr/>
                    <a:lstStyle/>
                    <a:p>
                      <a:r>
                        <a:rPr lang="en-IN" sz="1700" dirty="0"/>
                        <a:t>1</a:t>
                      </a:r>
                    </a:p>
                  </a:txBody>
                  <a:tcPr marL="86868" marR="86868" marT="43434" marB="43434"/>
                </a:tc>
                <a:tc>
                  <a:txBody>
                    <a:bodyPr/>
                    <a:lstStyle/>
                    <a:p>
                      <a:r>
                        <a:rPr lang="en-IN" sz="1700" dirty="0"/>
                        <a:t>2</a:t>
                      </a:r>
                    </a:p>
                  </a:txBody>
                  <a:tcPr marL="86868" marR="86868" marT="43434" marB="43434"/>
                </a:tc>
                <a:tc>
                  <a:txBody>
                    <a:bodyPr/>
                    <a:lstStyle/>
                    <a:p>
                      <a:r>
                        <a:rPr lang="en-IN" sz="1700" dirty="0"/>
                        <a:t>6231</a:t>
                      </a:r>
                    </a:p>
                  </a:txBody>
                  <a:tcPr marL="86868" marR="86868" marT="43434" marB="43434"/>
                </a:tc>
                <a:extLst>
                  <a:ext uri="{0D108BD9-81ED-4DB2-BD59-A6C34878D82A}">
                    <a16:rowId xmlns:a16="http://schemas.microsoft.com/office/drawing/2014/main" val="409457887"/>
                  </a:ext>
                </a:extLst>
              </a:tr>
            </a:tbl>
          </a:graphicData>
        </a:graphic>
      </p:graphicFrame>
    </p:spTree>
    <p:extLst>
      <p:ext uri="{BB962C8B-B14F-4D97-AF65-F5344CB8AC3E}">
        <p14:creationId xmlns:p14="http://schemas.microsoft.com/office/powerpoint/2010/main" val="39677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B75B-6DD3-4862-8C12-814506A5200C}"/>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Drawbacks of Baseline Model </a:t>
            </a:r>
            <a:br>
              <a:rPr lang="en-IN" sz="3200" b="1" dirty="0">
                <a:solidFill>
                  <a:srgbClr val="002060"/>
                </a:solidFill>
                <a:latin typeface="Times New Roman" panose="02020603050405020304" pitchFamily="18" charset="0"/>
                <a:cs typeface="Times New Roman" panose="02020603050405020304" pitchFamily="18" charset="0"/>
              </a:rPr>
            </a:br>
            <a:endParaRPr lang="en-IN" sz="3200" b="1" dirty="0">
              <a:solidFill>
                <a:srgbClr val="002060"/>
              </a:solidFill>
            </a:endParaRPr>
          </a:p>
        </p:txBody>
      </p:sp>
      <p:sp>
        <p:nvSpPr>
          <p:cNvPr id="3" name="Content Placeholder 2">
            <a:extLst>
              <a:ext uri="{FF2B5EF4-FFF2-40B4-BE49-F238E27FC236}">
                <a16:creationId xmlns:a16="http://schemas.microsoft.com/office/drawing/2014/main" id="{7BA93C10-32B4-4A41-BD34-56A0CE144411}"/>
              </a:ext>
            </a:extLst>
          </p:cNvPr>
          <p:cNvSpPr>
            <a:spLocks noGrp="1"/>
          </p:cNvSpPr>
          <p:nvPr>
            <p:ph idx="1"/>
          </p:nvPr>
        </p:nvSpPr>
        <p:spPr>
          <a:xfrm>
            <a:off x="609600" y="1295400"/>
            <a:ext cx="8229600" cy="4525963"/>
          </a:xfrm>
        </p:spPr>
        <p:txBody>
          <a:bodyPr>
            <a:normAutofit/>
          </a:bodyPr>
          <a:lstStyle/>
          <a:p>
            <a:pPr marL="457200" lvl="1" indent="0">
              <a:buNone/>
            </a:pPr>
            <a:endParaRPr lang="en-IN" sz="2000" dirty="0">
              <a:latin typeface="Times New Roman" panose="02020603050405020304" pitchFamily="18" charset="0"/>
              <a:cs typeface="Times New Roman" panose="02020603050405020304" pitchFamily="18" charset="0"/>
            </a:endParaRPr>
          </a:p>
          <a:p>
            <a:pPr lvl="1">
              <a:buFont typeface="Wingdings" pitchFamily="2" charset="2"/>
              <a:buChar char="v"/>
            </a:pPr>
            <a:r>
              <a:rPr lang="en-IN" sz="2000" dirty="0">
                <a:latin typeface="Times New Roman" panose="02020603050405020304" pitchFamily="18" charset="0"/>
                <a:cs typeface="Times New Roman" panose="02020603050405020304" pitchFamily="18" charset="0"/>
              </a:rPr>
              <a:t>Used all columns, without any statistical test. So this makes the model more complex.</a:t>
            </a:r>
          </a:p>
          <a:p>
            <a:pPr lvl="1">
              <a:buFont typeface="Wingdings" pitchFamily="2" charset="2"/>
              <a:buChar char="v"/>
            </a:pPr>
            <a:r>
              <a:rPr lang="en-IN" sz="2000" dirty="0">
                <a:latin typeface="Times New Roman" panose="02020603050405020304" pitchFamily="18" charset="0"/>
                <a:cs typeface="Times New Roman" panose="02020603050405020304" pitchFamily="18" charset="0"/>
              </a:rPr>
              <a:t>It is not robust model as many feature are biased to predict the outcome easily.</a:t>
            </a:r>
          </a:p>
          <a:p>
            <a:pPr lvl="1">
              <a:buFont typeface="Wingdings" pitchFamily="2" charset="2"/>
              <a:buChar char="v"/>
            </a:pPr>
            <a:r>
              <a:rPr lang="en-IN" sz="2000" dirty="0">
                <a:latin typeface="Times New Roman" panose="02020603050405020304" pitchFamily="18" charset="0"/>
                <a:cs typeface="Times New Roman" panose="02020603050405020304" pitchFamily="18" charset="0"/>
              </a:rPr>
              <a:t>So we have improved the model robustness by doing feature selection and using ensemble techniques.</a:t>
            </a:r>
          </a:p>
          <a:p>
            <a:endParaRPr lang="en-IN" sz="2000" dirty="0"/>
          </a:p>
        </p:txBody>
      </p:sp>
    </p:spTree>
    <p:extLst>
      <p:ext uri="{BB962C8B-B14F-4D97-AF65-F5344CB8AC3E}">
        <p14:creationId xmlns:p14="http://schemas.microsoft.com/office/powerpoint/2010/main" val="63305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029A-F3A8-4C02-972B-624C21A08EAB}"/>
              </a:ext>
            </a:extLst>
          </p:cNvPr>
          <p:cNvSpPr>
            <a:spLocks noGrp="1"/>
          </p:cNvSpPr>
          <p:nvPr>
            <p:ph type="title"/>
          </p:nvPr>
        </p:nvSpPr>
        <p:spPr>
          <a:xfrm>
            <a:off x="609600" y="2720181"/>
            <a:ext cx="8229600" cy="1143000"/>
          </a:xfrm>
        </p:spPr>
        <p:txBody>
          <a:bodyPr>
            <a:normAutofit/>
          </a:bodyPr>
          <a:lstStyle/>
          <a:p>
            <a:r>
              <a:rPr lang="en-US" dirty="0">
                <a:latin typeface="Times New Roman" panose="02020603050405020304" pitchFamily="18" charset="0"/>
                <a:cs typeface="Times New Roman" panose="02020603050405020304" pitchFamily="18" charset="0"/>
              </a:rPr>
              <a:t>Model using significant features</a:t>
            </a:r>
          </a:p>
        </p:txBody>
      </p:sp>
    </p:spTree>
    <p:extLst>
      <p:ext uri="{BB962C8B-B14F-4D97-AF65-F5344CB8AC3E}">
        <p14:creationId xmlns:p14="http://schemas.microsoft.com/office/powerpoint/2010/main" val="380822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p:txBody>
      </p:sp>
      <p:graphicFrame>
        <p:nvGraphicFramePr>
          <p:cNvPr id="2" name="Table 1">
            <a:extLst>
              <a:ext uri="{FF2B5EF4-FFF2-40B4-BE49-F238E27FC236}">
                <a16:creationId xmlns:a16="http://schemas.microsoft.com/office/drawing/2014/main" id="{09555FB0-BF64-42EE-9A9C-E7D79E0866FB}"/>
              </a:ext>
            </a:extLst>
          </p:cNvPr>
          <p:cNvGraphicFramePr>
            <a:graphicFrameLocks noGrp="1"/>
          </p:cNvGraphicFramePr>
          <p:nvPr>
            <p:extLst>
              <p:ext uri="{D42A27DB-BD31-4B8C-83A1-F6EECF244321}">
                <p14:modId xmlns:p14="http://schemas.microsoft.com/office/powerpoint/2010/main" val="277408083"/>
              </p:ext>
            </p:extLst>
          </p:nvPr>
        </p:nvGraphicFramePr>
        <p:xfrm>
          <a:off x="468456" y="1143000"/>
          <a:ext cx="8424429" cy="2411672"/>
        </p:xfrm>
        <a:graphic>
          <a:graphicData uri="http://schemas.openxmlformats.org/drawingml/2006/table">
            <a:tbl>
              <a:tblPr firstRow="1" bandRow="1">
                <a:tableStyleId>{ED083AE6-46FA-4A59-8FB0-9F97EB10719F}</a:tableStyleId>
              </a:tblPr>
              <a:tblGrid>
                <a:gridCol w="1211436">
                  <a:extLst>
                    <a:ext uri="{9D8B030D-6E8A-4147-A177-3AD203B41FA5}">
                      <a16:colId xmlns:a16="http://schemas.microsoft.com/office/drawing/2014/main" val="2692565528"/>
                    </a:ext>
                  </a:extLst>
                </a:gridCol>
                <a:gridCol w="815865">
                  <a:extLst>
                    <a:ext uri="{9D8B030D-6E8A-4147-A177-3AD203B41FA5}">
                      <a16:colId xmlns:a16="http://schemas.microsoft.com/office/drawing/2014/main" val="2122844229"/>
                    </a:ext>
                  </a:extLst>
                </a:gridCol>
                <a:gridCol w="642803">
                  <a:extLst>
                    <a:ext uri="{9D8B030D-6E8A-4147-A177-3AD203B41FA5}">
                      <a16:colId xmlns:a16="http://schemas.microsoft.com/office/drawing/2014/main" val="2102181054"/>
                    </a:ext>
                  </a:extLst>
                </a:gridCol>
                <a:gridCol w="580995">
                  <a:extLst>
                    <a:ext uri="{9D8B030D-6E8A-4147-A177-3AD203B41FA5}">
                      <a16:colId xmlns:a16="http://schemas.microsoft.com/office/drawing/2014/main" val="1347806024"/>
                    </a:ext>
                  </a:extLst>
                </a:gridCol>
                <a:gridCol w="954934">
                  <a:extLst>
                    <a:ext uri="{9D8B030D-6E8A-4147-A177-3AD203B41FA5}">
                      <a16:colId xmlns:a16="http://schemas.microsoft.com/office/drawing/2014/main" val="869025865"/>
                    </a:ext>
                  </a:extLst>
                </a:gridCol>
                <a:gridCol w="1409223">
                  <a:extLst>
                    <a:ext uri="{9D8B030D-6E8A-4147-A177-3AD203B41FA5}">
                      <a16:colId xmlns:a16="http://schemas.microsoft.com/office/drawing/2014/main" val="895091645"/>
                    </a:ext>
                  </a:extLst>
                </a:gridCol>
                <a:gridCol w="1112544">
                  <a:extLst>
                    <a:ext uri="{9D8B030D-6E8A-4147-A177-3AD203B41FA5}">
                      <a16:colId xmlns:a16="http://schemas.microsoft.com/office/drawing/2014/main" val="3751754836"/>
                    </a:ext>
                  </a:extLst>
                </a:gridCol>
                <a:gridCol w="1696629">
                  <a:extLst>
                    <a:ext uri="{9D8B030D-6E8A-4147-A177-3AD203B41FA5}">
                      <a16:colId xmlns:a16="http://schemas.microsoft.com/office/drawing/2014/main" val="4049035165"/>
                    </a:ext>
                  </a:extLst>
                </a:gridCol>
              </a:tblGrid>
              <a:tr h="301459">
                <a:tc>
                  <a:txBody>
                    <a:bodyPr/>
                    <a:lstStyle/>
                    <a:p>
                      <a:pPr algn="l" fontAlgn="b"/>
                      <a:r>
                        <a:rPr lang="en-US" sz="1000" u="none" strike="noStrike" dirty="0">
                          <a:effectLst/>
                        </a:rPr>
                        <a:t>Algorithms Used</a:t>
                      </a:r>
                      <a:endParaRPr lang="en-US" sz="1000" b="0" i="0" u="none" strike="noStrike" dirty="0">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Train Score</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Test Score</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F1 score</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Roc-Auc score</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Precision Score(of 0)</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Recall score(of 0)</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Overfit/Underfit/Normal</a:t>
                      </a:r>
                      <a:endParaRPr lang="en-US" sz="1000" b="0" i="0" u="none" strike="noStrike">
                        <a:solidFill>
                          <a:srgbClr val="000000"/>
                        </a:solidFill>
                        <a:effectLst/>
                        <a:latin typeface="Calibri" panose="020F0502020204030204" pitchFamily="34" charset="0"/>
                      </a:endParaRPr>
                    </a:p>
                  </a:txBody>
                  <a:tcPr marL="9063" marR="9063" marT="9063" marB="0" anchor="b"/>
                </a:tc>
                <a:extLst>
                  <a:ext uri="{0D108BD9-81ED-4DB2-BD59-A6C34878D82A}">
                    <a16:rowId xmlns:a16="http://schemas.microsoft.com/office/drawing/2014/main" val="1390730120"/>
                  </a:ext>
                </a:extLst>
              </a:tr>
              <a:tr h="301459">
                <a:tc>
                  <a:txBody>
                    <a:bodyPr/>
                    <a:lstStyle/>
                    <a:p>
                      <a:pPr algn="l" fontAlgn="b"/>
                      <a:r>
                        <a:rPr lang="en-US" sz="1000" u="none" strike="noStrike">
                          <a:effectLst/>
                        </a:rPr>
                        <a:t>Logistic Regression</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95</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82</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85</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Normal</a:t>
                      </a:r>
                      <a:endParaRPr lang="en-US" sz="1000" b="0" i="0" u="none" strike="noStrike">
                        <a:solidFill>
                          <a:srgbClr val="000000"/>
                        </a:solidFill>
                        <a:effectLst/>
                        <a:latin typeface="Calibri" panose="020F0502020204030204" pitchFamily="34" charset="0"/>
                      </a:endParaRPr>
                    </a:p>
                  </a:txBody>
                  <a:tcPr marL="9063" marR="9063" marT="9063" marB="0" anchor="b"/>
                </a:tc>
                <a:extLst>
                  <a:ext uri="{0D108BD9-81ED-4DB2-BD59-A6C34878D82A}">
                    <a16:rowId xmlns:a16="http://schemas.microsoft.com/office/drawing/2014/main" val="330076433"/>
                  </a:ext>
                </a:extLst>
              </a:tr>
              <a:tr h="301459">
                <a:tc>
                  <a:txBody>
                    <a:bodyPr/>
                    <a:lstStyle/>
                    <a:p>
                      <a:pPr algn="l" fontAlgn="b"/>
                      <a:r>
                        <a:rPr lang="en-US" sz="1000" u="none" strike="noStrike">
                          <a:effectLst/>
                        </a:rPr>
                        <a:t>Random Forest</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99</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95</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97</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91</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84</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Underfit</a:t>
                      </a:r>
                      <a:endParaRPr lang="en-US" sz="1000" b="0" i="0" u="none" strike="noStrike">
                        <a:solidFill>
                          <a:srgbClr val="000000"/>
                        </a:solidFill>
                        <a:effectLst/>
                        <a:latin typeface="Calibri" panose="020F0502020204030204" pitchFamily="34" charset="0"/>
                      </a:endParaRPr>
                    </a:p>
                  </a:txBody>
                  <a:tcPr marL="9063" marR="9063" marT="9063" marB="0" anchor="b"/>
                </a:tc>
                <a:extLst>
                  <a:ext uri="{0D108BD9-81ED-4DB2-BD59-A6C34878D82A}">
                    <a16:rowId xmlns:a16="http://schemas.microsoft.com/office/drawing/2014/main" val="3743085588"/>
                  </a:ext>
                </a:extLst>
              </a:tr>
              <a:tr h="301459">
                <a:tc>
                  <a:txBody>
                    <a:bodyPr/>
                    <a:lstStyle/>
                    <a:p>
                      <a:pPr algn="l" fontAlgn="b"/>
                      <a:r>
                        <a:rPr lang="en-US" sz="1000" u="none" strike="noStrike">
                          <a:effectLst/>
                        </a:rPr>
                        <a:t>KNN Model</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86</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91</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53</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Underfit</a:t>
                      </a:r>
                      <a:endParaRPr lang="en-US" sz="1000" b="0" i="0" u="none" strike="noStrike">
                        <a:solidFill>
                          <a:srgbClr val="000000"/>
                        </a:solidFill>
                        <a:effectLst/>
                        <a:latin typeface="Calibri" panose="020F0502020204030204" pitchFamily="34" charset="0"/>
                      </a:endParaRPr>
                    </a:p>
                  </a:txBody>
                  <a:tcPr marL="9063" marR="9063" marT="9063" marB="0" anchor="b"/>
                </a:tc>
                <a:extLst>
                  <a:ext uri="{0D108BD9-81ED-4DB2-BD59-A6C34878D82A}">
                    <a16:rowId xmlns:a16="http://schemas.microsoft.com/office/drawing/2014/main" val="781342886"/>
                  </a:ext>
                </a:extLst>
              </a:tr>
              <a:tr h="301459">
                <a:tc>
                  <a:txBody>
                    <a:bodyPr/>
                    <a:lstStyle/>
                    <a:p>
                      <a:pPr algn="l" fontAlgn="b"/>
                      <a:r>
                        <a:rPr lang="en-US" sz="1000" u="none" strike="noStrike">
                          <a:effectLst/>
                        </a:rPr>
                        <a:t>Naive Baye's Model</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91.2</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91.3</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94</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76</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98</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53</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Normal</a:t>
                      </a:r>
                      <a:endParaRPr lang="en-US" sz="1000" b="0" i="0" u="none" strike="noStrike">
                        <a:solidFill>
                          <a:srgbClr val="000000"/>
                        </a:solidFill>
                        <a:effectLst/>
                        <a:latin typeface="Calibri" panose="020F0502020204030204" pitchFamily="34" charset="0"/>
                      </a:endParaRPr>
                    </a:p>
                  </a:txBody>
                  <a:tcPr marL="9063" marR="9063" marT="9063" marB="0" anchor="b"/>
                </a:tc>
                <a:extLst>
                  <a:ext uri="{0D108BD9-81ED-4DB2-BD59-A6C34878D82A}">
                    <a16:rowId xmlns:a16="http://schemas.microsoft.com/office/drawing/2014/main" val="2370991983"/>
                  </a:ext>
                </a:extLst>
              </a:tr>
              <a:tr h="301459">
                <a:tc>
                  <a:txBody>
                    <a:bodyPr/>
                    <a:lstStyle/>
                    <a:p>
                      <a:pPr algn="l" fontAlgn="b"/>
                      <a:r>
                        <a:rPr lang="en-US" sz="1000" u="none" strike="noStrike">
                          <a:effectLst/>
                        </a:rPr>
                        <a:t>Bagging Model</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99.2</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95.7</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97</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r" fontAlgn="b"/>
                      <a:r>
                        <a:rPr lang="en-US" sz="1000" u="none" strike="noStrike">
                          <a:effectLst/>
                        </a:rPr>
                        <a:t>82</a:t>
                      </a:r>
                      <a:endParaRPr lang="en-US" sz="1000" b="0" i="0" u="none" strike="noStrike">
                        <a:solidFill>
                          <a:srgbClr val="000000"/>
                        </a:solidFill>
                        <a:effectLst/>
                        <a:latin typeface="Calibri" panose="020F0502020204030204" pitchFamily="34" charset="0"/>
                      </a:endParaRPr>
                    </a:p>
                  </a:txBody>
                  <a:tcPr marL="9063" marR="9063" marT="9063" marB="0" anchor="b"/>
                </a:tc>
                <a:tc>
                  <a:txBody>
                    <a:bodyPr/>
                    <a:lstStyle/>
                    <a:p>
                      <a:pPr algn="l" fontAlgn="b"/>
                      <a:r>
                        <a:rPr lang="en-US" sz="1000" u="none" strike="noStrike">
                          <a:effectLst/>
                        </a:rPr>
                        <a:t>Underfit</a:t>
                      </a:r>
                      <a:endParaRPr lang="en-US" sz="1000" b="0" i="0" u="none" strike="noStrike">
                        <a:solidFill>
                          <a:srgbClr val="000000"/>
                        </a:solidFill>
                        <a:effectLst/>
                        <a:latin typeface="Calibri" panose="020F0502020204030204" pitchFamily="34" charset="0"/>
                      </a:endParaRPr>
                    </a:p>
                  </a:txBody>
                  <a:tcPr marL="9063" marR="9063" marT="9063" marB="0" anchor="b"/>
                </a:tc>
                <a:extLst>
                  <a:ext uri="{0D108BD9-81ED-4DB2-BD59-A6C34878D82A}">
                    <a16:rowId xmlns:a16="http://schemas.microsoft.com/office/drawing/2014/main" val="909318964"/>
                  </a:ext>
                </a:extLst>
              </a:tr>
              <a:tr h="301459">
                <a:tc>
                  <a:txBody>
                    <a:bodyPr/>
                    <a:lstStyle/>
                    <a:p>
                      <a:pPr algn="l" fontAlgn="b"/>
                      <a:r>
                        <a:rPr lang="en-US" sz="1000" u="none" strike="noStrike" dirty="0">
                          <a:effectLst/>
                        </a:rPr>
                        <a:t>XG Boost classifier</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a:effectLst/>
                        </a:rPr>
                        <a:t>96.7</a:t>
                      </a:r>
                      <a:endParaRPr lang="en-US" sz="1000" b="0" i="0" u="none" strike="noStrike">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a:effectLst/>
                        </a:rPr>
                        <a:t>96.3</a:t>
                      </a:r>
                      <a:endParaRPr lang="en-US" sz="1000" b="0" i="0" u="none" strike="noStrike">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a:effectLst/>
                        </a:rPr>
                        <a:t>97.8</a:t>
                      </a:r>
                      <a:endParaRPr lang="en-US" sz="1000" b="0" i="0" u="none" strike="noStrike">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a:effectLst/>
                        </a:rPr>
                        <a:t>92.8</a:t>
                      </a:r>
                      <a:endParaRPr lang="en-US" sz="1000" b="0" i="0" u="none" strike="noStrike">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dirty="0">
                          <a:effectLst/>
                        </a:rPr>
                        <a:t>88</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l" fontAlgn="b"/>
                      <a:r>
                        <a:rPr lang="en-US" sz="1000" u="none" strike="noStrike" dirty="0">
                          <a:effectLst/>
                        </a:rPr>
                        <a:t>Normal</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extLst>
                  <a:ext uri="{0D108BD9-81ED-4DB2-BD59-A6C34878D82A}">
                    <a16:rowId xmlns:a16="http://schemas.microsoft.com/office/drawing/2014/main" val="2393634580"/>
                  </a:ext>
                </a:extLst>
              </a:tr>
              <a:tr h="301459">
                <a:tc>
                  <a:txBody>
                    <a:bodyPr/>
                    <a:lstStyle/>
                    <a:p>
                      <a:pPr algn="l" fontAlgn="b"/>
                      <a:r>
                        <a:rPr lang="en-US" sz="1000" u="none" strike="noStrike" dirty="0">
                          <a:effectLst/>
                        </a:rPr>
                        <a:t>Gradient Boost</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dirty="0">
                          <a:effectLst/>
                        </a:rPr>
                        <a:t>96.6</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dirty="0">
                          <a:effectLst/>
                        </a:rPr>
                        <a:t>96.4</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dirty="0">
                          <a:effectLst/>
                        </a:rPr>
                        <a:t>97.8</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dirty="0">
                          <a:effectLst/>
                        </a:rPr>
                        <a:t>93</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dirty="0">
                          <a:effectLst/>
                        </a:rPr>
                        <a:t>92</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r" fontAlgn="b"/>
                      <a:r>
                        <a:rPr lang="en-US" sz="1000" u="none" strike="noStrike" dirty="0">
                          <a:effectLst/>
                        </a:rPr>
                        <a:t>88</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tc>
                  <a:txBody>
                    <a:bodyPr/>
                    <a:lstStyle/>
                    <a:p>
                      <a:pPr algn="l" fontAlgn="b"/>
                      <a:r>
                        <a:rPr lang="en-US" sz="1000" u="none" strike="noStrike" dirty="0">
                          <a:effectLst/>
                        </a:rPr>
                        <a:t>Normal</a:t>
                      </a:r>
                      <a:endParaRPr lang="en-US" sz="1000" b="0" i="0" u="none" strike="noStrike" dirty="0">
                        <a:solidFill>
                          <a:srgbClr val="000000"/>
                        </a:solidFill>
                        <a:effectLst/>
                        <a:latin typeface="Calibri" panose="020F0502020204030204" pitchFamily="34" charset="0"/>
                      </a:endParaRPr>
                    </a:p>
                  </a:txBody>
                  <a:tcPr marL="9063" marR="9063" marT="9063" marB="0" anchor="b">
                    <a:solidFill>
                      <a:schemeClr val="accent6">
                        <a:lumMod val="60000"/>
                        <a:lumOff val="40000"/>
                      </a:schemeClr>
                    </a:solidFill>
                  </a:tcPr>
                </a:tc>
                <a:extLst>
                  <a:ext uri="{0D108BD9-81ED-4DB2-BD59-A6C34878D82A}">
                    <a16:rowId xmlns:a16="http://schemas.microsoft.com/office/drawing/2014/main" val="1875690783"/>
                  </a:ext>
                </a:extLst>
              </a:tr>
            </a:tbl>
          </a:graphicData>
        </a:graphic>
      </p:graphicFrame>
      <p:sp>
        <p:nvSpPr>
          <p:cNvPr id="3" name="TextBox 2">
            <a:extLst>
              <a:ext uri="{FF2B5EF4-FFF2-40B4-BE49-F238E27FC236}">
                <a16:creationId xmlns:a16="http://schemas.microsoft.com/office/drawing/2014/main" id="{3B584B83-8540-4AD7-8E07-FD28E615C4AB}"/>
              </a:ext>
            </a:extLst>
          </p:cNvPr>
          <p:cNvSpPr txBox="1"/>
          <p:nvPr/>
        </p:nvSpPr>
        <p:spPr>
          <a:xfrm>
            <a:off x="838200" y="376412"/>
            <a:ext cx="805468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Model after removing insignificant features. (22 features are implemented)</a:t>
            </a:r>
          </a:p>
        </p:txBody>
      </p:sp>
      <p:sp>
        <p:nvSpPr>
          <p:cNvPr id="8" name="TextBox 7">
            <a:extLst>
              <a:ext uri="{FF2B5EF4-FFF2-40B4-BE49-F238E27FC236}">
                <a16:creationId xmlns:a16="http://schemas.microsoft.com/office/drawing/2014/main" id="{4664446A-4236-4E82-B591-6CC46AF5602D}"/>
              </a:ext>
            </a:extLst>
          </p:cNvPr>
          <p:cNvSpPr txBox="1"/>
          <p:nvPr/>
        </p:nvSpPr>
        <p:spPr>
          <a:xfrm>
            <a:off x="296139" y="3902765"/>
            <a:ext cx="8847861" cy="2246769"/>
          </a:xfrm>
          <a:prstGeom prst="rect">
            <a:avLst/>
          </a:prstGeom>
          <a:noFill/>
        </p:spPr>
        <p:txBody>
          <a:bodyPr wrap="square" rtlCol="0">
            <a:spAutoFit/>
          </a:bodyPr>
          <a:lstStyle/>
          <a:p>
            <a:pPr marL="285750" lvl="0" indent="-285750" algn="just">
              <a:buFont typeface="Wingdings" panose="05000000000000000000" pitchFamily="2" charset="2"/>
              <a:buChar char="q"/>
            </a:pPr>
            <a:r>
              <a:rPr lang="en-US" sz="1400" dirty="0">
                <a:solidFill>
                  <a:prstClr val="black"/>
                </a:solidFill>
                <a:latin typeface="Times New Roman" panose="02020603050405020304" pitchFamily="18" charset="0"/>
                <a:cs typeface="Times New Roman" panose="02020603050405020304" pitchFamily="18" charset="0"/>
              </a:rPr>
              <a:t>From above models, we infer that XG Boost and Gradient Boost  perform very well in terms of Accuracy and </a:t>
            </a:r>
          </a:p>
          <a:p>
            <a:pPr lvl="0" algn="just"/>
            <a:r>
              <a:rPr lang="en-US" sz="1400" dirty="0">
                <a:solidFill>
                  <a:prstClr val="black"/>
                </a:solidFill>
                <a:latin typeface="Times New Roman" panose="02020603050405020304" pitchFamily="18" charset="0"/>
                <a:cs typeface="Times New Roman" panose="02020603050405020304" pitchFamily="18" charset="0"/>
              </a:rPr>
              <a:t>       F1-Score. They are normal fitted. These algorithms are able to classify very well.</a:t>
            </a:r>
          </a:p>
          <a:p>
            <a:pPr lvl="0"/>
            <a:endParaRPr lang="en-US" sz="1400" dirty="0">
              <a:solidFill>
                <a:prstClr val="black"/>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1400" dirty="0">
                <a:solidFill>
                  <a:prstClr val="black"/>
                </a:solidFill>
                <a:latin typeface="Times New Roman" panose="02020603050405020304" pitchFamily="18" charset="0"/>
                <a:cs typeface="Times New Roman" panose="02020603050405020304" pitchFamily="18" charset="0"/>
              </a:rPr>
              <a:t>Advantages of this Model:</a:t>
            </a:r>
          </a:p>
          <a:p>
            <a:pPr lvl="0"/>
            <a:endParaRPr lang="en-US" sz="1400" dirty="0">
              <a:solidFill>
                <a:prstClr val="black"/>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400" dirty="0">
                <a:solidFill>
                  <a:prstClr val="black"/>
                </a:solidFill>
                <a:latin typeface="Times New Roman" panose="02020603050405020304" pitchFamily="18" charset="0"/>
                <a:cs typeface="Times New Roman" panose="02020603050405020304" pitchFamily="18" charset="0"/>
              </a:rPr>
              <a:t>It has the best prediction power. And include all statistically significant features.</a:t>
            </a:r>
          </a:p>
          <a:p>
            <a:pPr lvl="0"/>
            <a:endParaRPr lang="en-US" sz="1400" dirty="0">
              <a:solidFill>
                <a:prstClr val="black"/>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1400" dirty="0">
                <a:solidFill>
                  <a:prstClr val="black"/>
                </a:solidFill>
                <a:latin typeface="Times New Roman" panose="02020603050405020304" pitchFamily="18" charset="0"/>
                <a:cs typeface="Times New Roman" panose="02020603050405020304" pitchFamily="18" charset="0"/>
              </a:rPr>
              <a:t>Disadvantages of this model:</a:t>
            </a:r>
          </a:p>
          <a:p>
            <a:pPr lvl="0"/>
            <a:endParaRPr lang="en-US" sz="1400" dirty="0">
              <a:solidFill>
                <a:prstClr val="black"/>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400" dirty="0">
                <a:solidFill>
                  <a:prstClr val="black"/>
                </a:solidFill>
                <a:latin typeface="Times New Roman" panose="02020603050405020304" pitchFamily="18" charset="0"/>
                <a:cs typeface="Times New Roman" panose="02020603050405020304" pitchFamily="18" charset="0"/>
              </a:rPr>
              <a:t>This model is quite complex. </a:t>
            </a:r>
          </a:p>
        </p:txBody>
      </p:sp>
    </p:spTree>
    <p:extLst>
      <p:ext uri="{BB962C8B-B14F-4D97-AF65-F5344CB8AC3E}">
        <p14:creationId xmlns:p14="http://schemas.microsoft.com/office/powerpoint/2010/main" val="372421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197C14-5181-4F1F-A821-ED6C2D6D883C}"/>
              </a:ext>
            </a:extLst>
          </p:cNvPr>
          <p:cNvSpPr txBox="1">
            <a:spLocks noGrp="1"/>
          </p:cNvSpPr>
          <p:nvPr>
            <p:ph type="title"/>
          </p:nvPr>
        </p:nvSpPr>
        <p:spPr>
          <a:xfrm>
            <a:off x="457200" y="381000"/>
            <a:ext cx="83820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after using 10 important features using RFE (feature selection method)</a:t>
            </a:r>
          </a:p>
        </p:txBody>
      </p:sp>
      <p:graphicFrame>
        <p:nvGraphicFramePr>
          <p:cNvPr id="5" name="Content Placeholder 4">
            <a:extLst>
              <a:ext uri="{FF2B5EF4-FFF2-40B4-BE49-F238E27FC236}">
                <a16:creationId xmlns:a16="http://schemas.microsoft.com/office/drawing/2014/main" id="{85BFDC5F-D8C2-49D2-9F89-DD5BE8C4CF3A}"/>
              </a:ext>
            </a:extLst>
          </p:cNvPr>
          <p:cNvGraphicFramePr>
            <a:graphicFrameLocks noGrp="1"/>
          </p:cNvGraphicFramePr>
          <p:nvPr>
            <p:ph idx="1"/>
            <p:extLst>
              <p:ext uri="{D42A27DB-BD31-4B8C-83A1-F6EECF244321}">
                <p14:modId xmlns:p14="http://schemas.microsoft.com/office/powerpoint/2010/main" val="3515206623"/>
              </p:ext>
            </p:extLst>
          </p:nvPr>
        </p:nvGraphicFramePr>
        <p:xfrm>
          <a:off x="457200" y="1211997"/>
          <a:ext cx="8435686" cy="2514600"/>
        </p:xfrm>
        <a:graphic>
          <a:graphicData uri="http://schemas.openxmlformats.org/drawingml/2006/table">
            <a:tbl>
              <a:tblPr firstRow="1" bandRow="1">
                <a:tableStyleId>{ED083AE6-46FA-4A59-8FB0-9F97EB10719F}</a:tableStyleId>
              </a:tblPr>
              <a:tblGrid>
                <a:gridCol w="1405350">
                  <a:extLst>
                    <a:ext uri="{9D8B030D-6E8A-4147-A177-3AD203B41FA5}">
                      <a16:colId xmlns:a16="http://schemas.microsoft.com/office/drawing/2014/main" val="2228871225"/>
                    </a:ext>
                  </a:extLst>
                </a:gridCol>
                <a:gridCol w="806642">
                  <a:extLst>
                    <a:ext uri="{9D8B030D-6E8A-4147-A177-3AD203B41FA5}">
                      <a16:colId xmlns:a16="http://schemas.microsoft.com/office/drawing/2014/main" val="2602511468"/>
                    </a:ext>
                  </a:extLst>
                </a:gridCol>
                <a:gridCol w="760036">
                  <a:extLst>
                    <a:ext uri="{9D8B030D-6E8A-4147-A177-3AD203B41FA5}">
                      <a16:colId xmlns:a16="http://schemas.microsoft.com/office/drawing/2014/main" val="3069490817"/>
                    </a:ext>
                  </a:extLst>
                </a:gridCol>
                <a:gridCol w="1018162">
                  <a:extLst>
                    <a:ext uri="{9D8B030D-6E8A-4147-A177-3AD203B41FA5}">
                      <a16:colId xmlns:a16="http://schemas.microsoft.com/office/drawing/2014/main" val="3089682687"/>
                    </a:ext>
                  </a:extLst>
                </a:gridCol>
                <a:gridCol w="1462711">
                  <a:extLst>
                    <a:ext uri="{9D8B030D-6E8A-4147-A177-3AD203B41FA5}">
                      <a16:colId xmlns:a16="http://schemas.microsoft.com/office/drawing/2014/main" val="2679278573"/>
                    </a:ext>
                  </a:extLst>
                </a:gridCol>
                <a:gridCol w="1233267">
                  <a:extLst>
                    <a:ext uri="{9D8B030D-6E8A-4147-A177-3AD203B41FA5}">
                      <a16:colId xmlns:a16="http://schemas.microsoft.com/office/drawing/2014/main" val="80959046"/>
                    </a:ext>
                  </a:extLst>
                </a:gridCol>
                <a:gridCol w="1749518">
                  <a:extLst>
                    <a:ext uri="{9D8B030D-6E8A-4147-A177-3AD203B41FA5}">
                      <a16:colId xmlns:a16="http://schemas.microsoft.com/office/drawing/2014/main" val="3574830845"/>
                    </a:ext>
                  </a:extLst>
                </a:gridCol>
              </a:tblGrid>
              <a:tr h="314325">
                <a:tc>
                  <a:txBody>
                    <a:bodyPr/>
                    <a:lstStyle/>
                    <a:p>
                      <a:pPr algn="l" fontAlgn="b"/>
                      <a:r>
                        <a:rPr lang="en-US" sz="1100" u="none" strike="noStrike">
                          <a:effectLst/>
                        </a:rPr>
                        <a:t>Algorithms Used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Train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Test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Roc-Auc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Precision Score(of 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Recall score(of 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Overfit/Underfit/Normal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6304106"/>
                  </a:ext>
                </a:extLst>
              </a:tr>
              <a:tr h="314325">
                <a:tc>
                  <a:txBody>
                    <a:bodyPr/>
                    <a:lstStyle/>
                    <a:p>
                      <a:pPr algn="l" fontAlgn="b"/>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Normal</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4824036"/>
                  </a:ext>
                </a:extLst>
              </a:tr>
              <a:tr h="314325">
                <a:tc>
                  <a:txBody>
                    <a:bodyPr/>
                    <a:lstStyle/>
                    <a:p>
                      <a:pPr algn="l" fontAlgn="b"/>
                      <a:r>
                        <a:rPr lang="en-US" sz="1100" u="none" strike="noStrike">
                          <a:effectLst/>
                        </a:rPr>
                        <a:t>Random Forest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Underfit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7867796"/>
                  </a:ext>
                </a:extLst>
              </a:tr>
              <a:tr h="314325">
                <a:tc>
                  <a:txBody>
                    <a:bodyPr/>
                    <a:lstStyle/>
                    <a:p>
                      <a:pPr algn="l" fontAlgn="b"/>
                      <a:r>
                        <a:rPr lang="en-US" sz="1100" u="none" strike="noStrike">
                          <a:effectLst/>
                        </a:rPr>
                        <a:t>KNN Model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Underfit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2760675"/>
                  </a:ext>
                </a:extLst>
              </a:tr>
              <a:tr h="314325">
                <a:tc>
                  <a:txBody>
                    <a:bodyPr/>
                    <a:lstStyle/>
                    <a:p>
                      <a:pPr algn="l" fontAlgn="b"/>
                      <a:r>
                        <a:rPr lang="en-US" sz="1100" u="none" strike="noStrike">
                          <a:effectLst/>
                        </a:rPr>
                        <a:t>Naive Baye's Model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Normal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5312703"/>
                  </a:ext>
                </a:extLst>
              </a:tr>
              <a:tr h="314325">
                <a:tc>
                  <a:txBody>
                    <a:bodyPr/>
                    <a:lstStyle/>
                    <a:p>
                      <a:pPr algn="l" fontAlgn="b"/>
                      <a:r>
                        <a:rPr lang="en-US" sz="1100" u="none" strike="noStrike">
                          <a:effectLst/>
                        </a:rPr>
                        <a:t>Bagging Model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Underfit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7822198"/>
                  </a:ext>
                </a:extLst>
              </a:tr>
              <a:tr h="314325">
                <a:tc>
                  <a:txBody>
                    <a:bodyPr/>
                    <a:lstStyle/>
                    <a:p>
                      <a:pPr algn="l" fontAlgn="b"/>
                      <a:r>
                        <a:rPr lang="en-US" sz="1100" u="none" strike="noStrike" dirty="0">
                          <a:effectLst/>
                        </a:rPr>
                        <a:t>XG Boost classifier</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dirty="0">
                          <a:effectLst/>
                        </a:rPr>
                        <a:t>96.7</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dirty="0">
                          <a:effectLst/>
                        </a:rPr>
                        <a:t>96.3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dirty="0">
                          <a:effectLst/>
                        </a:rPr>
                        <a:t>92.8</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l" fontAlgn="b"/>
                      <a:r>
                        <a:rPr lang="en-US" sz="1100" u="none" strike="noStrike">
                          <a:effectLst/>
                        </a:rPr>
                        <a:t>Normal</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055338022"/>
                  </a:ext>
                </a:extLst>
              </a:tr>
              <a:tr h="314325">
                <a:tc>
                  <a:txBody>
                    <a:bodyPr/>
                    <a:lstStyle/>
                    <a:p>
                      <a:pPr algn="l" fontAlgn="b"/>
                      <a:r>
                        <a:rPr lang="en-US" sz="1100" u="none" strike="noStrike">
                          <a:effectLst/>
                        </a:rPr>
                        <a:t>Gradient Boost</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a:effectLst/>
                        </a:rPr>
                        <a:t>96.6</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a:effectLst/>
                        </a:rPr>
                        <a:t>96.4</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dirty="0">
                          <a:effectLst/>
                        </a:rPr>
                        <a:t>92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dirty="0">
                          <a:effectLst/>
                        </a:rPr>
                        <a:t>92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r" fontAlgn="b"/>
                      <a:r>
                        <a:rPr lang="en-US" sz="1100" u="none" strike="noStrike" dirty="0">
                          <a:effectLst/>
                        </a:rPr>
                        <a:t>87</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l" fontAlgn="b"/>
                      <a:r>
                        <a:rPr lang="en-US" sz="1100" u="none" strike="noStrike" dirty="0">
                          <a:effectLst/>
                        </a:rPr>
                        <a:t>Normal</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101333286"/>
                  </a:ext>
                </a:extLst>
              </a:tr>
            </a:tbl>
          </a:graphicData>
        </a:graphic>
      </p:graphicFrame>
      <p:sp>
        <p:nvSpPr>
          <p:cNvPr id="6" name="TextBox 5">
            <a:extLst>
              <a:ext uri="{FF2B5EF4-FFF2-40B4-BE49-F238E27FC236}">
                <a16:creationId xmlns:a16="http://schemas.microsoft.com/office/drawing/2014/main" id="{DAF29180-C4D5-4DD4-8584-BC8E5BDFE544}"/>
              </a:ext>
            </a:extLst>
          </p:cNvPr>
          <p:cNvSpPr txBox="1"/>
          <p:nvPr/>
        </p:nvSpPr>
        <p:spPr>
          <a:xfrm>
            <a:off x="457200" y="3962400"/>
            <a:ext cx="8229600" cy="2462213"/>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From above models, we infer that XG Boost and Gradient Boost  perform very well in terms of Accuracy and F1-Score. They are normal fitted. These algorithms are able to classify very well.</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Advantages of this Model:</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Since we choose only 10 features, the model is not complex.</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features are statistically significant.</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Disadvantages of this model:</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could miss a feature that would improve the overall model performance.</a:t>
            </a:r>
          </a:p>
        </p:txBody>
      </p:sp>
    </p:spTree>
    <p:extLst>
      <p:ext uri="{BB962C8B-B14F-4D97-AF65-F5344CB8AC3E}">
        <p14:creationId xmlns:p14="http://schemas.microsoft.com/office/powerpoint/2010/main" val="414725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B905-BE83-4E98-B45A-B63C900E384E}"/>
              </a:ext>
            </a:extLst>
          </p:cNvPr>
          <p:cNvSpPr>
            <a:spLocks noGrp="1"/>
          </p:cNvSpPr>
          <p:nvPr>
            <p:ph type="title"/>
          </p:nvPr>
        </p:nvSpPr>
        <p:spPr>
          <a:xfrm>
            <a:off x="685800" y="2590800"/>
            <a:ext cx="8229600" cy="1143000"/>
          </a:xfrm>
        </p:spPr>
        <p:txBody>
          <a:bodyPr/>
          <a:lstStyle/>
          <a:p>
            <a:r>
              <a:rPr lang="en-US" dirty="0"/>
              <a:t>Principle Component Analysis(PCA)</a:t>
            </a:r>
          </a:p>
        </p:txBody>
      </p:sp>
      <p:sp>
        <p:nvSpPr>
          <p:cNvPr id="3" name="Content Placeholder 2">
            <a:extLst>
              <a:ext uri="{FF2B5EF4-FFF2-40B4-BE49-F238E27FC236}">
                <a16:creationId xmlns:a16="http://schemas.microsoft.com/office/drawing/2014/main" id="{C1DD75CF-4AF5-4DB2-BABD-85F8AE05E27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98760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732F-4D2D-4DC1-843F-36266E71534A}"/>
              </a:ext>
            </a:extLst>
          </p:cNvPr>
          <p:cNvSpPr>
            <a:spLocks noGrp="1"/>
          </p:cNvSpPr>
          <p:nvPr>
            <p:ph type="title"/>
          </p:nvPr>
        </p:nvSpPr>
        <p:spPr>
          <a:xfrm>
            <a:off x="533400" y="228600"/>
            <a:ext cx="8229600" cy="1143000"/>
          </a:xfrm>
        </p:spPr>
        <p:txBody>
          <a:bodyPr>
            <a:noAutofit/>
          </a:bodyPr>
          <a:lstStyle/>
          <a:p>
            <a:r>
              <a:rPr lang="en-US" sz="2400" dirty="0">
                <a:latin typeface="Times New Roman" panose="02020603050405020304" pitchFamily="18" charset="0"/>
                <a:cs typeface="Times New Roman" panose="02020603050405020304" pitchFamily="18" charset="0"/>
              </a:rPr>
              <a:t>Application of PCA on continuous features in 22 significant features.</a:t>
            </a:r>
          </a:p>
        </p:txBody>
      </p:sp>
      <p:pic>
        <p:nvPicPr>
          <p:cNvPr id="4098" name="Picture 2">
            <a:extLst>
              <a:ext uri="{FF2B5EF4-FFF2-40B4-BE49-F238E27FC236}">
                <a16:creationId xmlns:a16="http://schemas.microsoft.com/office/drawing/2014/main" id="{67C85DF0-1678-4717-97EC-E7258669F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4966832" cy="33408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0EA05F-6B0D-4BA9-A71E-C20A14DD9D36}"/>
              </a:ext>
            </a:extLst>
          </p:cNvPr>
          <p:cNvSpPr txBox="1"/>
          <p:nvPr/>
        </p:nvSpPr>
        <p:spPr>
          <a:xfrm>
            <a:off x="533400" y="1295400"/>
            <a:ext cx="7620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were 12 continuous features.</a:t>
            </a:r>
          </a:p>
          <a:p>
            <a:pPr marL="285750" indent="-285750">
              <a:buFont typeface="Arial" panose="020B0604020202020204" pitchFamily="34" charset="0"/>
              <a:buChar char="•"/>
            </a:pPr>
            <a:r>
              <a:rPr lang="en-US" dirty="0"/>
              <a:t>Outlier treatment is done using SQRT transformation</a:t>
            </a:r>
          </a:p>
          <a:p>
            <a:pPr marL="285750" indent="-285750">
              <a:buFont typeface="Arial" panose="020B0604020202020204" pitchFamily="34" charset="0"/>
              <a:buChar char="•"/>
            </a:pPr>
            <a:r>
              <a:rPr lang="en-US" dirty="0"/>
              <a:t>Then we scaled those features using Standard Scaler function.</a:t>
            </a:r>
          </a:p>
          <a:p>
            <a:pPr marL="285750" indent="-285750">
              <a:buFont typeface="Arial" panose="020B0604020202020204" pitchFamily="34" charset="0"/>
              <a:buChar char="•"/>
            </a:pPr>
            <a:r>
              <a:rPr lang="en-US" dirty="0"/>
              <a:t>PCA is applied on those scaled features, and we got below graph.</a:t>
            </a:r>
          </a:p>
          <a:p>
            <a:pPr marL="285750" indent="-285750">
              <a:buFont typeface="Arial" panose="020B0604020202020204" pitchFamily="34" charset="0"/>
              <a:buChar char="•"/>
            </a:pPr>
            <a:r>
              <a:rPr lang="en-US" dirty="0"/>
              <a:t>So from below graph we found the n-components as 3 to be apply in PCA. As threshold for Cumulative explained variance set by us to be below 0.10.</a:t>
            </a:r>
          </a:p>
        </p:txBody>
      </p:sp>
    </p:spTree>
    <p:extLst>
      <p:ext uri="{BB962C8B-B14F-4D97-AF65-F5344CB8AC3E}">
        <p14:creationId xmlns:p14="http://schemas.microsoft.com/office/powerpoint/2010/main" val="1784032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506B-E03B-4B7D-90DF-B690F4A9414D}"/>
              </a:ext>
            </a:extLst>
          </p:cNvPr>
          <p:cNvSpPr>
            <a:spLocks noGrp="1"/>
          </p:cNvSpPr>
          <p:nvPr>
            <p:ph type="title"/>
          </p:nvPr>
        </p:nvSpPr>
        <p:spPr>
          <a:xfrm>
            <a:off x="457200" y="0"/>
            <a:ext cx="8229600" cy="1143000"/>
          </a:xfrm>
        </p:spPr>
        <p:txBody>
          <a:bodyPr>
            <a:normAutofit/>
          </a:bodyPr>
          <a:lstStyle/>
          <a:p>
            <a:r>
              <a:rPr lang="en-US" sz="2800" dirty="0">
                <a:latin typeface="Times New Roman" panose="02020603050405020304" pitchFamily="18" charset="0"/>
                <a:cs typeface="Times New Roman" panose="02020603050405020304" pitchFamily="18" charset="0"/>
              </a:rPr>
              <a:t>Model after doing PCA</a:t>
            </a:r>
          </a:p>
        </p:txBody>
      </p:sp>
      <p:graphicFrame>
        <p:nvGraphicFramePr>
          <p:cNvPr id="5" name="Content Placeholder 4">
            <a:extLst>
              <a:ext uri="{FF2B5EF4-FFF2-40B4-BE49-F238E27FC236}">
                <a16:creationId xmlns:a16="http://schemas.microsoft.com/office/drawing/2014/main" id="{5751554D-EDCB-4B94-8948-0D8538A3AA78}"/>
              </a:ext>
            </a:extLst>
          </p:cNvPr>
          <p:cNvGraphicFramePr>
            <a:graphicFrameLocks noGrp="1"/>
          </p:cNvGraphicFramePr>
          <p:nvPr>
            <p:ph idx="1"/>
            <p:extLst>
              <p:ext uri="{D42A27DB-BD31-4B8C-83A1-F6EECF244321}">
                <p14:modId xmlns:p14="http://schemas.microsoft.com/office/powerpoint/2010/main" val="184028006"/>
              </p:ext>
            </p:extLst>
          </p:nvPr>
        </p:nvGraphicFramePr>
        <p:xfrm>
          <a:off x="609600" y="1093304"/>
          <a:ext cx="8213034" cy="2242932"/>
        </p:xfrm>
        <a:graphic>
          <a:graphicData uri="http://schemas.openxmlformats.org/drawingml/2006/table">
            <a:tbl>
              <a:tblPr firstRow="1" bandRow="1">
                <a:tableStyleId>{ED083AE6-46FA-4A59-8FB0-9F97EB10719F}</a:tableStyleId>
              </a:tblPr>
              <a:tblGrid>
                <a:gridCol w="1298466">
                  <a:extLst>
                    <a:ext uri="{9D8B030D-6E8A-4147-A177-3AD203B41FA5}">
                      <a16:colId xmlns:a16="http://schemas.microsoft.com/office/drawing/2014/main" val="2780305869"/>
                    </a:ext>
                  </a:extLst>
                </a:gridCol>
                <a:gridCol w="888672">
                  <a:extLst>
                    <a:ext uri="{9D8B030D-6E8A-4147-A177-3AD203B41FA5}">
                      <a16:colId xmlns:a16="http://schemas.microsoft.com/office/drawing/2014/main" val="2289085404"/>
                    </a:ext>
                  </a:extLst>
                </a:gridCol>
                <a:gridCol w="704534">
                  <a:extLst>
                    <a:ext uri="{9D8B030D-6E8A-4147-A177-3AD203B41FA5}">
                      <a16:colId xmlns:a16="http://schemas.microsoft.com/office/drawing/2014/main" val="3173520893"/>
                    </a:ext>
                  </a:extLst>
                </a:gridCol>
                <a:gridCol w="651160">
                  <a:extLst>
                    <a:ext uri="{9D8B030D-6E8A-4147-A177-3AD203B41FA5}">
                      <a16:colId xmlns:a16="http://schemas.microsoft.com/office/drawing/2014/main" val="3776783289"/>
                    </a:ext>
                  </a:extLst>
                </a:gridCol>
                <a:gridCol w="853979">
                  <a:extLst>
                    <a:ext uri="{9D8B030D-6E8A-4147-A177-3AD203B41FA5}">
                      <a16:colId xmlns:a16="http://schemas.microsoft.com/office/drawing/2014/main" val="2264885572"/>
                    </a:ext>
                  </a:extLst>
                </a:gridCol>
                <a:gridCol w="1337012">
                  <a:extLst>
                    <a:ext uri="{9D8B030D-6E8A-4147-A177-3AD203B41FA5}">
                      <a16:colId xmlns:a16="http://schemas.microsoft.com/office/drawing/2014/main" val="1800254416"/>
                    </a:ext>
                  </a:extLst>
                </a:gridCol>
                <a:gridCol w="919732">
                  <a:extLst>
                    <a:ext uri="{9D8B030D-6E8A-4147-A177-3AD203B41FA5}">
                      <a16:colId xmlns:a16="http://schemas.microsoft.com/office/drawing/2014/main" val="2044722019"/>
                    </a:ext>
                  </a:extLst>
                </a:gridCol>
                <a:gridCol w="1559479">
                  <a:extLst>
                    <a:ext uri="{9D8B030D-6E8A-4147-A177-3AD203B41FA5}">
                      <a16:colId xmlns:a16="http://schemas.microsoft.com/office/drawing/2014/main" val="2992115150"/>
                    </a:ext>
                  </a:extLst>
                </a:gridCol>
              </a:tblGrid>
              <a:tr h="373822">
                <a:tc>
                  <a:txBody>
                    <a:bodyPr/>
                    <a:lstStyle/>
                    <a:p>
                      <a:pPr algn="l" fontAlgn="b"/>
                      <a:r>
                        <a:rPr lang="en-US" sz="1000" u="none" strike="noStrike" dirty="0">
                          <a:effectLst/>
                        </a:rPr>
                        <a:t>Algorithms Used</a:t>
                      </a:r>
                      <a:endParaRPr lang="en-US" sz="1000" b="0" i="0" u="none" strike="noStrike" dirty="0">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Train Score</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Test Score</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F1 score</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dirty="0">
                          <a:effectLst/>
                        </a:rPr>
                        <a:t>Roc-</a:t>
                      </a:r>
                      <a:r>
                        <a:rPr lang="en-US" sz="1000" u="none" strike="noStrike" dirty="0" err="1">
                          <a:effectLst/>
                        </a:rPr>
                        <a:t>Auc</a:t>
                      </a:r>
                      <a:r>
                        <a:rPr lang="en-US" sz="1000" u="none" strike="noStrike" dirty="0">
                          <a:effectLst/>
                        </a:rPr>
                        <a:t> score</a:t>
                      </a:r>
                      <a:endParaRPr lang="en-US" sz="1000" b="0" i="0" u="none" strike="noStrike" dirty="0">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Precision Score(of 0)</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Recall score(of 0)</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Overfit/Underfit/Normal</a:t>
                      </a:r>
                      <a:endParaRPr lang="en-US" sz="1000" b="0" i="0" u="none" strike="noStrike">
                        <a:solidFill>
                          <a:srgbClr val="000000"/>
                        </a:solidFill>
                        <a:effectLst/>
                        <a:latin typeface="Calibri" panose="020F0502020204030204" pitchFamily="34" charset="0"/>
                      </a:endParaRPr>
                    </a:p>
                  </a:txBody>
                  <a:tcPr marL="7985" marR="7985" marT="7985" marB="0" anchor="b"/>
                </a:tc>
                <a:extLst>
                  <a:ext uri="{0D108BD9-81ED-4DB2-BD59-A6C34878D82A}">
                    <a16:rowId xmlns:a16="http://schemas.microsoft.com/office/drawing/2014/main" val="4275821517"/>
                  </a:ext>
                </a:extLst>
              </a:tr>
              <a:tr h="373822">
                <a:tc>
                  <a:txBody>
                    <a:bodyPr/>
                    <a:lstStyle/>
                    <a:p>
                      <a:pPr algn="l" fontAlgn="b"/>
                      <a:r>
                        <a:rPr lang="en-US" sz="1000" u="none" strike="noStrike">
                          <a:effectLst/>
                        </a:rPr>
                        <a:t>Logistic Regression</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91</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91</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95</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79</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89</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62</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Normal</a:t>
                      </a:r>
                      <a:endParaRPr lang="en-US" sz="1000" b="0" i="0" u="none" strike="noStrike">
                        <a:solidFill>
                          <a:srgbClr val="000000"/>
                        </a:solidFill>
                        <a:effectLst/>
                        <a:latin typeface="Calibri" panose="020F0502020204030204" pitchFamily="34" charset="0"/>
                      </a:endParaRPr>
                    </a:p>
                  </a:txBody>
                  <a:tcPr marL="7985" marR="7985" marT="7985" marB="0" anchor="b"/>
                </a:tc>
                <a:extLst>
                  <a:ext uri="{0D108BD9-81ED-4DB2-BD59-A6C34878D82A}">
                    <a16:rowId xmlns:a16="http://schemas.microsoft.com/office/drawing/2014/main" val="3463941515"/>
                  </a:ext>
                </a:extLst>
              </a:tr>
              <a:tr h="373822">
                <a:tc>
                  <a:txBody>
                    <a:bodyPr/>
                    <a:lstStyle/>
                    <a:p>
                      <a:pPr algn="l" fontAlgn="b"/>
                      <a:r>
                        <a:rPr lang="en-US" sz="1000" u="none" strike="noStrike">
                          <a:effectLst/>
                        </a:rPr>
                        <a:t>Random Forest</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99</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95</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83</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84</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Underfit</a:t>
                      </a:r>
                      <a:endParaRPr lang="en-US" sz="1000" b="0" i="0" u="none" strike="noStrike">
                        <a:solidFill>
                          <a:srgbClr val="000000"/>
                        </a:solidFill>
                        <a:effectLst/>
                        <a:latin typeface="Calibri" panose="020F0502020204030204" pitchFamily="34" charset="0"/>
                      </a:endParaRPr>
                    </a:p>
                  </a:txBody>
                  <a:tcPr marL="7985" marR="7985" marT="7985" marB="0" anchor="b"/>
                </a:tc>
                <a:extLst>
                  <a:ext uri="{0D108BD9-81ED-4DB2-BD59-A6C34878D82A}">
                    <a16:rowId xmlns:a16="http://schemas.microsoft.com/office/drawing/2014/main" val="3626705716"/>
                  </a:ext>
                </a:extLst>
              </a:tr>
              <a:tr h="373822">
                <a:tc>
                  <a:txBody>
                    <a:bodyPr/>
                    <a:lstStyle/>
                    <a:p>
                      <a:pPr algn="l" fontAlgn="b"/>
                      <a:r>
                        <a:rPr lang="en-US" sz="1000" u="none" strike="noStrike">
                          <a:effectLst/>
                        </a:rPr>
                        <a:t>Bagging Model</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98</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95</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83</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85</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r" fontAlgn="b"/>
                      <a:r>
                        <a:rPr lang="en-US" sz="1000" u="none" strike="noStrike">
                          <a:effectLst/>
                        </a:rPr>
                        <a:t>69</a:t>
                      </a:r>
                      <a:endParaRPr lang="en-US" sz="1000" b="0" i="0" u="none" strike="noStrike">
                        <a:solidFill>
                          <a:srgbClr val="000000"/>
                        </a:solidFill>
                        <a:effectLst/>
                        <a:latin typeface="Calibri" panose="020F0502020204030204" pitchFamily="34" charset="0"/>
                      </a:endParaRPr>
                    </a:p>
                  </a:txBody>
                  <a:tcPr marL="7985" marR="7985" marT="7985" marB="0" anchor="b"/>
                </a:tc>
                <a:tc>
                  <a:txBody>
                    <a:bodyPr/>
                    <a:lstStyle/>
                    <a:p>
                      <a:pPr algn="l" fontAlgn="b"/>
                      <a:r>
                        <a:rPr lang="en-US" sz="1000" u="none" strike="noStrike">
                          <a:effectLst/>
                        </a:rPr>
                        <a:t>Underfit</a:t>
                      </a:r>
                      <a:endParaRPr lang="en-US" sz="1000" b="0" i="0" u="none" strike="noStrike">
                        <a:solidFill>
                          <a:srgbClr val="000000"/>
                        </a:solidFill>
                        <a:effectLst/>
                        <a:latin typeface="Calibri" panose="020F0502020204030204" pitchFamily="34" charset="0"/>
                      </a:endParaRPr>
                    </a:p>
                  </a:txBody>
                  <a:tcPr marL="7985" marR="7985" marT="7985" marB="0" anchor="b"/>
                </a:tc>
                <a:extLst>
                  <a:ext uri="{0D108BD9-81ED-4DB2-BD59-A6C34878D82A}">
                    <a16:rowId xmlns:a16="http://schemas.microsoft.com/office/drawing/2014/main" val="1317458801"/>
                  </a:ext>
                </a:extLst>
              </a:tr>
              <a:tr h="373822">
                <a:tc>
                  <a:txBody>
                    <a:bodyPr/>
                    <a:lstStyle/>
                    <a:p>
                      <a:pPr algn="l" fontAlgn="b"/>
                      <a:r>
                        <a:rPr lang="en-US" sz="1000" u="none" strike="noStrike" dirty="0">
                          <a:effectLst/>
                        </a:rPr>
                        <a:t>XG Boost classifier</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rPr>
                        <a:t>92</a:t>
                      </a:r>
                      <a:endParaRPr lang="en-US" sz="1000" b="0" i="0" u="none" strike="noStrike">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rPr>
                        <a:t>95</a:t>
                      </a:r>
                      <a:endParaRPr lang="en-US" sz="1000" b="0" i="0" u="none" strike="noStrike">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rPr>
                        <a:t>84</a:t>
                      </a:r>
                      <a:endParaRPr lang="en-US" sz="1000" b="0" i="0" u="none" strike="noStrike">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rPr>
                        <a:t>83</a:t>
                      </a:r>
                      <a:endParaRPr lang="en-US" sz="1000" b="0" i="0" u="none" strike="noStrike">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l" fontAlgn="b"/>
                      <a:r>
                        <a:rPr lang="en-US" sz="1000" u="none" strike="noStrike">
                          <a:effectLst/>
                        </a:rPr>
                        <a:t>Normal</a:t>
                      </a:r>
                      <a:endParaRPr lang="en-US" sz="1000" b="0" i="0" u="none" strike="noStrike">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extLst>
                  <a:ext uri="{0D108BD9-81ED-4DB2-BD59-A6C34878D82A}">
                    <a16:rowId xmlns:a16="http://schemas.microsoft.com/office/drawing/2014/main" val="758189122"/>
                  </a:ext>
                </a:extLst>
              </a:tr>
              <a:tr h="373822">
                <a:tc>
                  <a:txBody>
                    <a:bodyPr/>
                    <a:lstStyle/>
                    <a:p>
                      <a:pPr algn="l" fontAlgn="b"/>
                      <a:r>
                        <a:rPr lang="en-US" sz="1000" u="none" strike="noStrike" dirty="0">
                          <a:effectLst/>
                        </a:rPr>
                        <a:t>Gradient Boost</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rPr>
                        <a:t>92</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rPr>
                        <a:t>92</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rPr>
                        <a:t>95</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rPr>
                        <a:t>84</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rPr>
                        <a:t>83</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rPr>
                        <a:t>72</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tc>
                  <a:txBody>
                    <a:bodyPr/>
                    <a:lstStyle/>
                    <a:p>
                      <a:pPr algn="l" fontAlgn="b"/>
                      <a:r>
                        <a:rPr lang="en-US" sz="1000" u="none" strike="noStrike" dirty="0">
                          <a:effectLst/>
                        </a:rPr>
                        <a:t>Normal</a:t>
                      </a:r>
                      <a:endParaRPr lang="en-US" sz="1000" b="0" i="0" u="none" strike="noStrike" dirty="0">
                        <a:solidFill>
                          <a:srgbClr val="000000"/>
                        </a:solidFill>
                        <a:effectLst/>
                        <a:latin typeface="Calibri" panose="020F0502020204030204" pitchFamily="34" charset="0"/>
                      </a:endParaRPr>
                    </a:p>
                  </a:txBody>
                  <a:tcPr marL="7985" marR="7985" marT="7985" marB="0" anchor="b">
                    <a:solidFill>
                      <a:schemeClr val="accent6">
                        <a:lumMod val="60000"/>
                        <a:lumOff val="40000"/>
                      </a:schemeClr>
                    </a:solidFill>
                  </a:tcPr>
                </a:tc>
                <a:extLst>
                  <a:ext uri="{0D108BD9-81ED-4DB2-BD59-A6C34878D82A}">
                    <a16:rowId xmlns:a16="http://schemas.microsoft.com/office/drawing/2014/main" val="2354272217"/>
                  </a:ext>
                </a:extLst>
              </a:tr>
            </a:tbl>
          </a:graphicData>
        </a:graphic>
      </p:graphicFrame>
      <p:sp>
        <p:nvSpPr>
          <p:cNvPr id="6" name="TextBox 5">
            <a:extLst>
              <a:ext uri="{FF2B5EF4-FFF2-40B4-BE49-F238E27FC236}">
                <a16:creationId xmlns:a16="http://schemas.microsoft.com/office/drawing/2014/main" id="{D43F6360-42D0-4697-9C59-53D43F0478AD}"/>
              </a:ext>
            </a:extLst>
          </p:cNvPr>
          <p:cNvSpPr txBox="1"/>
          <p:nvPr/>
        </p:nvSpPr>
        <p:spPr>
          <a:xfrm>
            <a:off x="457200" y="3733800"/>
            <a:ext cx="8213033"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PCA helps in dimensionality reduction. Here we were able to reduce 12 continuous features into 3 features. We can see that the overall F1-Score for predicting Charged-off borrowers has reduced. Yet the best performing algorithm is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and Gradient Boost which has a pretty good F1-score and Roc-</a:t>
            </a:r>
            <a:r>
              <a:rPr lang="en-US" sz="1400" dirty="0" err="1">
                <a:latin typeface="Times New Roman" panose="02020603050405020304" pitchFamily="18" charset="0"/>
                <a:cs typeface="Times New Roman" panose="02020603050405020304" pitchFamily="18" charset="0"/>
              </a:rPr>
              <a:t>auc</a:t>
            </a:r>
            <a:r>
              <a:rPr lang="en-US" sz="1400" dirty="0">
                <a:latin typeface="Times New Roman" panose="02020603050405020304" pitchFamily="18" charset="0"/>
                <a:cs typeface="Times New Roman" panose="02020603050405020304" pitchFamily="18" charset="0"/>
              </a:rPr>
              <a:t> score compared to other algorithms.</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Advantages of this model:</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Reduces model complexity.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Reduces noise.</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Disadvantages of this model:</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Unable to properly predict charged off borrowers. Misclassification takes place.</a:t>
            </a:r>
          </a:p>
        </p:txBody>
      </p:sp>
    </p:spTree>
    <p:extLst>
      <p:ext uri="{BB962C8B-B14F-4D97-AF65-F5344CB8AC3E}">
        <p14:creationId xmlns:p14="http://schemas.microsoft.com/office/powerpoint/2010/main" val="1991855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FAEC-0FC2-4AB7-A809-F9A93D7CAA84}"/>
              </a:ext>
            </a:extLst>
          </p:cNvPr>
          <p:cNvSpPr>
            <a:spLocks noGrp="1"/>
          </p:cNvSpPr>
          <p:nvPr>
            <p:ph type="title"/>
          </p:nvPr>
        </p:nvSpPr>
        <p:spPr>
          <a:xfrm>
            <a:off x="609600" y="2667000"/>
            <a:ext cx="8229600" cy="1143000"/>
          </a:xfrm>
        </p:spPr>
        <p:txBody>
          <a:bodyPr>
            <a:noAutofit/>
          </a:bodyPr>
          <a:lstStyle/>
          <a:p>
            <a:r>
              <a:rPr lang="en-US" sz="3200" dirty="0">
                <a:latin typeface="Times New Roman" panose="02020603050405020304" pitchFamily="18" charset="0"/>
                <a:cs typeface="Times New Roman" panose="02020603050405020304" pitchFamily="18" charset="0"/>
              </a:rPr>
              <a:t>Balancing the Data using Under-Sampling</a:t>
            </a:r>
          </a:p>
        </p:txBody>
      </p:sp>
    </p:spTree>
    <p:extLst>
      <p:ext uri="{BB962C8B-B14F-4D97-AF65-F5344CB8AC3E}">
        <p14:creationId xmlns:p14="http://schemas.microsoft.com/office/powerpoint/2010/main" val="84137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81F9-A919-44F4-9F9B-0623DAF2BF2A}"/>
              </a:ext>
            </a:extLst>
          </p:cNvPr>
          <p:cNvSpPr>
            <a:spLocks noGrp="1"/>
          </p:cNvSpPr>
          <p:nvPr>
            <p:ph type="title"/>
          </p:nvPr>
        </p:nvSpPr>
        <p:spPr>
          <a:xfrm>
            <a:off x="541682" y="0"/>
            <a:ext cx="8229600" cy="1143000"/>
          </a:xfrm>
        </p:spPr>
        <p:txBody>
          <a:bodyPr>
            <a:normAutofit/>
          </a:bodyPr>
          <a:lstStyle/>
          <a:p>
            <a:r>
              <a:rPr lang="en-US" sz="2800" dirty="0">
                <a:latin typeface="Times New Roman" panose="02020603050405020304" pitchFamily="18" charset="0"/>
                <a:cs typeface="Times New Roman" panose="02020603050405020304" pitchFamily="18" charset="0"/>
              </a:rPr>
              <a:t>Model after doing Under-sampling</a:t>
            </a:r>
          </a:p>
        </p:txBody>
      </p:sp>
      <p:graphicFrame>
        <p:nvGraphicFramePr>
          <p:cNvPr id="4" name="Content Placeholder 3">
            <a:extLst>
              <a:ext uri="{FF2B5EF4-FFF2-40B4-BE49-F238E27FC236}">
                <a16:creationId xmlns:a16="http://schemas.microsoft.com/office/drawing/2014/main" id="{28270433-4854-4A6D-BB49-E47B13B77774}"/>
              </a:ext>
            </a:extLst>
          </p:cNvPr>
          <p:cNvGraphicFramePr>
            <a:graphicFrameLocks noGrp="1"/>
          </p:cNvGraphicFramePr>
          <p:nvPr>
            <p:ph idx="1"/>
            <p:extLst>
              <p:ext uri="{D42A27DB-BD31-4B8C-83A1-F6EECF244321}">
                <p14:modId xmlns:p14="http://schemas.microsoft.com/office/powerpoint/2010/main" val="371232808"/>
              </p:ext>
            </p:extLst>
          </p:nvPr>
        </p:nvGraphicFramePr>
        <p:xfrm>
          <a:off x="541682" y="1143000"/>
          <a:ext cx="8365436" cy="2208666"/>
        </p:xfrm>
        <a:graphic>
          <a:graphicData uri="http://schemas.openxmlformats.org/drawingml/2006/table">
            <a:tbl>
              <a:tblPr firstRow="1" bandRow="1">
                <a:tableStyleId>{ED083AE6-46FA-4A59-8FB0-9F97EB10719F}</a:tableStyleId>
              </a:tblPr>
              <a:tblGrid>
                <a:gridCol w="1362255">
                  <a:extLst>
                    <a:ext uri="{9D8B030D-6E8A-4147-A177-3AD203B41FA5}">
                      <a16:colId xmlns:a16="http://schemas.microsoft.com/office/drawing/2014/main" val="123392823"/>
                    </a:ext>
                  </a:extLst>
                </a:gridCol>
                <a:gridCol w="900061">
                  <a:extLst>
                    <a:ext uri="{9D8B030D-6E8A-4147-A177-3AD203B41FA5}">
                      <a16:colId xmlns:a16="http://schemas.microsoft.com/office/drawing/2014/main" val="2305837108"/>
                    </a:ext>
                  </a:extLst>
                </a:gridCol>
                <a:gridCol w="713563">
                  <a:extLst>
                    <a:ext uri="{9D8B030D-6E8A-4147-A177-3AD203B41FA5}">
                      <a16:colId xmlns:a16="http://schemas.microsoft.com/office/drawing/2014/main" val="731788697"/>
                    </a:ext>
                  </a:extLst>
                </a:gridCol>
                <a:gridCol w="659505">
                  <a:extLst>
                    <a:ext uri="{9D8B030D-6E8A-4147-A177-3AD203B41FA5}">
                      <a16:colId xmlns:a16="http://schemas.microsoft.com/office/drawing/2014/main" val="1464528689"/>
                    </a:ext>
                  </a:extLst>
                </a:gridCol>
                <a:gridCol w="864923">
                  <a:extLst>
                    <a:ext uri="{9D8B030D-6E8A-4147-A177-3AD203B41FA5}">
                      <a16:colId xmlns:a16="http://schemas.microsoft.com/office/drawing/2014/main" val="4019037463"/>
                    </a:ext>
                  </a:extLst>
                </a:gridCol>
                <a:gridCol w="1354146">
                  <a:extLst>
                    <a:ext uri="{9D8B030D-6E8A-4147-A177-3AD203B41FA5}">
                      <a16:colId xmlns:a16="http://schemas.microsoft.com/office/drawing/2014/main" val="1808718557"/>
                    </a:ext>
                  </a:extLst>
                </a:gridCol>
                <a:gridCol w="1124402">
                  <a:extLst>
                    <a:ext uri="{9D8B030D-6E8A-4147-A177-3AD203B41FA5}">
                      <a16:colId xmlns:a16="http://schemas.microsoft.com/office/drawing/2014/main" val="1506682684"/>
                    </a:ext>
                  </a:extLst>
                </a:gridCol>
                <a:gridCol w="1386581">
                  <a:extLst>
                    <a:ext uri="{9D8B030D-6E8A-4147-A177-3AD203B41FA5}">
                      <a16:colId xmlns:a16="http://schemas.microsoft.com/office/drawing/2014/main" val="2222715118"/>
                    </a:ext>
                  </a:extLst>
                </a:gridCol>
              </a:tblGrid>
              <a:tr h="368111">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Algorithms Used</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Train Score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Test Score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F1 score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Roc-Auc score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Precision Score(of 0)</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Recall score(of 0)</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Overfit/Underfit/Normal</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extLst>
                  <a:ext uri="{0D108BD9-81ED-4DB2-BD59-A6C34878D82A}">
                    <a16:rowId xmlns:a16="http://schemas.microsoft.com/office/drawing/2014/main" val="1090580036"/>
                  </a:ext>
                </a:extLst>
              </a:tr>
              <a:tr h="368111">
                <a:tc>
                  <a:txBody>
                    <a:bodyPr/>
                    <a:lstStyle/>
                    <a:p>
                      <a:pPr algn="l" fontAlgn="b"/>
                      <a:r>
                        <a:rPr lang="en-US" sz="1000" u="none" strike="noStrike">
                          <a:effectLst/>
                          <a:latin typeface="Times New Roman" panose="02020603050405020304" pitchFamily="18" charset="0"/>
                          <a:cs typeface="Times New Roman" panose="02020603050405020304" pitchFamily="18" charset="0"/>
                        </a:rPr>
                        <a:t>Logistic Regression</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89</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89</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89</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89</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85</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97</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Normal</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extLst>
                  <a:ext uri="{0D108BD9-81ED-4DB2-BD59-A6C34878D82A}">
                    <a16:rowId xmlns:a16="http://schemas.microsoft.com/office/drawing/2014/main" val="3740754316"/>
                  </a:ext>
                </a:extLst>
              </a:tr>
              <a:tr h="368111">
                <a:tc>
                  <a:txBody>
                    <a:bodyPr/>
                    <a:lstStyle/>
                    <a:p>
                      <a:pPr algn="l" fontAlgn="b"/>
                      <a:r>
                        <a:rPr lang="en-US" sz="1000" u="none" strike="noStrike">
                          <a:effectLst/>
                          <a:latin typeface="Times New Roman" panose="02020603050405020304" pitchFamily="18" charset="0"/>
                          <a:cs typeface="Times New Roman" panose="02020603050405020304" pitchFamily="18" charset="0"/>
                        </a:rPr>
                        <a:t>Random Forest</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100</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95</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Underfit</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extLst>
                  <a:ext uri="{0D108BD9-81ED-4DB2-BD59-A6C34878D82A}">
                    <a16:rowId xmlns:a16="http://schemas.microsoft.com/office/drawing/2014/main" val="882102025"/>
                  </a:ext>
                </a:extLst>
              </a:tr>
              <a:tr h="368111">
                <a:tc>
                  <a:txBody>
                    <a:bodyPr/>
                    <a:lstStyle/>
                    <a:p>
                      <a:pPr algn="l" fontAlgn="b"/>
                      <a:r>
                        <a:rPr lang="en-US" sz="1000" u="none" strike="noStrike">
                          <a:effectLst/>
                          <a:latin typeface="Times New Roman" panose="02020603050405020304" pitchFamily="18" charset="0"/>
                          <a:cs typeface="Times New Roman" panose="02020603050405020304" pitchFamily="18" charset="0"/>
                        </a:rPr>
                        <a:t>Bagging Model</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99</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95</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tc>
                  <a:txBody>
                    <a:bodyPr/>
                    <a:lstStyle/>
                    <a:p>
                      <a:pPr algn="l" fontAlgn="b"/>
                      <a:r>
                        <a:rPr lang="en-US" sz="1000" u="none" strike="noStrike">
                          <a:effectLst/>
                          <a:latin typeface="Times New Roman" panose="02020603050405020304" pitchFamily="18" charset="0"/>
                          <a:cs typeface="Times New Roman" panose="02020603050405020304" pitchFamily="18" charset="0"/>
                        </a:rPr>
                        <a:t>Underfit</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tc>
                <a:extLst>
                  <a:ext uri="{0D108BD9-81ED-4DB2-BD59-A6C34878D82A}">
                    <a16:rowId xmlns:a16="http://schemas.microsoft.com/office/drawing/2014/main" val="3116901100"/>
                  </a:ext>
                </a:extLst>
              </a:tr>
              <a:tr h="368111">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XG Boost classifier</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95</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95</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Normal</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extLst>
                  <a:ext uri="{0D108BD9-81ED-4DB2-BD59-A6C34878D82A}">
                    <a16:rowId xmlns:a16="http://schemas.microsoft.com/office/drawing/2014/main" val="444228069"/>
                  </a:ext>
                </a:extLst>
              </a:tr>
              <a:tr h="368111">
                <a:tc>
                  <a:txBody>
                    <a:bodyPr/>
                    <a:lstStyle/>
                    <a:p>
                      <a:pPr algn="l" fontAlgn="b"/>
                      <a:r>
                        <a:rPr lang="en-US" sz="1000" u="none" strike="noStrike">
                          <a:effectLst/>
                          <a:latin typeface="Times New Roman" panose="02020603050405020304" pitchFamily="18" charset="0"/>
                          <a:cs typeface="Times New Roman" panose="02020603050405020304" pitchFamily="18" charset="0"/>
                        </a:rPr>
                        <a:t>Gradient Boost</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95</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94</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94</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a:effectLst/>
                          <a:latin typeface="Times New Roman" panose="02020603050405020304" pitchFamily="18" charset="0"/>
                          <a:cs typeface="Times New Roman" panose="02020603050405020304" pitchFamily="18" charset="0"/>
                        </a:rPr>
                        <a:t>94</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r" fontAlgn="b"/>
                      <a:r>
                        <a:rPr lang="en-US" sz="1000" u="none" strike="noStrike" dirty="0">
                          <a:effectLst/>
                          <a:latin typeface="Times New Roman" panose="02020603050405020304" pitchFamily="18" charset="0"/>
                          <a:cs typeface="Times New Roman" panose="02020603050405020304" pitchFamily="18" charset="0"/>
                        </a:rPr>
                        <a:t>95</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Normal</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85" marR="7985" marT="7985" marB="0" anchor="b">
                    <a:solidFill>
                      <a:schemeClr val="accent6">
                        <a:lumMod val="60000"/>
                        <a:lumOff val="40000"/>
                      </a:schemeClr>
                    </a:solidFill>
                  </a:tcPr>
                </a:tc>
                <a:extLst>
                  <a:ext uri="{0D108BD9-81ED-4DB2-BD59-A6C34878D82A}">
                    <a16:rowId xmlns:a16="http://schemas.microsoft.com/office/drawing/2014/main" val="2772375409"/>
                  </a:ext>
                </a:extLst>
              </a:tr>
            </a:tbl>
          </a:graphicData>
        </a:graphic>
      </p:graphicFrame>
      <p:sp>
        <p:nvSpPr>
          <p:cNvPr id="6" name="TextBox 5">
            <a:extLst>
              <a:ext uri="{FF2B5EF4-FFF2-40B4-BE49-F238E27FC236}">
                <a16:creationId xmlns:a16="http://schemas.microsoft.com/office/drawing/2014/main" id="{E4F67214-1FBC-4738-8774-A5B7EEBD580C}"/>
              </a:ext>
            </a:extLst>
          </p:cNvPr>
          <p:cNvSpPr txBox="1"/>
          <p:nvPr/>
        </p:nvSpPr>
        <p:spPr>
          <a:xfrm>
            <a:off x="521804" y="3733800"/>
            <a:ext cx="8449918"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tried to Balance the dataset by using Under sampling technique. In the previous models the algorithms could predict the Fully paid borrowers with ease and hence sometimes used to even predict charged off borrowers into the fully paid category. To even it out we used Under-sampling.</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Here we can again see that the Ensemble techniques are performing really well. F1- Score and roc-</a:t>
            </a:r>
            <a:r>
              <a:rPr lang="en-US" sz="1400" dirty="0" err="1">
                <a:latin typeface="Times New Roman" panose="02020603050405020304" pitchFamily="18" charset="0"/>
                <a:cs typeface="Times New Roman" panose="02020603050405020304" pitchFamily="18" charset="0"/>
              </a:rPr>
              <a:t>auc</a:t>
            </a:r>
            <a:r>
              <a:rPr lang="en-US" sz="1400" dirty="0">
                <a:latin typeface="Times New Roman" panose="02020603050405020304" pitchFamily="18" charset="0"/>
                <a:cs typeface="Times New Roman" panose="02020603050405020304" pitchFamily="18" charset="0"/>
              </a:rPr>
              <a:t> scores are very good. Yet the model misclassifies a little.</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Advantages of this model:</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Both categories are equally balanced.</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Disadvantages of this model</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Loss of Potentially good data.</a:t>
            </a:r>
          </a:p>
        </p:txBody>
      </p:sp>
    </p:spTree>
    <p:extLst>
      <p:ext uri="{BB962C8B-B14F-4D97-AF65-F5344CB8AC3E}">
        <p14:creationId xmlns:p14="http://schemas.microsoft.com/office/powerpoint/2010/main" val="41993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26B9-65B5-4BBD-A2F3-0403F1930BBA}"/>
              </a:ext>
            </a:extLst>
          </p:cNvPr>
          <p:cNvSpPr>
            <a:spLocks noGrp="1"/>
          </p:cNvSpPr>
          <p:nvPr>
            <p:ph type="title"/>
          </p:nvPr>
        </p:nvSpPr>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Problem Statement</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32F330-95B6-44E6-AAF4-87A350F15BE9}"/>
              </a:ext>
            </a:extLst>
          </p:cNvPr>
          <p:cNvSpPr>
            <a:spLocks noGrp="1"/>
          </p:cNvSpPr>
          <p:nvPr>
            <p:ph idx="1"/>
          </p:nvPr>
        </p:nvSpPr>
        <p:spPr>
          <a:xfrm>
            <a:off x="457200" y="1600200"/>
            <a:ext cx="8229600" cy="4800600"/>
          </a:xfrm>
        </p:spPr>
        <p:txBody>
          <a:bodyPr>
            <a:normAutofit/>
          </a:bodyPr>
          <a:lstStyle/>
          <a:p>
            <a:r>
              <a:rPr lang="en-IN" sz="2000" dirty="0">
                <a:latin typeface="Times New Roman" panose="02020603050405020304" pitchFamily="18" charset="0"/>
                <a:cs typeface="Times New Roman" panose="02020603050405020304" pitchFamily="18" charset="0"/>
              </a:rPr>
              <a:t>Lending Club wants to predict borrower’s loan status, whether they will refund the loan back or gets charged off.</a:t>
            </a:r>
          </a:p>
          <a:p>
            <a:pPr marL="0" indent="0">
              <a:buNone/>
            </a:pPr>
            <a:r>
              <a:rPr lang="en-IN" sz="2000" dirty="0">
                <a:latin typeface="Times New Roman" panose="02020603050405020304" pitchFamily="18" charset="0"/>
                <a:cs typeface="Times New Roman" panose="02020603050405020304" pitchFamily="18" charset="0"/>
              </a:rPr>
              <a:t>(Charged off are the borrowers who fails to pay back the loan at given time, which is normally 120 days or more.) </a:t>
            </a:r>
          </a:p>
          <a:p>
            <a:r>
              <a:rPr lang="en-IN" sz="2000" dirty="0">
                <a:latin typeface="Times New Roman" panose="02020603050405020304" pitchFamily="18" charset="0"/>
                <a:cs typeface="Times New Roman" panose="02020603050405020304" pitchFamily="18" charset="0"/>
              </a:rPr>
              <a:t>So, they approach us to help with it, by building prediction model to identify mainly charged off borrowers.</a:t>
            </a:r>
          </a:p>
          <a:p>
            <a:r>
              <a:rPr lang="en-IN" sz="2000" dirty="0">
                <a:latin typeface="Times New Roman" panose="02020603050405020304" pitchFamily="18" charset="0"/>
                <a:cs typeface="Times New Roman" panose="02020603050405020304" pitchFamily="18" charset="0"/>
              </a:rPr>
              <a:t>As this can result to take proactive measures to deal with those charged off borrowers, before they get charged off. And also they can proactively inform investor to invest money on borrower who have good credit history.</a:t>
            </a:r>
          </a:p>
          <a:p>
            <a:r>
              <a:rPr lang="en-IN" sz="2000" dirty="0">
                <a:latin typeface="Times New Roman" panose="02020603050405020304" pitchFamily="18" charset="0"/>
                <a:cs typeface="Times New Roman" panose="02020603050405020304" pitchFamily="18" charset="0"/>
              </a:rPr>
              <a:t>Also they can reduce the costs on the third party like, </a:t>
            </a:r>
            <a:r>
              <a:rPr lang="en-US" sz="2000" dirty="0" err="1">
                <a:latin typeface="Times New Roman" panose="02020603050405020304" pitchFamily="18" charset="0"/>
                <a:cs typeface="Times New Roman" panose="02020603050405020304" pitchFamily="18" charset="0"/>
              </a:rPr>
              <a:t>LendingClub</a:t>
            </a:r>
            <a:r>
              <a:rPr lang="en-US" sz="2000" dirty="0">
                <a:latin typeface="Times New Roman" panose="02020603050405020304" pitchFamily="18" charset="0"/>
                <a:cs typeface="Times New Roman" panose="02020603050405020304" pitchFamily="18" charset="0"/>
              </a:rPr>
              <a:t> has a robust internal servicing team and works with several external collection agencies(which is a third party service provider) on a regular basis.</a:t>
            </a:r>
          </a:p>
          <a:p>
            <a:r>
              <a:rPr lang="en-US" sz="2000" dirty="0">
                <a:latin typeface="Times New Roman" panose="02020603050405020304" pitchFamily="18" charset="0"/>
                <a:cs typeface="Times New Roman" panose="02020603050405020304" pitchFamily="18" charset="0"/>
              </a:rPr>
              <a:t>So less the number of defaulters, the cost would be less.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endParaRPr lang="en-IN" sz="2000" dirty="0"/>
          </a:p>
        </p:txBody>
      </p:sp>
    </p:spTree>
    <p:extLst>
      <p:ext uri="{BB962C8B-B14F-4D97-AF65-F5344CB8AC3E}">
        <p14:creationId xmlns:p14="http://schemas.microsoft.com/office/powerpoint/2010/main" val="396144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1E06-0117-4987-AE26-CCAC19B6EF98}"/>
              </a:ext>
            </a:extLst>
          </p:cNvPr>
          <p:cNvSpPr>
            <a:spLocks noGrp="1"/>
          </p:cNvSpPr>
          <p:nvPr>
            <p:ph type="title"/>
          </p:nvPr>
        </p:nvSpPr>
        <p:spPr>
          <a:xfrm>
            <a:off x="434009" y="2315817"/>
            <a:ext cx="8229600" cy="1143000"/>
          </a:xfrm>
        </p:spPr>
        <p:txBody>
          <a:bodyPr/>
          <a:lstStyle/>
          <a:p>
            <a:r>
              <a:rPr lang="en-US" dirty="0"/>
              <a:t>Business Benefits </a:t>
            </a:r>
          </a:p>
        </p:txBody>
      </p:sp>
      <p:sp>
        <p:nvSpPr>
          <p:cNvPr id="3" name="Content Placeholder 2">
            <a:extLst>
              <a:ext uri="{FF2B5EF4-FFF2-40B4-BE49-F238E27FC236}">
                <a16:creationId xmlns:a16="http://schemas.microsoft.com/office/drawing/2014/main" id="{0BD1F74E-52CF-4B8C-8B48-87F9595BEF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610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76B1-0968-4741-9BC6-E8C4748885AE}"/>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How the prediction model will benefit the </a:t>
            </a:r>
            <a:r>
              <a:rPr lang="en-US" sz="2800" dirty="0" err="1">
                <a:latin typeface="Times New Roman" panose="02020603050405020304" pitchFamily="18" charset="0"/>
                <a:cs typeface="Times New Roman" panose="02020603050405020304" pitchFamily="18" charset="0"/>
              </a:rPr>
              <a:t>LendingClub</a:t>
            </a:r>
            <a:r>
              <a:rPr lang="en-US" sz="2800" dirty="0">
                <a:latin typeface="Times New Roman" panose="02020603050405020304" pitchFamily="18" charset="0"/>
                <a:cs typeface="Times New Roman" panose="02020603050405020304" pitchFamily="18" charset="0"/>
              </a:rPr>
              <a:t>?</a:t>
            </a:r>
          </a:p>
        </p:txBody>
      </p:sp>
      <p:graphicFrame>
        <p:nvGraphicFramePr>
          <p:cNvPr id="6" name="Content Placeholder 5">
            <a:extLst>
              <a:ext uri="{FF2B5EF4-FFF2-40B4-BE49-F238E27FC236}">
                <a16:creationId xmlns:a16="http://schemas.microsoft.com/office/drawing/2014/main" id="{DDA9D730-326D-4A1C-BA95-81A0001159B2}"/>
              </a:ext>
            </a:extLst>
          </p:cNvPr>
          <p:cNvGraphicFramePr>
            <a:graphicFrameLocks noGrp="1"/>
          </p:cNvGraphicFramePr>
          <p:nvPr>
            <p:ph idx="1"/>
            <p:extLst>
              <p:ext uri="{D42A27DB-BD31-4B8C-83A1-F6EECF244321}">
                <p14:modId xmlns:p14="http://schemas.microsoft.com/office/powerpoint/2010/main" val="3589630846"/>
              </p:ext>
            </p:extLst>
          </p:nvPr>
        </p:nvGraphicFramePr>
        <p:xfrm>
          <a:off x="457200" y="1143000"/>
          <a:ext cx="8458200" cy="5453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062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958-A1A6-4AA9-AF91-CEF3886BD38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Summarize	</a:t>
            </a:r>
          </a:p>
        </p:txBody>
      </p:sp>
      <p:sp>
        <p:nvSpPr>
          <p:cNvPr id="3" name="Content Placeholder 2">
            <a:extLst>
              <a:ext uri="{FF2B5EF4-FFF2-40B4-BE49-F238E27FC236}">
                <a16:creationId xmlns:a16="http://schemas.microsoft.com/office/drawing/2014/main" id="{9607D87C-959F-4EC9-A3DF-7A55913A678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XG Boost Model with 22 features, with accuracy of 96% and predicting defaulters with 92% precision and 88% recall  is one of the final model.</a:t>
            </a:r>
          </a:p>
          <a:p>
            <a:r>
              <a:rPr lang="en-US" sz="2000" dirty="0">
                <a:latin typeface="Times New Roman" panose="02020603050405020304" pitchFamily="18" charset="0"/>
                <a:cs typeface="Times New Roman" panose="02020603050405020304" pitchFamily="18" charset="0"/>
              </a:rPr>
              <a:t>XG Boost Model with 10 features, with accuracy </a:t>
            </a:r>
            <a:r>
              <a:rPr lang="en-US" sz="2000">
                <a:latin typeface="Times New Roman" panose="02020603050405020304" pitchFamily="18" charset="0"/>
                <a:cs typeface="Times New Roman" panose="02020603050405020304" pitchFamily="18" charset="0"/>
              </a:rPr>
              <a:t>of 96.8% </a:t>
            </a:r>
            <a:r>
              <a:rPr lang="en-US" sz="2000" dirty="0">
                <a:latin typeface="Times New Roman" panose="02020603050405020304" pitchFamily="18" charset="0"/>
                <a:cs typeface="Times New Roman" panose="02020603050405020304" pitchFamily="18" charset="0"/>
              </a:rPr>
              <a:t>and predicting defaulters with 92% precision </a:t>
            </a:r>
            <a:r>
              <a:rPr lang="en-US" sz="2000">
                <a:latin typeface="Times New Roman" panose="02020603050405020304" pitchFamily="18" charset="0"/>
                <a:cs typeface="Times New Roman" panose="02020603050405020304" pitchFamily="18" charset="0"/>
              </a:rPr>
              <a:t>and 87% </a:t>
            </a:r>
            <a:r>
              <a:rPr lang="en-US" sz="2000" dirty="0">
                <a:latin typeface="Times New Roman" panose="02020603050405020304" pitchFamily="18" charset="0"/>
                <a:cs typeface="Times New Roman" panose="02020603050405020304" pitchFamily="18" charset="0"/>
              </a:rPr>
              <a:t>recall  is one of the final models with lesser complexity.</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Future Scope:</a:t>
            </a:r>
          </a:p>
          <a:p>
            <a:r>
              <a:rPr lang="en-US" sz="2000" dirty="0">
                <a:latin typeface="Times New Roman" panose="02020603050405020304" pitchFamily="18" charset="0"/>
                <a:cs typeface="Times New Roman" panose="02020603050405020304" pitchFamily="18" charset="0"/>
              </a:rPr>
              <a:t>With the good computational speed, we could have used grid search and stacking for tuning the model furtherer.</a:t>
            </a:r>
          </a:p>
          <a:p>
            <a:r>
              <a:rPr lang="en-US" sz="2000" dirty="0">
                <a:latin typeface="Times New Roman" panose="02020603050405020304" pitchFamily="18" charset="0"/>
                <a:cs typeface="Times New Roman" panose="02020603050405020304" pitchFamily="18" charset="0"/>
              </a:rPr>
              <a:t>Working on data leakage problem.</a:t>
            </a:r>
          </a:p>
          <a:p>
            <a:r>
              <a:rPr lang="en-US" sz="2000" dirty="0">
                <a:latin typeface="Times New Roman" panose="02020603050405020304" pitchFamily="18" charset="0"/>
                <a:cs typeface="Times New Roman" panose="02020603050405020304" pitchFamily="18" charset="0"/>
              </a:rPr>
              <a:t>Predicting interest rate as a sub goal.</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246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7A1F-D3A0-4F1F-A12F-3D9E8EEFF33A}"/>
              </a:ext>
            </a:extLst>
          </p:cNvPr>
          <p:cNvSpPr>
            <a:spLocks noGrp="1"/>
          </p:cNvSpPr>
          <p:nvPr>
            <p:ph type="title"/>
          </p:nvPr>
        </p:nvSpPr>
        <p:spPr>
          <a:xfrm>
            <a:off x="457200" y="2312504"/>
            <a:ext cx="8229600" cy="1143000"/>
          </a:xfrm>
        </p:spPr>
        <p:txBody>
          <a:bodyPr/>
          <a:lstStyle/>
          <a:p>
            <a:r>
              <a:rPr lang="en-US" dirty="0"/>
              <a:t>Thank You</a:t>
            </a:r>
          </a:p>
        </p:txBody>
      </p:sp>
      <p:sp>
        <p:nvSpPr>
          <p:cNvPr id="3" name="Content Placeholder 2">
            <a:extLst>
              <a:ext uri="{FF2B5EF4-FFF2-40B4-BE49-F238E27FC236}">
                <a16:creationId xmlns:a16="http://schemas.microsoft.com/office/drawing/2014/main" id="{67B9A413-B88A-4301-A807-503416BD2B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984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BEF3-BAB1-4A59-BA43-90D7EB45DB8F}"/>
              </a:ext>
            </a:extLst>
          </p:cNvPr>
          <p:cNvSpPr>
            <a:spLocks noGrp="1"/>
          </p:cNvSpPr>
          <p:nvPr>
            <p:ph type="title"/>
          </p:nvPr>
        </p:nvSpPr>
        <p:spPr>
          <a:xfrm>
            <a:off x="457200" y="261938"/>
            <a:ext cx="8229600" cy="804862"/>
          </a:xfrm>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Dataset Information</a:t>
            </a:r>
            <a:r>
              <a:rPr lang="en-IN" sz="3200" dirty="0">
                <a:solidFill>
                  <a:srgbClr val="002060"/>
                </a:solidFill>
                <a:latin typeface="Times New Roman" panose="02020603050405020304" pitchFamily="18" charset="0"/>
                <a:cs typeface="Times New Roman" panose="02020603050405020304" pitchFamily="18" charset="0"/>
              </a:rPr>
              <a:t> </a:t>
            </a:r>
            <a:endParaRPr lang="en-IN" sz="3200" dirty="0">
              <a:solidFill>
                <a:srgbClr val="002060"/>
              </a:solidFill>
            </a:endParaRPr>
          </a:p>
        </p:txBody>
      </p:sp>
      <p:sp>
        <p:nvSpPr>
          <p:cNvPr id="3" name="Content Placeholder 2">
            <a:extLst>
              <a:ext uri="{FF2B5EF4-FFF2-40B4-BE49-F238E27FC236}">
                <a16:creationId xmlns:a16="http://schemas.microsoft.com/office/drawing/2014/main" id="{4CCA9F47-BC10-4BB0-AFE2-74FD2287E4DD}"/>
              </a:ext>
            </a:extLst>
          </p:cNvPr>
          <p:cNvSpPr>
            <a:spLocks noGrp="1"/>
          </p:cNvSpPr>
          <p:nvPr>
            <p:ph idx="1"/>
          </p:nvPr>
        </p:nvSpPr>
        <p:spPr>
          <a:xfrm>
            <a:off x="457200" y="990600"/>
            <a:ext cx="8229600" cy="5791200"/>
          </a:xfrm>
        </p:spPr>
        <p:txBody>
          <a:bodyPr>
            <a:normAutofit/>
          </a:bodyPr>
          <a:lstStyle/>
          <a:p>
            <a:pPr marL="0" indent="0">
              <a:lnSpc>
                <a:spcPct val="150000"/>
              </a:lnSpc>
              <a:buNone/>
            </a:pP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rPr>
              <a:t>Dataset has 252971 instances (rows) and 52 attributes (columns).</a:t>
            </a:r>
            <a:endParaRPr lang="en-US" alt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Number of Attributes:</a:t>
            </a:r>
          </a:p>
          <a:p>
            <a:pPr lvl="1">
              <a:lnSpc>
                <a:spcPct val="150000"/>
              </a:lnSpc>
              <a:buFont typeface="Wingdings" pitchFamily="2" charset="2"/>
              <a:buChar char="v"/>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52 (33 continuous; 19 Categorical)</a:t>
            </a:r>
            <a:r>
              <a:rPr lang="en-US" altLang="en-US" sz="1200" dirty="0">
                <a:latin typeface="Times New Roman" panose="02020603050405020304" pitchFamily="18" charset="0"/>
                <a:cs typeface="Times New Roman" panose="02020603050405020304" pitchFamily="18" charset="0"/>
              </a:rPr>
              <a:t> </a:t>
            </a:r>
          </a:p>
          <a:p>
            <a:pPr marL="0" indent="0">
              <a:lnSpc>
                <a:spcPct val="150000"/>
              </a:lnSpc>
              <a:buNone/>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Attribute Information:  Important attributes:</a:t>
            </a:r>
            <a:endParaRPr lang="en-IN" altLang="en-US" dirty="0"/>
          </a:p>
          <a:p>
            <a:pPr marL="0" indent="0">
              <a:lnSpc>
                <a:spcPct val="150000"/>
              </a:lnSpc>
              <a:buNone/>
            </a:pPr>
            <a:endPar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C0494B1-79AF-444C-92D9-9557A4CA5273}"/>
              </a:ext>
            </a:extLst>
          </p:cNvPr>
          <p:cNvGraphicFramePr>
            <a:graphicFrameLocks noGrp="1"/>
          </p:cNvGraphicFramePr>
          <p:nvPr>
            <p:extLst>
              <p:ext uri="{D42A27DB-BD31-4B8C-83A1-F6EECF244321}">
                <p14:modId xmlns:p14="http://schemas.microsoft.com/office/powerpoint/2010/main" val="725756797"/>
              </p:ext>
            </p:extLst>
          </p:nvPr>
        </p:nvGraphicFramePr>
        <p:xfrm>
          <a:off x="457200" y="2743200"/>
          <a:ext cx="8229600" cy="3479645"/>
        </p:xfrm>
        <a:graphic>
          <a:graphicData uri="http://schemas.openxmlformats.org/drawingml/2006/table">
            <a:tbl>
              <a:tblPr>
                <a:tableStyleId>{3C2FFA5D-87B4-456A-9821-1D502468CF0F}</a:tableStyleId>
              </a:tblPr>
              <a:tblGrid>
                <a:gridCol w="1968627">
                  <a:extLst>
                    <a:ext uri="{9D8B030D-6E8A-4147-A177-3AD203B41FA5}">
                      <a16:colId xmlns:a16="http://schemas.microsoft.com/office/drawing/2014/main" val="4055968071"/>
                    </a:ext>
                  </a:extLst>
                </a:gridCol>
                <a:gridCol w="6260973">
                  <a:extLst>
                    <a:ext uri="{9D8B030D-6E8A-4147-A177-3AD203B41FA5}">
                      <a16:colId xmlns:a16="http://schemas.microsoft.com/office/drawing/2014/main" val="1754314537"/>
                    </a:ext>
                  </a:extLst>
                </a:gridCol>
              </a:tblGrid>
              <a:tr h="330645">
                <a:tc>
                  <a:txBody>
                    <a:bodyPr/>
                    <a:lstStyle/>
                    <a:p>
                      <a:pPr algn="ctr" fontAlgn="b"/>
                      <a:r>
                        <a:rPr lang="en-US" sz="1100" u="none" strike="noStrike" dirty="0">
                          <a:solidFill>
                            <a:schemeClr val="tx2">
                              <a:lumMod val="50000"/>
                            </a:schemeClr>
                          </a:solidFill>
                          <a:effectLst/>
                        </a:rPr>
                        <a:t>Column Names</a:t>
                      </a:r>
                      <a:endParaRPr lang="en-US" sz="1100" b="1" i="0" u="none" strike="noStrike" dirty="0">
                        <a:solidFill>
                          <a:schemeClr val="tx2">
                            <a:lumMod val="50000"/>
                          </a:schemeClr>
                        </a:solidFill>
                        <a:effectLst/>
                        <a:latin typeface="Times New Roman" panose="02020603050405020304" pitchFamily="18" charset="0"/>
                      </a:endParaRPr>
                    </a:p>
                  </a:txBody>
                  <a:tcPr marL="8525" marR="8525" marT="8525" marB="0" anchor="b"/>
                </a:tc>
                <a:tc>
                  <a:txBody>
                    <a:bodyPr/>
                    <a:lstStyle/>
                    <a:p>
                      <a:pPr algn="l" fontAlgn="b"/>
                      <a:r>
                        <a:rPr lang="en-US" sz="1100" u="none" strike="noStrike" dirty="0">
                          <a:solidFill>
                            <a:schemeClr val="tx2">
                              <a:lumMod val="50000"/>
                            </a:schemeClr>
                          </a:solidFill>
                          <a:effectLst/>
                        </a:rPr>
                        <a:t>                                                                            Description</a:t>
                      </a:r>
                      <a:endParaRPr lang="en-US" sz="1100" b="1" i="0" u="none" strike="noStrike" dirty="0">
                        <a:solidFill>
                          <a:schemeClr val="tx2">
                            <a:lumMod val="50000"/>
                          </a:schemeClr>
                        </a:solidFill>
                        <a:effectLst/>
                        <a:latin typeface="Times New Roman" panose="02020603050405020304" pitchFamily="18" charset="0"/>
                      </a:endParaRPr>
                    </a:p>
                  </a:txBody>
                  <a:tcPr marL="8525" marR="8525" marT="8525" marB="0" anchor="b"/>
                </a:tc>
                <a:extLst>
                  <a:ext uri="{0D108BD9-81ED-4DB2-BD59-A6C34878D82A}">
                    <a16:rowId xmlns:a16="http://schemas.microsoft.com/office/drawing/2014/main" val="1164582336"/>
                  </a:ext>
                </a:extLst>
              </a:tr>
              <a:tr h="314900">
                <a:tc>
                  <a:txBody>
                    <a:bodyPr/>
                    <a:lstStyle/>
                    <a:p>
                      <a:pPr algn="ctr" rtl="0" fontAlgn="ctr"/>
                      <a:r>
                        <a:rPr lang="en-US" sz="1000" u="none" strike="noStrike" dirty="0" err="1">
                          <a:solidFill>
                            <a:schemeClr val="tx2">
                              <a:lumMod val="50000"/>
                            </a:schemeClr>
                          </a:solidFill>
                          <a:effectLst/>
                        </a:rPr>
                        <a:t>Annual_inc</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The self-reported annual income provided by the borrower during registration.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2128616817"/>
                  </a:ext>
                </a:extLst>
              </a:tr>
              <a:tr h="314900">
                <a:tc>
                  <a:txBody>
                    <a:bodyPr/>
                    <a:lstStyle/>
                    <a:p>
                      <a:pPr algn="ctr" rtl="0" fontAlgn="ctr"/>
                      <a:r>
                        <a:rPr lang="en-US" sz="1000" u="none" strike="noStrike" dirty="0">
                          <a:solidFill>
                            <a:schemeClr val="tx2">
                              <a:lumMod val="50000"/>
                            </a:schemeClr>
                          </a:solidFill>
                          <a:effectLst/>
                        </a:rPr>
                        <a:t>Delinq_2yrs</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The number of 30+ days past-due incidences of delinquency in the borrower's credit file for the past 2 years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677754863"/>
                  </a:ext>
                </a:extLst>
              </a:tr>
              <a:tr h="314900">
                <a:tc>
                  <a:txBody>
                    <a:bodyPr/>
                    <a:lstStyle/>
                    <a:p>
                      <a:pPr algn="ctr" rtl="0" fontAlgn="ctr"/>
                      <a:r>
                        <a:rPr lang="en-US" sz="1000" u="none" strike="noStrike" dirty="0">
                          <a:solidFill>
                            <a:schemeClr val="tx2">
                              <a:lumMod val="50000"/>
                            </a:schemeClr>
                          </a:solidFill>
                          <a:effectLst/>
                        </a:rPr>
                        <a:t>DTI</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Total Debt/ Annual Income</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341794725"/>
                  </a:ext>
                </a:extLst>
              </a:tr>
              <a:tr h="314900">
                <a:tc>
                  <a:txBody>
                    <a:bodyPr/>
                    <a:lstStyle/>
                    <a:p>
                      <a:pPr algn="ctr" rtl="0" fontAlgn="ctr"/>
                      <a:r>
                        <a:rPr lang="en-US" sz="1000" u="none" strike="noStrike" dirty="0" err="1">
                          <a:solidFill>
                            <a:schemeClr val="tx2">
                              <a:lumMod val="50000"/>
                            </a:schemeClr>
                          </a:solidFill>
                          <a:effectLst/>
                        </a:rPr>
                        <a:t>Emp_length</a:t>
                      </a:r>
                      <a:r>
                        <a:rPr lang="en-US" sz="1000" u="none" strike="noStrike" dirty="0">
                          <a:solidFill>
                            <a:schemeClr val="tx2">
                              <a:lumMod val="50000"/>
                            </a:schemeClr>
                          </a:solidFill>
                          <a:effectLst/>
                        </a:rPr>
                        <a:t> </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Employment length in years.</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3303073846"/>
                  </a:ext>
                </a:extLst>
              </a:tr>
              <a:tr h="314900">
                <a:tc>
                  <a:txBody>
                    <a:bodyPr/>
                    <a:lstStyle/>
                    <a:p>
                      <a:pPr algn="ctr" rtl="0" fontAlgn="ctr"/>
                      <a:r>
                        <a:rPr lang="en-US" sz="1000" u="none" strike="noStrike" dirty="0" err="1">
                          <a:solidFill>
                            <a:schemeClr val="tx2">
                              <a:lumMod val="50000"/>
                            </a:schemeClr>
                          </a:solidFill>
                          <a:effectLst/>
                        </a:rPr>
                        <a:t>Funded_amnt</a:t>
                      </a:r>
                      <a:r>
                        <a:rPr lang="en-US" sz="1000" u="none" strike="noStrike" dirty="0">
                          <a:solidFill>
                            <a:schemeClr val="tx2">
                              <a:lumMod val="50000"/>
                            </a:schemeClr>
                          </a:solidFill>
                          <a:effectLst/>
                        </a:rPr>
                        <a:t> </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The total amount committed to that loan at that point in time.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4000772178"/>
                  </a:ext>
                </a:extLst>
              </a:tr>
              <a:tr h="314900">
                <a:tc>
                  <a:txBody>
                    <a:bodyPr/>
                    <a:lstStyle/>
                    <a:p>
                      <a:pPr algn="ctr" rtl="0" fontAlgn="ctr"/>
                      <a:r>
                        <a:rPr lang="en-US" sz="1000" u="none" strike="noStrike" dirty="0" err="1">
                          <a:solidFill>
                            <a:schemeClr val="tx2">
                              <a:lumMod val="50000"/>
                            </a:schemeClr>
                          </a:solidFill>
                          <a:effectLst/>
                        </a:rPr>
                        <a:t>home_ownership</a:t>
                      </a:r>
                      <a:r>
                        <a:rPr lang="en-US" sz="1000" u="none" strike="noStrike" dirty="0">
                          <a:solidFill>
                            <a:schemeClr val="tx2">
                              <a:lumMod val="50000"/>
                            </a:schemeClr>
                          </a:solidFill>
                          <a:effectLst/>
                        </a:rPr>
                        <a:t> </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The home ownership status provided by the borrower during registration.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2139723456"/>
                  </a:ext>
                </a:extLst>
              </a:tr>
              <a:tr h="314900">
                <a:tc>
                  <a:txBody>
                    <a:bodyPr/>
                    <a:lstStyle/>
                    <a:p>
                      <a:pPr algn="ctr" rtl="0" fontAlgn="ctr"/>
                      <a:r>
                        <a:rPr lang="en-US" sz="1000" u="none" strike="noStrike" dirty="0" err="1">
                          <a:solidFill>
                            <a:schemeClr val="tx2">
                              <a:lumMod val="50000"/>
                            </a:schemeClr>
                          </a:solidFill>
                          <a:effectLst/>
                        </a:rPr>
                        <a:t>loan_status</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Current status of the loan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2418394399"/>
                  </a:ext>
                </a:extLst>
              </a:tr>
              <a:tr h="314900">
                <a:tc>
                  <a:txBody>
                    <a:bodyPr/>
                    <a:lstStyle/>
                    <a:p>
                      <a:pPr algn="ctr" rtl="0" fontAlgn="ctr"/>
                      <a:r>
                        <a:rPr lang="en-US" sz="1000" u="none" strike="noStrike" dirty="0" err="1">
                          <a:solidFill>
                            <a:schemeClr val="tx2">
                              <a:lumMod val="50000"/>
                            </a:schemeClr>
                          </a:solidFill>
                          <a:effectLst/>
                        </a:rPr>
                        <a:t>revol_bal</a:t>
                      </a:r>
                      <a:r>
                        <a:rPr lang="en-US" sz="1000" u="none" strike="noStrike" dirty="0">
                          <a:solidFill>
                            <a:schemeClr val="tx2">
                              <a:lumMod val="50000"/>
                            </a:schemeClr>
                          </a:solidFill>
                          <a:effectLst/>
                        </a:rPr>
                        <a:t> </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Total credit revolving balance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371795541"/>
                  </a:ext>
                </a:extLst>
              </a:tr>
              <a:tr h="314900">
                <a:tc>
                  <a:txBody>
                    <a:bodyPr/>
                    <a:lstStyle/>
                    <a:p>
                      <a:pPr algn="ctr" rtl="0" fontAlgn="ctr"/>
                      <a:r>
                        <a:rPr lang="en-US" sz="1000" u="none" strike="noStrike" dirty="0">
                          <a:solidFill>
                            <a:schemeClr val="tx2">
                              <a:lumMod val="50000"/>
                            </a:schemeClr>
                          </a:solidFill>
                          <a:effectLst/>
                        </a:rPr>
                        <a:t>Grade</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Lending Club assigned loan grade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764062844"/>
                  </a:ext>
                </a:extLst>
              </a:tr>
              <a:tr h="314900">
                <a:tc>
                  <a:txBody>
                    <a:bodyPr/>
                    <a:lstStyle/>
                    <a:p>
                      <a:pPr algn="ctr" rtl="0" fontAlgn="ctr"/>
                      <a:r>
                        <a:rPr lang="en-US" sz="1000" u="none" strike="noStrike" dirty="0">
                          <a:solidFill>
                            <a:schemeClr val="tx2">
                              <a:lumMod val="50000"/>
                            </a:schemeClr>
                          </a:solidFill>
                          <a:effectLst/>
                        </a:rPr>
                        <a:t>Purpose</a:t>
                      </a:r>
                      <a:endParaRPr lang="en-US" sz="1000" b="1" i="0" u="none" strike="noStrike" dirty="0">
                        <a:solidFill>
                          <a:schemeClr val="tx2">
                            <a:lumMod val="50000"/>
                          </a:schemeClr>
                        </a:solidFill>
                        <a:effectLst/>
                        <a:latin typeface="Times New Roman" panose="02020603050405020304" pitchFamily="18" charset="0"/>
                      </a:endParaRPr>
                    </a:p>
                  </a:txBody>
                  <a:tcPr marL="8525" marR="8525" marT="8525" marB="0" anchor="ctr"/>
                </a:tc>
                <a:tc>
                  <a:txBody>
                    <a:bodyPr/>
                    <a:lstStyle/>
                    <a:p>
                      <a:pPr algn="l" fontAlgn="b"/>
                      <a:r>
                        <a:rPr lang="en-US" sz="1000" u="none" strike="noStrike" dirty="0">
                          <a:solidFill>
                            <a:schemeClr val="tx2">
                              <a:lumMod val="50000"/>
                            </a:schemeClr>
                          </a:solidFill>
                          <a:effectLst/>
                        </a:rPr>
                        <a:t> A category provided by the borrower for the loan request. </a:t>
                      </a:r>
                      <a:endParaRPr lang="en-US" sz="1000" b="0" i="0" u="none" strike="noStrike" dirty="0">
                        <a:solidFill>
                          <a:schemeClr val="tx2">
                            <a:lumMod val="50000"/>
                          </a:schemeClr>
                        </a:solidFill>
                        <a:effectLst/>
                        <a:latin typeface="Calibri" panose="020F0502020204030204" pitchFamily="34" charset="0"/>
                      </a:endParaRPr>
                    </a:p>
                  </a:txBody>
                  <a:tcPr marL="8525" marR="8525" marT="8525" marB="0" anchor="b"/>
                </a:tc>
                <a:extLst>
                  <a:ext uri="{0D108BD9-81ED-4DB2-BD59-A6C34878D82A}">
                    <a16:rowId xmlns:a16="http://schemas.microsoft.com/office/drawing/2014/main" val="88394221"/>
                  </a:ext>
                </a:extLst>
              </a:tr>
            </a:tbl>
          </a:graphicData>
        </a:graphic>
      </p:graphicFrame>
    </p:spTree>
    <p:extLst>
      <p:ext uri="{BB962C8B-B14F-4D97-AF65-F5344CB8AC3E}">
        <p14:creationId xmlns:p14="http://schemas.microsoft.com/office/powerpoint/2010/main" val="323559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9C51-3D14-46C4-8B04-2998BF16481D}"/>
              </a:ext>
            </a:extLst>
          </p:cNvPr>
          <p:cNvSpPr>
            <a:spLocks noGrp="1"/>
          </p:cNvSpPr>
          <p:nvPr>
            <p:ph type="title"/>
          </p:nvPr>
        </p:nvSpPr>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Dataset Information</a:t>
            </a:r>
            <a:r>
              <a:rPr lang="en-IN" sz="3600" dirty="0">
                <a:solidFill>
                  <a:srgbClr val="002060"/>
                </a:solidFill>
                <a:latin typeface="Times New Roman" panose="02020603050405020304" pitchFamily="18" charset="0"/>
                <a:cs typeface="Times New Roman" panose="02020603050405020304" pitchFamily="18" charset="0"/>
              </a:rPr>
              <a:t> </a:t>
            </a:r>
            <a:endParaRPr lang="en-IN" sz="3600" dirty="0">
              <a:solidFill>
                <a:srgbClr val="002060"/>
              </a:solidFill>
            </a:endParaRPr>
          </a:p>
        </p:txBody>
      </p:sp>
      <p:sp>
        <p:nvSpPr>
          <p:cNvPr id="3" name="Content Placeholder 2">
            <a:extLst>
              <a:ext uri="{FF2B5EF4-FFF2-40B4-BE49-F238E27FC236}">
                <a16:creationId xmlns:a16="http://schemas.microsoft.com/office/drawing/2014/main" id="{A6E0EA21-962B-4716-81D4-38C7DDAD34B8}"/>
              </a:ext>
            </a:extLst>
          </p:cNvPr>
          <p:cNvSpPr>
            <a:spLocks noGrp="1"/>
          </p:cNvSpPr>
          <p:nvPr>
            <p:ph idx="1"/>
          </p:nvPr>
        </p:nvSpPr>
        <p:spPr>
          <a:xfrm>
            <a:off x="457200" y="1414877"/>
            <a:ext cx="8229600" cy="5334000"/>
          </a:xfrm>
        </p:spPr>
        <p:txBody>
          <a:bodyPr>
            <a:normAutofit fontScale="92500" lnSpcReduction="20000"/>
          </a:bodyPr>
          <a:lstStyle/>
          <a:p>
            <a:r>
              <a:rPr lang="en-US" sz="2000" b="1" dirty="0">
                <a:latin typeface="Times New Roman" panose="02020603050405020304" pitchFamily="18" charset="0"/>
                <a:cs typeface="Times New Roman" panose="02020603050405020304" pitchFamily="18" charset="0"/>
              </a:rPr>
              <a:t> Missing Values: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Class Distribution:</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Fully Paid                :      82.11%</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Charged Off             :      17.89%</a:t>
            </a:r>
            <a:endParaRPr lang="en-US" sz="2000" dirty="0"/>
          </a:p>
          <a:p>
            <a:endParaRPr lang="en-IN" sz="2000" dirty="0"/>
          </a:p>
        </p:txBody>
      </p:sp>
      <p:pic>
        <p:nvPicPr>
          <p:cNvPr id="4" name="Picture 3">
            <a:extLst>
              <a:ext uri="{FF2B5EF4-FFF2-40B4-BE49-F238E27FC236}">
                <a16:creationId xmlns:a16="http://schemas.microsoft.com/office/drawing/2014/main" id="{6B9E8050-6D53-4613-9E40-9C23FD3BA6FF}"/>
              </a:ext>
            </a:extLst>
          </p:cNvPr>
          <p:cNvPicPr>
            <a:picLocks noChangeAspect="1"/>
          </p:cNvPicPr>
          <p:nvPr/>
        </p:nvPicPr>
        <p:blipFill>
          <a:blip r:embed="rId2"/>
          <a:stretch>
            <a:fillRect/>
          </a:stretch>
        </p:blipFill>
        <p:spPr>
          <a:xfrm>
            <a:off x="990600" y="1862922"/>
            <a:ext cx="3782750" cy="3580201"/>
          </a:xfrm>
          <a:prstGeom prst="rect">
            <a:avLst/>
          </a:prstGeom>
        </p:spPr>
      </p:pic>
      <p:pic>
        <p:nvPicPr>
          <p:cNvPr id="5" name="Picture 2">
            <a:extLst>
              <a:ext uri="{FF2B5EF4-FFF2-40B4-BE49-F238E27FC236}">
                <a16:creationId xmlns:a16="http://schemas.microsoft.com/office/drawing/2014/main" id="{A47AB41B-0222-4070-BE40-DB7E389BB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377" y="4267200"/>
            <a:ext cx="3782750" cy="248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03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4D98-D3FC-47D5-964B-838F6E92CA4E}"/>
              </a:ext>
            </a:extLst>
          </p:cNvPr>
          <p:cNvSpPr>
            <a:spLocks noGrp="1"/>
          </p:cNvSpPr>
          <p:nvPr>
            <p:ph type="title"/>
          </p:nvPr>
        </p:nvSpPr>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Pre – Processing Steps</a:t>
            </a:r>
            <a:endParaRPr lang="en-IN" sz="3200" dirty="0">
              <a:solidFill>
                <a:srgbClr val="002060"/>
              </a:solidFill>
            </a:endParaRPr>
          </a:p>
        </p:txBody>
      </p:sp>
      <p:sp>
        <p:nvSpPr>
          <p:cNvPr id="3" name="Content Placeholder 2">
            <a:extLst>
              <a:ext uri="{FF2B5EF4-FFF2-40B4-BE49-F238E27FC236}">
                <a16:creationId xmlns:a16="http://schemas.microsoft.com/office/drawing/2014/main" id="{9AD4FF6F-C871-446F-8524-1C6FCBB1477D}"/>
              </a:ext>
            </a:extLst>
          </p:cNvPr>
          <p:cNvSpPr>
            <a:spLocks noGrp="1"/>
          </p:cNvSpPr>
          <p:nvPr>
            <p:ph idx="1"/>
          </p:nvPr>
        </p:nvSpPr>
        <p:spPr>
          <a:xfrm>
            <a:off x="457200" y="1404938"/>
            <a:ext cx="8229600" cy="4525963"/>
          </a:xfrm>
        </p:spPr>
        <p:txBody>
          <a:bodyPr>
            <a:normAutofit/>
          </a:bodyPr>
          <a:lstStyle/>
          <a:p>
            <a:r>
              <a:rPr lang="en-US" sz="2000" dirty="0">
                <a:latin typeface="Times New Roman" panose="02020603050405020304" pitchFamily="18" charset="0"/>
                <a:cs typeface="Times New Roman" panose="02020603050405020304" pitchFamily="18" charset="0"/>
              </a:rPr>
              <a:t>Missing Value Imputation.</a:t>
            </a:r>
          </a:p>
          <a:p>
            <a:r>
              <a:rPr lang="en-US" sz="2000" dirty="0">
                <a:latin typeface="Times New Roman" panose="02020603050405020304" pitchFamily="18" charset="0"/>
                <a:cs typeface="Times New Roman" panose="02020603050405020304" pitchFamily="18" charset="0"/>
              </a:rPr>
              <a:t>Data Wrangling  of categorical features.</a:t>
            </a:r>
          </a:p>
          <a:p>
            <a:r>
              <a:rPr lang="en-US" sz="2000" dirty="0">
                <a:latin typeface="Times New Roman" panose="02020603050405020304" pitchFamily="18" charset="0"/>
                <a:cs typeface="Times New Roman" panose="02020603050405020304" pitchFamily="18" charset="0"/>
              </a:rPr>
              <a:t>Balancing dataset using Under-sampling method.</a:t>
            </a:r>
          </a:p>
          <a:p>
            <a:pPr algn="just"/>
            <a:r>
              <a:rPr lang="en-IN" sz="2000" dirty="0">
                <a:latin typeface="Times New Roman" panose="02020603050405020304" pitchFamily="18" charset="0"/>
                <a:cs typeface="Times New Roman" panose="02020603050405020304" pitchFamily="18" charset="0"/>
              </a:rPr>
              <a:t>Outliers Treatment and data normalization using SQRT transformation.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p>
        </p:txBody>
      </p:sp>
      <p:pic>
        <p:nvPicPr>
          <p:cNvPr id="2050" name="Picture 2" descr="Image result for Pre – Processing Steps">
            <a:extLst>
              <a:ext uri="{FF2B5EF4-FFF2-40B4-BE49-F238E27FC236}">
                <a16:creationId xmlns:a16="http://schemas.microsoft.com/office/drawing/2014/main" id="{4AC33351-70A7-4321-B73A-A5050C240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03079"/>
            <a:ext cx="58864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05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8BE6-8340-4C02-857B-272E21080498}"/>
              </a:ext>
            </a:extLst>
          </p:cNvPr>
          <p:cNvSpPr>
            <a:spLocks noGrp="1"/>
          </p:cNvSpPr>
          <p:nvPr>
            <p:ph type="title"/>
          </p:nvPr>
        </p:nvSpPr>
        <p:spPr>
          <a:xfrm>
            <a:off x="457200" y="261938"/>
            <a:ext cx="8229600" cy="576262"/>
          </a:xfrm>
        </p:spPr>
        <p:txBody>
          <a:bodyPr>
            <a:normAutofit fontScale="90000"/>
          </a:bodyPr>
          <a:lstStyle/>
          <a:p>
            <a:endParaRPr lang="en-US" dirty="0"/>
          </a:p>
        </p:txBody>
      </p:sp>
      <p:sp>
        <p:nvSpPr>
          <p:cNvPr id="6" name="TextBox 5">
            <a:extLst>
              <a:ext uri="{FF2B5EF4-FFF2-40B4-BE49-F238E27FC236}">
                <a16:creationId xmlns:a16="http://schemas.microsoft.com/office/drawing/2014/main" id="{99AB2D97-D5AB-4A49-8800-751A54F0F116}"/>
              </a:ext>
            </a:extLst>
          </p:cNvPr>
          <p:cNvSpPr txBox="1"/>
          <p:nvPr/>
        </p:nvSpPr>
        <p:spPr>
          <a:xfrm>
            <a:off x="1069969" y="1290358"/>
            <a:ext cx="1898661" cy="369332"/>
          </a:xfrm>
          <a:prstGeom prst="rect">
            <a:avLst/>
          </a:prstGeom>
          <a:noFill/>
        </p:spPr>
        <p:txBody>
          <a:bodyPr wrap="none" rtlCol="0">
            <a:spAutoFit/>
          </a:bodyPr>
          <a:lstStyle/>
          <a:p>
            <a:r>
              <a:rPr lang="en-US" b="1" dirty="0">
                <a:solidFill>
                  <a:schemeClr val="tx2">
                    <a:lumMod val="75000"/>
                  </a:schemeClr>
                </a:solidFill>
              </a:rPr>
              <a:t>Dropped Columns</a:t>
            </a:r>
          </a:p>
        </p:txBody>
      </p:sp>
      <p:graphicFrame>
        <p:nvGraphicFramePr>
          <p:cNvPr id="9" name="Content Placeholder 8">
            <a:extLst>
              <a:ext uri="{FF2B5EF4-FFF2-40B4-BE49-F238E27FC236}">
                <a16:creationId xmlns:a16="http://schemas.microsoft.com/office/drawing/2014/main" id="{4FD6D569-8BB0-4B5C-B240-2C7B2442F205}"/>
              </a:ext>
            </a:extLst>
          </p:cNvPr>
          <p:cNvGraphicFramePr>
            <a:graphicFrameLocks noGrp="1"/>
          </p:cNvGraphicFramePr>
          <p:nvPr>
            <p:ph idx="1"/>
            <p:extLst>
              <p:ext uri="{D42A27DB-BD31-4B8C-83A1-F6EECF244321}">
                <p14:modId xmlns:p14="http://schemas.microsoft.com/office/powerpoint/2010/main" val="2147833742"/>
              </p:ext>
            </p:extLst>
          </p:nvPr>
        </p:nvGraphicFramePr>
        <p:xfrm>
          <a:off x="609599" y="1659690"/>
          <a:ext cx="2819400" cy="2450067"/>
        </p:xfrm>
        <a:graphic>
          <a:graphicData uri="http://schemas.openxmlformats.org/drawingml/2006/table">
            <a:tbl>
              <a:tblPr>
                <a:tableStyleId>{3C2FFA5D-87B4-456A-9821-1D502468CF0F}</a:tableStyleId>
              </a:tblPr>
              <a:tblGrid>
                <a:gridCol w="2819400">
                  <a:extLst>
                    <a:ext uri="{9D8B030D-6E8A-4147-A177-3AD203B41FA5}">
                      <a16:colId xmlns:a16="http://schemas.microsoft.com/office/drawing/2014/main" val="1415384242"/>
                    </a:ext>
                  </a:extLst>
                </a:gridCol>
              </a:tblGrid>
              <a:tr h="359775">
                <a:tc>
                  <a:txBody>
                    <a:bodyPr/>
                    <a:lstStyle/>
                    <a:p>
                      <a:pPr algn="ctr" fontAlgn="ctr"/>
                      <a:r>
                        <a:rPr lang="en-IN"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68646329"/>
                  </a:ext>
                </a:extLst>
              </a:tr>
              <a:tr h="359775">
                <a:tc>
                  <a:txBody>
                    <a:bodyPr/>
                    <a:lstStyle/>
                    <a:p>
                      <a:pPr algn="ctr" fontAlgn="ctr"/>
                      <a:r>
                        <a:rPr lang="en-IN" sz="1400" u="none" strike="noStrike" dirty="0" err="1">
                          <a:effectLst/>
                        </a:rPr>
                        <a:t>member_id</a:t>
                      </a:r>
                      <a:r>
                        <a:rPr lang="en-IN"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38344047"/>
                  </a:ext>
                </a:extLst>
              </a:tr>
              <a:tr h="359775">
                <a:tc>
                  <a:txBody>
                    <a:bodyPr/>
                    <a:lstStyle/>
                    <a:p>
                      <a:pPr algn="ctr" fontAlgn="ctr"/>
                      <a:r>
                        <a:rPr lang="en-IN" sz="1400" u="none" strike="noStrike" dirty="0" err="1">
                          <a:effectLst/>
                        </a:rPr>
                        <a:t>url</a:t>
                      </a:r>
                      <a:r>
                        <a:rPr lang="en-IN"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37255454"/>
                  </a:ext>
                </a:extLst>
              </a:tr>
              <a:tr h="359775">
                <a:tc>
                  <a:txBody>
                    <a:bodyPr/>
                    <a:lstStyle/>
                    <a:p>
                      <a:pPr algn="ctr" fontAlgn="ctr"/>
                      <a:r>
                        <a:rPr lang="en-IN" sz="1400" u="none" strike="noStrike" dirty="0">
                          <a:effectLst/>
                        </a:rPr>
                        <a:t>'</a:t>
                      </a:r>
                      <a:r>
                        <a:rPr lang="en-IN" sz="1400" u="none" strike="noStrike" dirty="0" err="1">
                          <a:effectLst/>
                        </a:rPr>
                        <a:t>policy_code</a:t>
                      </a:r>
                      <a:r>
                        <a:rPr lang="en-IN"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3930789"/>
                  </a:ext>
                </a:extLst>
              </a:tr>
              <a:tr h="359775">
                <a:tc>
                  <a:txBody>
                    <a:bodyPr/>
                    <a:lstStyle/>
                    <a:p>
                      <a:pPr algn="ctr" fontAlgn="ctr"/>
                      <a:r>
                        <a:rPr lang="en-IN" sz="1400" u="none" strike="noStrike" dirty="0" err="1">
                          <a:effectLst/>
                        </a:rPr>
                        <a:t>next_pymnt_d</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31137326"/>
                  </a:ext>
                </a:extLst>
              </a:tr>
              <a:tr h="651192">
                <a:tc>
                  <a:txBody>
                    <a:bodyPr/>
                    <a:lstStyle/>
                    <a:p>
                      <a:pPr algn="ctr" fontAlgn="ctr"/>
                      <a:r>
                        <a:rPr lang="en-IN" sz="1400" u="none" strike="noStrike" dirty="0" err="1">
                          <a:effectLst/>
                        </a:rPr>
                        <a:t>addr_state</a:t>
                      </a:r>
                      <a:r>
                        <a:rPr lang="en-IN" sz="1400" u="none" strike="noStrike" dirty="0">
                          <a:effectLst/>
                        </a:rPr>
                        <a:t> -&gt; converted to regions(north, south..)</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07227271"/>
                  </a:ext>
                </a:extLst>
              </a:tr>
            </a:tbl>
          </a:graphicData>
        </a:graphic>
      </p:graphicFrame>
      <p:graphicFrame>
        <p:nvGraphicFramePr>
          <p:cNvPr id="11" name="Table 10">
            <a:extLst>
              <a:ext uri="{FF2B5EF4-FFF2-40B4-BE49-F238E27FC236}">
                <a16:creationId xmlns:a16="http://schemas.microsoft.com/office/drawing/2014/main" id="{E6EAD942-2404-4004-9A95-26CFFD40E437}"/>
              </a:ext>
            </a:extLst>
          </p:cNvPr>
          <p:cNvGraphicFramePr>
            <a:graphicFrameLocks noGrp="1"/>
          </p:cNvGraphicFramePr>
          <p:nvPr>
            <p:extLst>
              <p:ext uri="{D42A27DB-BD31-4B8C-83A1-F6EECF244321}">
                <p14:modId xmlns:p14="http://schemas.microsoft.com/office/powerpoint/2010/main" val="2042601039"/>
              </p:ext>
            </p:extLst>
          </p:nvPr>
        </p:nvGraphicFramePr>
        <p:xfrm>
          <a:off x="4301435" y="1664732"/>
          <a:ext cx="4368800" cy="3492810"/>
        </p:xfrm>
        <a:graphic>
          <a:graphicData uri="http://schemas.openxmlformats.org/drawingml/2006/table">
            <a:tbl>
              <a:tblPr>
                <a:tableStyleId>{3C2FFA5D-87B4-456A-9821-1D502468CF0F}</a:tableStyleId>
              </a:tblPr>
              <a:tblGrid>
                <a:gridCol w="1337365">
                  <a:extLst>
                    <a:ext uri="{9D8B030D-6E8A-4147-A177-3AD203B41FA5}">
                      <a16:colId xmlns:a16="http://schemas.microsoft.com/office/drawing/2014/main" val="230982755"/>
                    </a:ext>
                  </a:extLst>
                </a:gridCol>
                <a:gridCol w="3031435">
                  <a:extLst>
                    <a:ext uri="{9D8B030D-6E8A-4147-A177-3AD203B41FA5}">
                      <a16:colId xmlns:a16="http://schemas.microsoft.com/office/drawing/2014/main" val="2228709100"/>
                    </a:ext>
                  </a:extLst>
                </a:gridCol>
              </a:tblGrid>
              <a:tr h="195539">
                <a:tc>
                  <a:txBody>
                    <a:bodyPr/>
                    <a:lstStyle/>
                    <a:p>
                      <a:pPr algn="l" fontAlgn="b"/>
                      <a:r>
                        <a:rPr lang="en-US" sz="1400" u="none" strike="noStrike">
                          <a:effectLst/>
                        </a:rPr>
                        <a:t>Column Names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Method of Imputation</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2754779"/>
                  </a:ext>
                </a:extLst>
              </a:tr>
              <a:tr h="400995">
                <a:tc>
                  <a:txBody>
                    <a:bodyPr/>
                    <a:lstStyle/>
                    <a:p>
                      <a:pPr algn="l" fontAlgn="ctr"/>
                      <a:r>
                        <a:rPr lang="en-IN" sz="1400" u="none" strike="noStrike">
                          <a:effectLst/>
                        </a:rPr>
                        <a:t>emp_title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missing values with (Manager)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5616759"/>
                  </a:ext>
                </a:extLst>
              </a:tr>
              <a:tr h="210257">
                <a:tc>
                  <a:txBody>
                    <a:bodyPr/>
                    <a:lstStyle/>
                    <a:p>
                      <a:pPr algn="l" fontAlgn="ctr"/>
                      <a:r>
                        <a:rPr lang="en-IN" sz="1400" u="none" strike="noStrike">
                          <a:effectLst/>
                        </a:rPr>
                        <a:t>emp_length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missing values with &lt;1 year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1969872"/>
                  </a:ext>
                </a:extLst>
              </a:tr>
              <a:tr h="210257">
                <a:tc>
                  <a:txBody>
                    <a:bodyPr/>
                    <a:lstStyle/>
                    <a:p>
                      <a:pPr algn="l" fontAlgn="ctr"/>
                      <a:r>
                        <a:rPr lang="en-IN" sz="1400" u="none" strike="noStrike">
                          <a:effectLst/>
                        </a:rPr>
                        <a:t>title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missing value with debt consolidation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0725757"/>
                  </a:ext>
                </a:extLst>
              </a:tr>
              <a:tr h="210257">
                <a:tc>
                  <a:txBody>
                    <a:bodyPr/>
                    <a:lstStyle/>
                    <a:p>
                      <a:pPr algn="l" fontAlgn="ctr"/>
                      <a:r>
                        <a:rPr lang="en-IN" sz="1400" u="none" strike="noStrike">
                          <a:effectLst/>
                        </a:rPr>
                        <a:t>revol_util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with mean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213190"/>
                  </a:ext>
                </a:extLst>
              </a:tr>
              <a:tr h="210257">
                <a:tc>
                  <a:txBody>
                    <a:bodyPr/>
                    <a:lstStyle/>
                    <a:p>
                      <a:pPr algn="l" fontAlgn="ctr"/>
                      <a:r>
                        <a:rPr lang="en-IN" sz="1400" u="none" strike="noStrike">
                          <a:effectLst/>
                        </a:rPr>
                        <a:t>last_pymnt_d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with mode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3064366"/>
                  </a:ext>
                </a:extLst>
              </a:tr>
              <a:tr h="210257">
                <a:tc>
                  <a:txBody>
                    <a:bodyPr/>
                    <a:lstStyle/>
                    <a:p>
                      <a:pPr algn="l" fontAlgn="ctr"/>
                      <a:r>
                        <a:rPr lang="en-IN" sz="1400" u="none" strike="noStrike">
                          <a:effectLst/>
                        </a:rPr>
                        <a:t>last_credit_pull_d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with mode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3858003"/>
                  </a:ext>
                </a:extLst>
              </a:tr>
              <a:tr h="380564">
                <a:tc>
                  <a:txBody>
                    <a:bodyPr/>
                    <a:lstStyle/>
                    <a:p>
                      <a:pPr algn="l" fontAlgn="ctr"/>
                      <a:r>
                        <a:rPr lang="fr-FR" sz="1400" u="none" strike="noStrike">
                          <a:effectLst/>
                        </a:rPr>
                        <a:t>collections_12_mths_ex_med </a:t>
                      </a:r>
                      <a:endParaRPr lang="fr-FR"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with median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7262856"/>
                  </a:ext>
                </a:extLst>
              </a:tr>
              <a:tr h="210257">
                <a:tc>
                  <a:txBody>
                    <a:bodyPr/>
                    <a:lstStyle/>
                    <a:p>
                      <a:pPr algn="l" fontAlgn="ctr"/>
                      <a:r>
                        <a:rPr lang="en-IN" sz="1400" u="none" strike="noStrike">
                          <a:effectLst/>
                        </a:rPr>
                        <a:t>tot_cur_bal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with mean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7005027"/>
                  </a:ext>
                </a:extLst>
              </a:tr>
              <a:tr h="210257">
                <a:tc>
                  <a:txBody>
                    <a:bodyPr/>
                    <a:lstStyle/>
                    <a:p>
                      <a:pPr algn="l" fontAlgn="ctr"/>
                      <a:r>
                        <a:rPr lang="en-IN" sz="1400" u="none" strike="noStrike">
                          <a:effectLst/>
                        </a:rPr>
                        <a:t>tot_coll_amt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with 0 (majority had 0 )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7294123"/>
                  </a:ext>
                </a:extLst>
              </a:tr>
              <a:tr h="210257">
                <a:tc>
                  <a:txBody>
                    <a:bodyPr/>
                    <a:lstStyle/>
                    <a:p>
                      <a:pPr algn="l" fontAlgn="ctr"/>
                      <a:r>
                        <a:rPr lang="en-IN" sz="1400" u="none" strike="noStrike">
                          <a:effectLst/>
                        </a:rPr>
                        <a:t>total_rev_hi_lim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with mean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998624"/>
                  </a:ext>
                </a:extLst>
              </a:tr>
              <a:tr h="210257">
                <a:tc>
                  <a:txBody>
                    <a:bodyPr/>
                    <a:lstStyle/>
                    <a:p>
                      <a:pPr algn="l" fontAlgn="ctr"/>
                      <a:r>
                        <a:rPr lang="en-IN" sz="1400" u="none" strike="noStrike">
                          <a:effectLst/>
                        </a:rPr>
                        <a:t>home_ownership </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rPr>
                        <a:t> replace other, none , any values as </a:t>
                      </a:r>
                      <a:r>
                        <a:rPr lang="en-US" sz="1400" u="none" strike="noStrike" dirty="0" err="1">
                          <a:effectLst/>
                        </a:rPr>
                        <a:t>mortage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9359436"/>
                  </a:ext>
                </a:extLst>
              </a:tr>
            </a:tbl>
          </a:graphicData>
        </a:graphic>
      </p:graphicFrame>
      <p:sp>
        <p:nvSpPr>
          <p:cNvPr id="12" name="TextBox 11">
            <a:extLst>
              <a:ext uri="{FF2B5EF4-FFF2-40B4-BE49-F238E27FC236}">
                <a16:creationId xmlns:a16="http://schemas.microsoft.com/office/drawing/2014/main" id="{721998EF-ACB5-4EFB-BACD-F3CBF99E99E3}"/>
              </a:ext>
            </a:extLst>
          </p:cNvPr>
          <p:cNvSpPr txBox="1"/>
          <p:nvPr/>
        </p:nvSpPr>
        <p:spPr>
          <a:xfrm>
            <a:off x="5742133" y="1295400"/>
            <a:ext cx="1252715" cy="369332"/>
          </a:xfrm>
          <a:prstGeom prst="rect">
            <a:avLst/>
          </a:prstGeom>
          <a:noFill/>
        </p:spPr>
        <p:txBody>
          <a:bodyPr wrap="none" rtlCol="0">
            <a:spAutoFit/>
          </a:bodyPr>
          <a:lstStyle/>
          <a:p>
            <a:r>
              <a:rPr lang="en-US" b="1" dirty="0">
                <a:solidFill>
                  <a:schemeClr val="tx2">
                    <a:lumMod val="75000"/>
                  </a:schemeClr>
                </a:solidFill>
              </a:rPr>
              <a:t>Imputation</a:t>
            </a:r>
          </a:p>
        </p:txBody>
      </p:sp>
    </p:spTree>
    <p:extLst>
      <p:ext uri="{BB962C8B-B14F-4D97-AF65-F5344CB8AC3E}">
        <p14:creationId xmlns:p14="http://schemas.microsoft.com/office/powerpoint/2010/main" val="256881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E169-CD98-4669-9A6D-EDBEEC19C327}"/>
              </a:ext>
            </a:extLst>
          </p:cNvPr>
          <p:cNvSpPr>
            <a:spLocks noGrp="1"/>
          </p:cNvSpPr>
          <p:nvPr>
            <p:ph type="title"/>
          </p:nvPr>
        </p:nvSpPr>
        <p:spPr>
          <a:xfrm>
            <a:off x="457200" y="2743200"/>
            <a:ext cx="8229600" cy="1143000"/>
          </a:xfrm>
        </p:spPr>
        <p:txBody>
          <a:bodyPr>
            <a:normAutofit/>
          </a:bodyPr>
          <a:lstStyle/>
          <a:p>
            <a:r>
              <a:rPr lang="en-US" sz="3200" dirty="0"/>
              <a:t>Exploratory Data Analysis</a:t>
            </a:r>
          </a:p>
        </p:txBody>
      </p:sp>
    </p:spTree>
    <p:extLst>
      <p:ext uri="{BB962C8B-B14F-4D97-AF65-F5344CB8AC3E}">
        <p14:creationId xmlns:p14="http://schemas.microsoft.com/office/powerpoint/2010/main" val="109654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78FC-B616-42B0-8923-DCCDE52C4A4C}"/>
              </a:ext>
            </a:extLst>
          </p:cNvPr>
          <p:cNvSpPr>
            <a:spLocks noGrp="1"/>
          </p:cNvSpPr>
          <p:nvPr>
            <p:ph type="title"/>
          </p:nvPr>
        </p:nvSpPr>
        <p:spPr>
          <a:xfrm>
            <a:off x="457200" y="26504"/>
            <a:ext cx="8229600" cy="838200"/>
          </a:xfrm>
        </p:spPr>
        <p:txBody>
          <a:bodyPr>
            <a:normAutofit/>
          </a:bodyPr>
          <a:lstStyle/>
          <a:p>
            <a:r>
              <a:rPr lang="en-IN" sz="3200" b="1" dirty="0">
                <a:solidFill>
                  <a:srgbClr val="002060"/>
                </a:solidFill>
              </a:rPr>
              <a:t>Grade and Term Analysis</a:t>
            </a:r>
          </a:p>
        </p:txBody>
      </p:sp>
      <p:pic>
        <p:nvPicPr>
          <p:cNvPr id="5" name="Picture 6">
            <a:extLst>
              <a:ext uri="{FF2B5EF4-FFF2-40B4-BE49-F238E27FC236}">
                <a16:creationId xmlns:a16="http://schemas.microsoft.com/office/drawing/2014/main" id="{EFDA3BAF-6346-4569-94E0-D8F020E9E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03742"/>
            <a:ext cx="5105400" cy="31174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C4FF551C-E37E-473C-850D-C0D9F6FB5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183509"/>
            <a:ext cx="5981700" cy="270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70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8583</TotalTime>
  <Words>2193</Words>
  <Application>Microsoft Office PowerPoint</Application>
  <PresentationFormat>On-screen Show (4:3)</PresentationFormat>
  <Paragraphs>522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Times New Roman</vt:lpstr>
      <vt:lpstr>Wingdings</vt:lpstr>
      <vt:lpstr>Office Theme</vt:lpstr>
      <vt:lpstr>Introduction</vt:lpstr>
      <vt:lpstr>How Lending Club make money?</vt:lpstr>
      <vt:lpstr>Problem Statement</vt:lpstr>
      <vt:lpstr>Dataset Information </vt:lpstr>
      <vt:lpstr>Dataset Information </vt:lpstr>
      <vt:lpstr>Pre – Processing Steps</vt:lpstr>
      <vt:lpstr>PowerPoint Presentation</vt:lpstr>
      <vt:lpstr>Exploratory Data Analysis</vt:lpstr>
      <vt:lpstr>Grade and Term Analysis</vt:lpstr>
      <vt:lpstr>PowerPoint Presentation</vt:lpstr>
      <vt:lpstr>PowerPoint Presentation</vt:lpstr>
      <vt:lpstr> Good &amp; Bad Loan By Purpose </vt:lpstr>
      <vt:lpstr>Employment Length Vs Funded Amount </vt:lpstr>
      <vt:lpstr>Total Funded Amount Vs Total Due Amount (state Wise Analysis) </vt:lpstr>
      <vt:lpstr>Grade Vs Loan Status</vt:lpstr>
      <vt:lpstr>Statistical Testing to find Significant features</vt:lpstr>
      <vt:lpstr>Using one sample TTest for continuous features</vt:lpstr>
      <vt:lpstr>Using CHI square test for categorical features</vt:lpstr>
      <vt:lpstr>Baseline Model</vt:lpstr>
      <vt:lpstr>Accuracy and AUC (as per initial base model)</vt:lpstr>
      <vt:lpstr>Drawbacks of Baseline Model  </vt:lpstr>
      <vt:lpstr>Model using significant features</vt:lpstr>
      <vt:lpstr>PowerPoint Presentation</vt:lpstr>
      <vt:lpstr>Model after using 10 important features using RFE (feature selection method)</vt:lpstr>
      <vt:lpstr>Principle Component Analysis(PCA)</vt:lpstr>
      <vt:lpstr>Application of PCA on continuous features in 22 significant features.</vt:lpstr>
      <vt:lpstr>Model after doing PCA</vt:lpstr>
      <vt:lpstr>Balancing the Data using Under-Sampling</vt:lpstr>
      <vt:lpstr>Model after doing Under-sampling</vt:lpstr>
      <vt:lpstr>Business Benefits </vt:lpstr>
      <vt:lpstr>How the prediction model will benefit the LendingClub?</vt:lpstr>
      <vt:lpstr>Summarize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354</cp:revision>
  <dcterms:created xsi:type="dcterms:W3CDTF">2017-03-30T12:09:41Z</dcterms:created>
  <dcterms:modified xsi:type="dcterms:W3CDTF">2020-07-28T06:09:31Z</dcterms:modified>
</cp:coreProperties>
</file>