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79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77" r:id="rId13"/>
    <p:sldId id="263" r:id="rId14"/>
    <p:sldId id="264" r:id="rId15"/>
    <p:sldId id="278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58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4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BBF049-693B-477D-82CF-01CB19FA4DB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45E16E-A4AE-4151-B2B6-832F54E4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4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178" y="1994263"/>
            <a:ext cx="5408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Provides Insights to the Marketing Team in food and Beverage Industry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49" r="3284" b="1267"/>
          <a:stretch/>
        </p:blipFill>
        <p:spPr>
          <a:xfrm>
            <a:off x="6949440" y="1383832"/>
            <a:ext cx="4598126" cy="353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5234" y="6252754"/>
            <a:ext cx="411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Insights by: Rahul Wakalkar</a:t>
            </a:r>
            <a:endParaRPr lang="en-US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4789714"/>
            <a:ext cx="3945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Code basics Resume Challenge #6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92" y="1645920"/>
            <a:ext cx="6771853" cy="41646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464" y="130629"/>
            <a:ext cx="7758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Who are the current market leaders?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5097" y="1297577"/>
            <a:ext cx="3842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Cola-</a:t>
            </a:r>
            <a:r>
              <a:rPr lang="en-US" dirty="0" err="1" smtClean="0"/>
              <a:t>Coka</a:t>
            </a:r>
            <a:r>
              <a:rPr lang="en-US" dirty="0" smtClean="0"/>
              <a:t>  is the current market leader</a:t>
            </a:r>
          </a:p>
          <a:p>
            <a:r>
              <a:rPr lang="en-US" dirty="0" smtClean="0"/>
              <a:t>And Cola-Coka captures 25% market.</a:t>
            </a:r>
          </a:p>
          <a:p>
            <a:r>
              <a:rPr lang="en-US" dirty="0" err="1" smtClean="0"/>
              <a:t>Bepsi</a:t>
            </a:r>
            <a:r>
              <a:rPr lang="en-US" dirty="0" smtClean="0"/>
              <a:t> captures 20% market.</a:t>
            </a:r>
          </a:p>
          <a:p>
            <a:r>
              <a:rPr lang="en-US" dirty="0" smtClean="0"/>
              <a:t>CodeX captures 9%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589" y="130629"/>
            <a:ext cx="8952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primary reasons consumers prefer those brands over ours?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457325"/>
            <a:ext cx="10944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470263"/>
            <a:ext cx="103423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 smtClean="0"/>
              <a:t>Reason for choosing brand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number of consumer likes General perception is effective and healthy sales of that product is more.</a:t>
            </a:r>
          </a:p>
          <a:p>
            <a:r>
              <a:rPr lang="en-US" dirty="0" smtClean="0"/>
              <a:t>For CodeX  286 customers perception is effective and 220 </a:t>
            </a:r>
            <a:r>
              <a:rPr lang="en-US" dirty="0"/>
              <a:t>customers perception is </a:t>
            </a:r>
            <a:r>
              <a:rPr lang="en-US" dirty="0" smtClean="0"/>
              <a:t>healthy.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are also Interested in Natural Ingredients and CodeX uses 9.8% Natural Ingredients.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2.5k peoples are likes the taste of Cola-Coka and 1k peoples likes taste of CodeX.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heard before or not and tried before or not that effects on sales of the product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37" y="844731"/>
            <a:ext cx="6346372" cy="54428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131" y="148047"/>
            <a:ext cx="8908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marketing channel can be used to reach more customers?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926" y="1349829"/>
            <a:ext cx="4284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ads are to reach more customers.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ads reach 4.02k customers and TV Commercials reach 2.69k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8971" y="313509"/>
            <a:ext cx="866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effective are different marketing strategies and channels in reaching our customers?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09662"/>
            <a:ext cx="11087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1085" y="609599"/>
            <a:ext cx="102510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strategies:</a:t>
            </a:r>
          </a:p>
          <a:p>
            <a:r>
              <a:rPr lang="en-US" dirty="0" smtClean="0"/>
              <a:t>Marketing Strategies are making for attract the customers towards the products.  More number of </a:t>
            </a:r>
          </a:p>
          <a:p>
            <a:r>
              <a:rPr lang="en-US" dirty="0" smtClean="0"/>
              <a:t>Energy drinks customers are in age 19-30.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basis of product consumption 3574 customers takes the drinks for Increased energy and focused.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Using Online ads companies are directly reach to the customer.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Every time product is available in Super market and Online retailers.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South Indian  region maintain brand perception and general perception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is 50-99 rupees.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35131"/>
            <a:ext cx="7907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cities do we need to focus more 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1280161"/>
            <a:ext cx="7749947" cy="48366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7977" y="1149531"/>
            <a:ext cx="3297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CodeX 292 customers are in </a:t>
            </a:r>
          </a:p>
          <a:p>
            <a:r>
              <a:rPr lang="en-US" dirty="0" smtClean="0"/>
              <a:t>Bangalore and 182 in Hyderabad.</a:t>
            </a:r>
          </a:p>
          <a:p>
            <a:r>
              <a:rPr lang="en-US" dirty="0" smtClean="0"/>
              <a:t>Company needs to more focus </a:t>
            </a:r>
          </a:p>
          <a:p>
            <a:r>
              <a:rPr lang="en-US" dirty="0" smtClean="0"/>
              <a:t>On Bangalore, Hyderabad and </a:t>
            </a:r>
          </a:p>
          <a:p>
            <a:r>
              <a:rPr lang="en-US" dirty="0" smtClean="0"/>
              <a:t>Mumbai.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097" y="400594"/>
            <a:ext cx="8391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do respondents prefer to purchase energy drinks?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14697"/>
            <a:ext cx="6975701" cy="54080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046" y="1637210"/>
            <a:ext cx="4345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Respondent purchases more energy drinks </a:t>
            </a:r>
          </a:p>
          <a:p>
            <a:r>
              <a:rPr lang="en-US" dirty="0" smtClean="0"/>
              <a:t>from Supermarkets and online retailers.</a:t>
            </a:r>
          </a:p>
          <a:p>
            <a:r>
              <a:rPr lang="en-US" dirty="0" smtClean="0"/>
              <a:t>For </a:t>
            </a:r>
            <a:r>
              <a:rPr lang="en-US" dirty="0"/>
              <a:t>C</a:t>
            </a:r>
            <a:r>
              <a:rPr lang="en-US" dirty="0" smtClean="0"/>
              <a:t>odeX  436 respondent purchases energy drink from supermarket and 248  respondent purchases energy drink from online retailers.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104503"/>
            <a:ext cx="8969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typical consumption situations for energy drinks among respondents?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51" y="1062445"/>
            <a:ext cx="6801530" cy="5486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171" y="940526"/>
            <a:ext cx="4371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consumption situation for </a:t>
            </a:r>
          </a:p>
          <a:p>
            <a:r>
              <a:rPr lang="en-US" dirty="0" smtClean="0"/>
              <a:t>Respondents are sports/exercise and </a:t>
            </a:r>
          </a:p>
          <a:p>
            <a:r>
              <a:rPr lang="en-US" dirty="0" smtClean="0"/>
              <a:t>Studying/ working late.</a:t>
            </a:r>
          </a:p>
          <a:p>
            <a:r>
              <a:rPr lang="en-US" dirty="0" smtClean="0"/>
              <a:t>Number of respondent for sports/exercise</a:t>
            </a:r>
          </a:p>
          <a:p>
            <a:r>
              <a:rPr lang="en-US" dirty="0" smtClean="0"/>
              <a:t>  are 450 and Studying</a:t>
            </a:r>
            <a:r>
              <a:rPr lang="en-US" dirty="0"/>
              <a:t>/ working </a:t>
            </a:r>
            <a:r>
              <a:rPr lang="en-US" dirty="0" smtClean="0"/>
              <a:t>late are 320.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549" y="148047"/>
            <a:ext cx="11608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factors influence respondents' purchase decisions, such as price range and limited edition packaging?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3892731"/>
            <a:ext cx="6184718" cy="2718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5" y="818606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range is more influencer to purchase product as compare to limited edition packaging.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28" y="3805645"/>
            <a:ext cx="5310591" cy="3061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0870" y="818606"/>
            <a:ext cx="609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CodeX limited edition packaging is more influencer to </a:t>
            </a:r>
          </a:p>
          <a:p>
            <a:r>
              <a:rPr lang="en-US" dirty="0"/>
              <a:t>p</a:t>
            </a:r>
            <a:r>
              <a:rPr lang="en-US" dirty="0" smtClean="0"/>
              <a:t>urchase  product  as compare to price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4" y="801188"/>
            <a:ext cx="111127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Why Beverage Industry?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Industry is experiencing significant growth and offers ample opportunity for businesses. People are </a:t>
            </a:r>
            <a:endParaRPr lang="en-US" dirty="0"/>
          </a:p>
          <a:p>
            <a:r>
              <a:rPr lang="en-US" dirty="0" smtClean="0"/>
              <a:t>Increasingly Interested in diverse and Innovative beverage options.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Beverages are essential to peoples daily lives, and consumer demand for new and unique beverages </a:t>
            </a:r>
          </a:p>
          <a:p>
            <a:r>
              <a:rPr lang="en-US" dirty="0" smtClean="0"/>
              <a:t>Experiences is on the rise.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beverage Industry is highly versatile, offering a wide range of products categories such as carbonated </a:t>
            </a:r>
          </a:p>
          <a:p>
            <a:r>
              <a:rPr lang="en-US" dirty="0" smtClean="0"/>
              <a:t>drinks,  juice, energy drinks, tea, coffee and more.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Beverage have a universal appeal allowing businesses to explore global markets. Expanding internationally</a:t>
            </a:r>
          </a:p>
          <a:p>
            <a:r>
              <a:rPr lang="en-US" dirty="0" smtClean="0"/>
              <a:t>Can lead  to new customers, partnerships and Increased business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" y="191589"/>
            <a:ext cx="8926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area of business should we focus more on our product development?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" y="3378932"/>
            <a:ext cx="4313464" cy="2009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1" y="3378932"/>
            <a:ext cx="4241074" cy="1947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714" y="748937"/>
            <a:ext cx="2943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our product CodeX  reduced sugar content  and increases Natural Ingredients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7566" y="627017"/>
            <a:ext cx="3108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any time In supermarket and online retailers product is available means supply more number of energy drinks to </a:t>
            </a:r>
            <a:r>
              <a:rPr lang="en-US" dirty="0"/>
              <a:t>supermarket and online retailers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836023"/>
            <a:ext cx="410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add required  number </a:t>
            </a:r>
            <a:r>
              <a:rPr lang="en-US" smtClean="0"/>
              <a:t>of </a:t>
            </a:r>
            <a:r>
              <a:rPr lang="en-US" smtClean="0"/>
              <a:t>Ingredients In </a:t>
            </a:r>
            <a:r>
              <a:rPr lang="en-US" dirty="0" smtClean="0"/>
              <a:t>the product like Caffeine and Vitamins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149" y="3359882"/>
            <a:ext cx="3709851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548640"/>
            <a:ext cx="1117309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Dataset</a:t>
            </a:r>
          </a:p>
          <a:p>
            <a:endParaRPr lang="en-US" dirty="0"/>
          </a:p>
          <a:p>
            <a:r>
              <a:rPr lang="en-US" dirty="0" smtClean="0"/>
              <a:t>There are 3 </a:t>
            </a:r>
            <a:r>
              <a:rPr lang="en-US" dirty="0"/>
              <a:t>CSV files:</a:t>
            </a:r>
          </a:p>
          <a:p>
            <a:r>
              <a:rPr lang="en-US" dirty="0"/>
              <a:t>1. dim_respondents</a:t>
            </a:r>
          </a:p>
          <a:p>
            <a:r>
              <a:rPr lang="en-US" dirty="0"/>
              <a:t>2. dim_cities</a:t>
            </a:r>
          </a:p>
          <a:p>
            <a:r>
              <a:rPr lang="en-US" dirty="0"/>
              <a:t>3. </a:t>
            </a:r>
            <a:r>
              <a:rPr lang="en-US" dirty="0" smtClean="0"/>
              <a:t>fact_survey_responses</a:t>
            </a:r>
          </a:p>
          <a:p>
            <a:endParaRPr lang="en-US" dirty="0" smtClean="0"/>
          </a:p>
          <a:p>
            <a:r>
              <a:rPr lang="en-US" dirty="0" smtClean="0"/>
              <a:t>1.Column </a:t>
            </a:r>
            <a:r>
              <a:rPr lang="en-US" dirty="0"/>
              <a:t>Description for dim_respondents: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Respondent_ID: This column represents the unique identifier assigned to each respondent in the survey.</a:t>
            </a:r>
          </a:p>
          <a:p>
            <a:endParaRPr lang="en-US" dirty="0"/>
          </a:p>
          <a:p>
            <a:r>
              <a:rPr lang="en-US" dirty="0"/>
              <a:t>Name: This column represents the name of the respondent who participated in the survey.</a:t>
            </a:r>
          </a:p>
          <a:p>
            <a:endParaRPr lang="en-US" dirty="0"/>
          </a:p>
          <a:p>
            <a:r>
              <a:rPr lang="en-US" dirty="0"/>
              <a:t>Age_Group: This column represents the categorized age group of the respondent. Age groups (15-18, 19-30, 31-45,46-65,65+)</a:t>
            </a:r>
          </a:p>
          <a:p>
            <a:endParaRPr lang="en-US" dirty="0"/>
          </a:p>
          <a:p>
            <a:r>
              <a:rPr lang="en-US" dirty="0"/>
              <a:t>Gender: This column represents the gender of the respondent. (Male, Female, Non-binary)</a:t>
            </a:r>
          </a:p>
          <a:p>
            <a:endParaRPr lang="en-US" dirty="0"/>
          </a:p>
          <a:p>
            <a:r>
              <a:rPr lang="en-US" dirty="0"/>
              <a:t>City_ID: This column represents the ID of the city where the respondent is located.</a:t>
            </a:r>
          </a:p>
        </p:txBody>
      </p:sp>
    </p:spTree>
    <p:extLst>
      <p:ext uri="{BB962C8B-B14F-4D97-AF65-F5344CB8AC3E}">
        <p14:creationId xmlns:p14="http://schemas.microsoft.com/office/powerpoint/2010/main" val="38506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697" y="679268"/>
            <a:ext cx="107028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Column </a:t>
            </a:r>
            <a:r>
              <a:rPr lang="en-US" dirty="0"/>
              <a:t>Description for dim_cities:</a:t>
            </a:r>
          </a:p>
          <a:p>
            <a:endParaRPr lang="en-US" dirty="0"/>
          </a:p>
          <a:p>
            <a:r>
              <a:rPr lang="en-US" dirty="0"/>
              <a:t>City_ID: This column represents the ID of the city.</a:t>
            </a:r>
          </a:p>
          <a:p>
            <a:endParaRPr lang="en-US" dirty="0"/>
          </a:p>
          <a:p>
            <a:r>
              <a:rPr lang="en-US" dirty="0"/>
              <a:t>City: This column represents name of the city where the respondent is located. ("Delhi","Mumbai", "Bangalore","Chennai", "Kolkata","Hyderabad", "Ahmedabad","Pune","Jaipur", "Lucknow")</a:t>
            </a:r>
          </a:p>
          <a:p>
            <a:endParaRPr lang="en-US" dirty="0"/>
          </a:p>
          <a:p>
            <a:r>
              <a:rPr lang="en-US" dirty="0"/>
              <a:t>Tier: This column represents the tier category of the </a:t>
            </a:r>
            <a:r>
              <a:rPr lang="en-US" dirty="0" smtClean="0"/>
              <a:t>city</a:t>
            </a:r>
          </a:p>
          <a:p>
            <a:endParaRPr lang="en-US" dirty="0"/>
          </a:p>
          <a:p>
            <a:r>
              <a:rPr lang="en-US" dirty="0" smtClean="0"/>
              <a:t>3.Column </a:t>
            </a:r>
            <a:r>
              <a:rPr lang="en-US" dirty="0"/>
              <a:t>Description for fact_survey_responses: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Response_ID: This column represents the unique identifier assigned to each response in the survey.</a:t>
            </a:r>
          </a:p>
          <a:p>
            <a:endParaRPr lang="en-US" dirty="0"/>
          </a:p>
          <a:p>
            <a:r>
              <a:rPr lang="en-US" dirty="0"/>
              <a:t>Respondent_ID: This column represents the unique identifier assigned to each respondent who provided the survey response.</a:t>
            </a:r>
          </a:p>
          <a:p>
            <a:endParaRPr lang="en-US" dirty="0"/>
          </a:p>
          <a:p>
            <a:r>
              <a:rPr lang="en-US" dirty="0"/>
              <a:t>Consume_frequency</a:t>
            </a:r>
          </a:p>
        </p:txBody>
      </p:sp>
    </p:spTree>
    <p:extLst>
      <p:ext uri="{BB962C8B-B14F-4D97-AF65-F5344CB8AC3E}">
        <p14:creationId xmlns:p14="http://schemas.microsoft.com/office/powerpoint/2010/main" val="33746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703" y="827314"/>
            <a:ext cx="55154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Consume_time</a:t>
            </a:r>
          </a:p>
          <a:p>
            <a:r>
              <a:rPr lang="en-US" dirty="0" smtClean="0"/>
              <a:t>Consume_reason</a:t>
            </a:r>
          </a:p>
          <a:p>
            <a:r>
              <a:rPr lang="en-US" dirty="0" smtClean="0"/>
              <a:t>Heard_before</a:t>
            </a:r>
          </a:p>
          <a:p>
            <a:r>
              <a:rPr lang="en-US" dirty="0" smtClean="0"/>
              <a:t>Brand_perception</a:t>
            </a:r>
          </a:p>
          <a:p>
            <a:r>
              <a:rPr lang="en-US" dirty="0" smtClean="0"/>
              <a:t>General_perception</a:t>
            </a:r>
          </a:p>
          <a:p>
            <a:r>
              <a:rPr lang="en-US" dirty="0" smtClean="0"/>
              <a:t>Tried_before</a:t>
            </a:r>
          </a:p>
          <a:p>
            <a:r>
              <a:rPr lang="en-US" dirty="0" smtClean="0"/>
              <a:t>Taste_experience</a:t>
            </a:r>
          </a:p>
          <a:p>
            <a:r>
              <a:rPr lang="en-US" dirty="0" smtClean="0"/>
              <a:t>Reasons_preventing_trying</a:t>
            </a:r>
          </a:p>
          <a:p>
            <a:r>
              <a:rPr lang="en-US" dirty="0" smtClean="0"/>
              <a:t>Current_brands</a:t>
            </a:r>
          </a:p>
          <a:p>
            <a:r>
              <a:rPr lang="en-US" dirty="0" smtClean="0"/>
              <a:t>Reasons_for_choosing_brands</a:t>
            </a:r>
          </a:p>
          <a:p>
            <a:r>
              <a:rPr lang="en-US" dirty="0" smtClean="0"/>
              <a:t>Improvements_desired</a:t>
            </a:r>
          </a:p>
          <a:p>
            <a:r>
              <a:rPr lang="en-US" dirty="0" smtClean="0"/>
              <a:t>Ingredients_expected</a:t>
            </a:r>
          </a:p>
          <a:p>
            <a:r>
              <a:rPr lang="en-US" dirty="0" smtClean="0"/>
              <a:t>Health_concerns</a:t>
            </a:r>
          </a:p>
          <a:p>
            <a:r>
              <a:rPr lang="en-US" dirty="0" smtClean="0"/>
              <a:t>Interest_in_natural_or_organic</a:t>
            </a:r>
          </a:p>
          <a:p>
            <a:r>
              <a:rPr lang="en-US" dirty="0" smtClean="0"/>
              <a:t>Marketing_channels</a:t>
            </a:r>
          </a:p>
          <a:p>
            <a:r>
              <a:rPr lang="en-US" dirty="0" smtClean="0"/>
              <a:t>Packaging_preference</a:t>
            </a:r>
          </a:p>
          <a:p>
            <a:r>
              <a:rPr lang="en-US" dirty="0" smtClean="0"/>
              <a:t>Limited_edition_packaging</a:t>
            </a:r>
          </a:p>
          <a:p>
            <a:r>
              <a:rPr lang="en-US" dirty="0" smtClean="0"/>
              <a:t>Price_range</a:t>
            </a:r>
          </a:p>
          <a:p>
            <a:r>
              <a:rPr lang="en-US" dirty="0" smtClean="0"/>
              <a:t>Purchase_location</a:t>
            </a:r>
          </a:p>
          <a:p>
            <a:r>
              <a:rPr lang="en-US" dirty="0"/>
              <a:t>Typical_consumption_situations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344" y="348343"/>
            <a:ext cx="867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Who prefers energy drink more? (male/female/non-binary?)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37" y="1787969"/>
            <a:ext cx="5799910" cy="39074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344" y="1663338"/>
            <a:ext cx="4223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Males are preferred energy drink more compare to </a:t>
            </a:r>
            <a:r>
              <a:rPr lang="en-US" dirty="0" smtClean="0"/>
              <a:t>Female </a:t>
            </a:r>
            <a:r>
              <a:rPr lang="en-US" dirty="0" smtClean="0"/>
              <a:t>and non-binary. There are 60.38% Male, 34.55% are </a:t>
            </a:r>
          </a:p>
          <a:p>
            <a:r>
              <a:rPr lang="en-US" dirty="0" smtClean="0"/>
              <a:t>     Female </a:t>
            </a:r>
            <a:r>
              <a:rPr lang="en-US" dirty="0" smtClean="0"/>
              <a:t>and 5% are Non-Binary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Codex, there are only 980 customers those who have purchased CodeX energy drinks and 980 out of 590 male customers are  purchased.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Male customers are responded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006" y="182880"/>
            <a:ext cx="814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age group prefers energy drinks more?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79" y="1619794"/>
            <a:ext cx="7433619" cy="4644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9007" y="1715588"/>
            <a:ext cx="3291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group 19-30 are prefers</a:t>
            </a:r>
          </a:p>
          <a:p>
            <a:r>
              <a:rPr lang="en-US" dirty="0" smtClean="0"/>
              <a:t>More energy drinks. There are </a:t>
            </a:r>
          </a:p>
          <a:p>
            <a:r>
              <a:rPr lang="en-US" dirty="0" smtClean="0"/>
              <a:t>5.5k peoples in this group. After </a:t>
            </a:r>
          </a:p>
          <a:p>
            <a:r>
              <a:rPr lang="en-US" dirty="0" smtClean="0"/>
              <a:t>that age group 31-45k peoples </a:t>
            </a:r>
          </a:p>
          <a:p>
            <a:r>
              <a:rPr lang="en-US" dirty="0"/>
              <a:t>are </a:t>
            </a:r>
            <a:r>
              <a:rPr lang="en-US" dirty="0" smtClean="0"/>
              <a:t>prefers more </a:t>
            </a:r>
            <a:r>
              <a:rPr lang="en-US" dirty="0"/>
              <a:t>energy drinks.</a:t>
            </a:r>
          </a:p>
        </p:txBody>
      </p:sp>
    </p:spTree>
    <p:extLst>
      <p:ext uri="{BB962C8B-B14F-4D97-AF65-F5344CB8AC3E}">
        <p14:creationId xmlns:p14="http://schemas.microsoft.com/office/powerpoint/2010/main" val="4434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051" y="217715"/>
            <a:ext cx="8786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preferred ingredients of energy drinks among respondents?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957943"/>
            <a:ext cx="6015446" cy="5016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891" y="1210491"/>
            <a:ext cx="519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Respondent most likely prefers  Ingredients  in the</a:t>
            </a:r>
          </a:p>
          <a:p>
            <a:r>
              <a:rPr lang="en-US" dirty="0" smtClean="0"/>
              <a:t> energy drinks are Caffeine.</a:t>
            </a:r>
          </a:p>
          <a:p>
            <a:r>
              <a:rPr lang="en-US" dirty="0" smtClean="0"/>
              <a:t>For CodeX there are 363 respondent prefers Caffeine.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57" y="7837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packaging preferences do respondents have for energy drinks?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39" y="1036319"/>
            <a:ext cx="6166485" cy="55386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5097" y="1036319"/>
            <a:ext cx="4334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Packaging preferences for energy drinks are</a:t>
            </a:r>
          </a:p>
          <a:p>
            <a:r>
              <a:rPr lang="en-US" dirty="0" smtClean="0"/>
              <a:t>Compact and Portable cans.</a:t>
            </a:r>
          </a:p>
          <a:p>
            <a:r>
              <a:rPr lang="en-US" dirty="0" smtClean="0"/>
              <a:t>For CodeX 412 respondent  Prefers Compact</a:t>
            </a:r>
          </a:p>
          <a:p>
            <a:r>
              <a:rPr lang="en-US" dirty="0" smtClean="0"/>
              <a:t> </a:t>
            </a:r>
            <a:r>
              <a:rPr lang="en-US" dirty="0"/>
              <a:t>and Portable cans.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1211</TotalTime>
  <Words>1021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Constantia</vt:lpstr>
      <vt:lpstr>Franklin Gothic Book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</cp:revision>
  <dcterms:created xsi:type="dcterms:W3CDTF">2023-07-12T14:30:04Z</dcterms:created>
  <dcterms:modified xsi:type="dcterms:W3CDTF">2023-07-16T10:46:04Z</dcterms:modified>
</cp:coreProperties>
</file>