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Medium" charset="1" panose="00000600000000000000"/>
      <p:regular r:id="rId16"/>
    </p:embeddedFont>
    <p:embeddedFont>
      <p:font typeface="Montserrat Semi-Bold" charset="1" panose="00000700000000000000"/>
      <p:regular r:id="rId17"/>
    </p:embeddedFont>
    <p:embeddedFont>
      <p:font typeface="Bebas Neue Bold" charset="1" panose="020B0606020202050201"/>
      <p:regular r:id="rId18"/>
    </p:embeddedFon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7.png" Type="http://schemas.openxmlformats.org/officeDocument/2006/relationships/image"/><Relationship Id="rId20" Target="../media/image25.png" Type="http://schemas.openxmlformats.org/officeDocument/2006/relationships/image"/><Relationship Id="rId21" Target="../media/image26.png" Type="http://schemas.openxmlformats.org/officeDocument/2006/relationships/image"/><Relationship Id="rId22" Target="../media/image27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79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1621" y="365551"/>
            <a:ext cx="17427467" cy="9601316"/>
            <a:chOff x="0" y="0"/>
            <a:chExt cx="4589950" cy="2528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950" cy="2528742"/>
            </a:xfrm>
            <a:custGeom>
              <a:avLst/>
              <a:gdLst/>
              <a:ahLst/>
              <a:cxnLst/>
              <a:rect r="r" b="b" t="t" l="l"/>
              <a:pathLst>
                <a:path h="2528742" w="4589950">
                  <a:moveTo>
                    <a:pt x="15104" y="0"/>
                  </a:moveTo>
                  <a:lnTo>
                    <a:pt x="4574846" y="0"/>
                  </a:lnTo>
                  <a:cubicBezTo>
                    <a:pt x="4578852" y="0"/>
                    <a:pt x="4582694" y="1591"/>
                    <a:pt x="4585527" y="4424"/>
                  </a:cubicBezTo>
                  <a:cubicBezTo>
                    <a:pt x="4588359" y="7256"/>
                    <a:pt x="4589950" y="11098"/>
                    <a:pt x="4589950" y="15104"/>
                  </a:cubicBezTo>
                  <a:lnTo>
                    <a:pt x="4589950" y="2513637"/>
                  </a:lnTo>
                  <a:cubicBezTo>
                    <a:pt x="4589950" y="2517643"/>
                    <a:pt x="4588359" y="2521485"/>
                    <a:pt x="4585527" y="2524318"/>
                  </a:cubicBezTo>
                  <a:cubicBezTo>
                    <a:pt x="4582694" y="2527150"/>
                    <a:pt x="4578852" y="2528742"/>
                    <a:pt x="4574846" y="2528742"/>
                  </a:cubicBezTo>
                  <a:lnTo>
                    <a:pt x="15104" y="2528742"/>
                  </a:lnTo>
                  <a:cubicBezTo>
                    <a:pt x="11098" y="2528742"/>
                    <a:pt x="7256" y="2527150"/>
                    <a:pt x="4424" y="2524318"/>
                  </a:cubicBezTo>
                  <a:cubicBezTo>
                    <a:pt x="1591" y="2521485"/>
                    <a:pt x="0" y="2517643"/>
                    <a:pt x="0" y="2513637"/>
                  </a:cubicBezTo>
                  <a:lnTo>
                    <a:pt x="0" y="15104"/>
                  </a:lnTo>
                  <a:cubicBezTo>
                    <a:pt x="0" y="11098"/>
                    <a:pt x="1591" y="7256"/>
                    <a:pt x="4424" y="4424"/>
                  </a:cubicBezTo>
                  <a:cubicBezTo>
                    <a:pt x="7256" y="1591"/>
                    <a:pt x="11098" y="0"/>
                    <a:pt x="15104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950" cy="2566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ByBy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39913" y="1301206"/>
            <a:ext cx="8415441" cy="8229600"/>
          </a:xfrm>
          <a:custGeom>
            <a:avLst/>
            <a:gdLst/>
            <a:ahLst/>
            <a:cxnLst/>
            <a:rect r="r" b="b" t="t" l="l"/>
            <a:pathLst>
              <a:path h="8229600" w="8415441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15473" y="6838581"/>
            <a:ext cx="2569714" cy="852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8"/>
              </a:lnSpc>
              <a:spcBef>
                <a:spcPct val="0"/>
              </a:spcBef>
            </a:pPr>
            <a:r>
              <a:rPr lang="en-US" b="true" sz="5063" spc="-182">
                <a:solidFill>
                  <a:srgbClr val="5479F7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Group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05685" y="1796446"/>
            <a:ext cx="9789289" cy="5296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0"/>
              </a:lnSpc>
            </a:pPr>
            <a:r>
              <a:rPr lang="en-US" b="true" sz="8735" spc="36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AI-POWERED </a:t>
            </a:r>
          </a:p>
          <a:p>
            <a:pPr algn="ctr">
              <a:lnSpc>
                <a:spcPts val="8210"/>
              </a:lnSpc>
            </a:pPr>
            <a:r>
              <a:rPr lang="en-US" b="true" sz="8735" spc="36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REGULATORY COMPLIANCE CHECKER</a:t>
            </a:r>
            <a:r>
              <a:rPr lang="en-US" b="true" sz="8735" spc="36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  <a:p>
            <a:pPr algn="ctr">
              <a:lnSpc>
                <a:spcPts val="8210"/>
              </a:lnSpc>
            </a:pPr>
            <a:r>
              <a:rPr lang="en-US" b="true" sz="8735" spc="36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for</a:t>
            </a:r>
          </a:p>
          <a:p>
            <a:pPr algn="ctr">
              <a:lnSpc>
                <a:spcPts val="8210"/>
              </a:lnSpc>
            </a:pPr>
            <a:r>
              <a:rPr lang="en-US" b="true" sz="8735" spc="36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Contracts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65575" y="9501165"/>
            <a:ext cx="6029399" cy="30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3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Rahul, </a:t>
            </a: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Rithika &amp; </a:t>
            </a: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Rimi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79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53126" y="7523951"/>
            <a:ext cx="9781749" cy="2763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96"/>
              </a:lnSpc>
            </a:pPr>
            <a:r>
              <a:rPr lang="en-US" sz="21486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 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49926" y="1066041"/>
            <a:ext cx="11988148" cy="6158911"/>
          </a:xfrm>
          <a:custGeom>
            <a:avLst/>
            <a:gdLst/>
            <a:ahLst/>
            <a:cxnLst/>
            <a:rect r="r" b="b" t="t" l="l"/>
            <a:pathLst>
              <a:path h="6158911" w="11988148">
                <a:moveTo>
                  <a:pt x="0" y="0"/>
                </a:moveTo>
                <a:lnTo>
                  <a:pt x="11988148" y="0"/>
                </a:lnTo>
                <a:lnTo>
                  <a:pt x="11988148" y="6158911"/>
                </a:lnTo>
                <a:lnTo>
                  <a:pt x="0" y="6158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04522" y="984646"/>
            <a:ext cx="683984" cy="777254"/>
          </a:xfrm>
          <a:custGeom>
            <a:avLst/>
            <a:gdLst/>
            <a:ahLst/>
            <a:cxnLst/>
            <a:rect r="r" b="b" t="t" l="l"/>
            <a:pathLst>
              <a:path h="777254" w="683984">
                <a:moveTo>
                  <a:pt x="0" y="0"/>
                </a:moveTo>
                <a:lnTo>
                  <a:pt x="683983" y="0"/>
                </a:lnTo>
                <a:lnTo>
                  <a:pt x="683983" y="777254"/>
                </a:lnTo>
                <a:lnTo>
                  <a:pt x="0" y="777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04893" y="683475"/>
            <a:ext cx="1214046" cy="1379597"/>
          </a:xfrm>
          <a:custGeom>
            <a:avLst/>
            <a:gdLst/>
            <a:ahLst/>
            <a:cxnLst/>
            <a:rect r="r" b="b" t="t" l="l"/>
            <a:pathLst>
              <a:path h="1379597" w="1214046">
                <a:moveTo>
                  <a:pt x="0" y="0"/>
                </a:moveTo>
                <a:lnTo>
                  <a:pt x="1214045" y="0"/>
                </a:lnTo>
                <a:lnTo>
                  <a:pt x="1214045" y="1379597"/>
                </a:lnTo>
                <a:lnTo>
                  <a:pt x="0" y="13795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5153" y="3380700"/>
            <a:ext cx="4819242" cy="5116647"/>
          </a:xfrm>
          <a:custGeom>
            <a:avLst/>
            <a:gdLst/>
            <a:ahLst/>
            <a:cxnLst/>
            <a:rect r="r" b="b" t="t" l="l"/>
            <a:pathLst>
              <a:path h="5116647" w="4819242">
                <a:moveTo>
                  <a:pt x="0" y="0"/>
                </a:moveTo>
                <a:lnTo>
                  <a:pt x="4819242" y="0"/>
                </a:lnTo>
                <a:lnTo>
                  <a:pt x="4819242" y="5116648"/>
                </a:lnTo>
                <a:lnTo>
                  <a:pt x="0" y="511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14628" y="940494"/>
            <a:ext cx="8144672" cy="82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14628" y="2129965"/>
            <a:ext cx="8144672" cy="82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14628" y="3319437"/>
            <a:ext cx="8144672" cy="82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14628" y="4508908"/>
            <a:ext cx="8144672" cy="82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Architecture Diagram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931076" y="1028700"/>
            <a:ext cx="927410" cy="3306353"/>
            <a:chOff x="0" y="0"/>
            <a:chExt cx="1236547" cy="440847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36547" cy="123654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40552" y="-29307"/>
              <a:ext cx="355442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1585962"/>
              <a:ext cx="1236547" cy="1236547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40552" y="1556655"/>
              <a:ext cx="355442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0" y="3171924"/>
              <a:ext cx="1236547" cy="1236547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40552" y="3142617"/>
              <a:ext cx="355442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931076" y="4597114"/>
            <a:ext cx="927410" cy="92741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261490" y="4506078"/>
            <a:ext cx="266582" cy="833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b="true" sz="367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14628" y="5698379"/>
            <a:ext cx="8144672" cy="82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Technology stack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7931076" y="5786586"/>
            <a:ext cx="927410" cy="92741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8261490" y="5695549"/>
            <a:ext cx="266582" cy="833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b="true" sz="367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31449" y="1770602"/>
            <a:ext cx="4186651" cy="161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75"/>
              </a:lnSpc>
              <a:spcBef>
                <a:spcPct val="0"/>
              </a:spcBef>
            </a:pPr>
            <a:r>
              <a:rPr lang="en-US" b="true" sz="1039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Contents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114628" y="8077322"/>
            <a:ext cx="8144672" cy="82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Future Improvements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931076" y="8165529"/>
            <a:ext cx="927410" cy="927410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261490" y="8074492"/>
            <a:ext cx="266582" cy="833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b="true" sz="367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114628" y="6887851"/>
            <a:ext cx="8144672" cy="82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b="true" sz="3666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931076" y="6976057"/>
            <a:ext cx="927410" cy="927410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368" lIns="53368" bIns="53368" rIns="5336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8261490" y="6885021"/>
            <a:ext cx="266582" cy="833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b="true" sz="367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75063" y="-248577"/>
            <a:ext cx="8765697" cy="10784153"/>
            <a:chOff x="0" y="0"/>
            <a:chExt cx="2308661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08661" cy="2840271"/>
            </a:xfrm>
            <a:custGeom>
              <a:avLst/>
              <a:gdLst/>
              <a:ahLst/>
              <a:cxnLst/>
              <a:rect r="r" b="b" t="t" l="l"/>
              <a:pathLst>
                <a:path h="2840271" w="2308661">
                  <a:moveTo>
                    <a:pt x="0" y="0"/>
                  </a:moveTo>
                  <a:lnTo>
                    <a:pt x="2308661" y="0"/>
                  </a:lnTo>
                  <a:lnTo>
                    <a:pt x="2308661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08661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5419" y="2487930"/>
            <a:ext cx="9502555" cy="677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11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it?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cutting-edge </a:t>
            </a:r>
            <a:r>
              <a:rPr lang="en-US" sz="2799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AI tool for analyzing legal contracts and ensuring r</a:t>
            </a:r>
            <a:r>
              <a:rPr lang="en-US" sz="2799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egulatory compliance.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11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is it needed?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Contracts are often lengthy, complex, and time-consuming to review.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Compliance issues can lead to significant legal and financial risks.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spc="11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does it work?</a:t>
            </a:r>
          </a:p>
          <a:p>
            <a:pPr algn="l" marL="1209039" indent="-403013" lvl="2">
              <a:lnSpc>
                <a:spcPts val="4199"/>
              </a:lnSpc>
              <a:spcBef>
                <a:spcPct val="0"/>
              </a:spcBef>
              <a:buFont typeface="Arial"/>
              <a:buChar char="⚬"/>
            </a:pPr>
            <a:r>
              <a:rPr lang="en-US" sz="2799" spc="1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Upload contracts and receive AI-driven insights, including clause extraction and compliance analysis.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62050"/>
            <a:ext cx="6118937" cy="108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b="true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502704" y="1485229"/>
            <a:ext cx="7353308" cy="7316542"/>
          </a:xfrm>
          <a:custGeom>
            <a:avLst/>
            <a:gdLst/>
            <a:ahLst/>
            <a:cxnLst/>
            <a:rect r="r" b="b" t="t" l="l"/>
            <a:pathLst>
              <a:path h="7316542" w="7353308">
                <a:moveTo>
                  <a:pt x="0" y="0"/>
                </a:moveTo>
                <a:lnTo>
                  <a:pt x="7353309" y="0"/>
                </a:lnTo>
                <a:lnTo>
                  <a:pt x="7353309" y="7316542"/>
                </a:lnTo>
                <a:lnTo>
                  <a:pt x="0" y="7316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16703"/>
            <a:ext cx="16230600" cy="8700705"/>
            <a:chOff x="0" y="0"/>
            <a:chExt cx="4274726" cy="22915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91544"/>
            </a:xfrm>
            <a:custGeom>
              <a:avLst/>
              <a:gdLst/>
              <a:ahLst/>
              <a:cxnLst/>
              <a:rect r="r" b="b" t="t" l="l"/>
              <a:pathLst>
                <a:path h="2291544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67217"/>
                  </a:lnTo>
                  <a:cubicBezTo>
                    <a:pt x="4274726" y="2273669"/>
                    <a:pt x="4272163" y="2279856"/>
                    <a:pt x="4267601" y="2284419"/>
                  </a:cubicBezTo>
                  <a:cubicBezTo>
                    <a:pt x="4263039" y="2288981"/>
                    <a:pt x="4256851" y="2291544"/>
                    <a:pt x="4250399" y="2291544"/>
                  </a:cubicBezTo>
                  <a:lnTo>
                    <a:pt x="24327" y="2291544"/>
                  </a:lnTo>
                  <a:cubicBezTo>
                    <a:pt x="10891" y="2291544"/>
                    <a:pt x="0" y="2280652"/>
                    <a:pt x="0" y="226721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329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505043" y="4123531"/>
            <a:ext cx="10972568" cy="1248986"/>
            <a:chOff x="0" y="0"/>
            <a:chExt cx="2889894" cy="328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89895" cy="328951"/>
            </a:xfrm>
            <a:custGeom>
              <a:avLst/>
              <a:gdLst/>
              <a:ahLst/>
              <a:cxnLst/>
              <a:rect r="r" b="b" t="t" l="l"/>
              <a:pathLst>
                <a:path h="328951" w="2889895">
                  <a:moveTo>
                    <a:pt x="23989" y="0"/>
                  </a:moveTo>
                  <a:lnTo>
                    <a:pt x="2865905" y="0"/>
                  </a:lnTo>
                  <a:cubicBezTo>
                    <a:pt x="2879154" y="0"/>
                    <a:pt x="2889895" y="10740"/>
                    <a:pt x="2889895" y="23989"/>
                  </a:cubicBezTo>
                  <a:lnTo>
                    <a:pt x="2889895" y="304962"/>
                  </a:lnTo>
                  <a:cubicBezTo>
                    <a:pt x="2889895" y="311324"/>
                    <a:pt x="2887367" y="317426"/>
                    <a:pt x="2882868" y="321925"/>
                  </a:cubicBezTo>
                  <a:cubicBezTo>
                    <a:pt x="2878369" y="326423"/>
                    <a:pt x="2872268" y="328951"/>
                    <a:pt x="2865905" y="328951"/>
                  </a:cubicBezTo>
                  <a:lnTo>
                    <a:pt x="23989" y="328951"/>
                  </a:lnTo>
                  <a:cubicBezTo>
                    <a:pt x="10740" y="328951"/>
                    <a:pt x="0" y="318211"/>
                    <a:pt x="0" y="304962"/>
                  </a:cubicBezTo>
                  <a:lnTo>
                    <a:pt x="0" y="23989"/>
                  </a:lnTo>
                  <a:cubicBezTo>
                    <a:pt x="0" y="10740"/>
                    <a:pt x="10740" y="0"/>
                    <a:pt x="23989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89894" cy="3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8022" y="4395417"/>
            <a:ext cx="10506609" cy="74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67"/>
              </a:lnSpc>
            </a:pPr>
            <a:r>
              <a:rPr lang="en-US" b="true" sz="279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time-consuming and costly nature of manual reviews.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505043" y="5835851"/>
            <a:ext cx="10972568" cy="1248986"/>
            <a:chOff x="0" y="0"/>
            <a:chExt cx="2889894" cy="3289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89895" cy="328951"/>
            </a:xfrm>
            <a:custGeom>
              <a:avLst/>
              <a:gdLst/>
              <a:ahLst/>
              <a:cxnLst/>
              <a:rect r="r" b="b" t="t" l="l"/>
              <a:pathLst>
                <a:path h="328951" w="2889895">
                  <a:moveTo>
                    <a:pt x="23989" y="0"/>
                  </a:moveTo>
                  <a:lnTo>
                    <a:pt x="2865905" y="0"/>
                  </a:lnTo>
                  <a:cubicBezTo>
                    <a:pt x="2879154" y="0"/>
                    <a:pt x="2889895" y="10740"/>
                    <a:pt x="2889895" y="23989"/>
                  </a:cubicBezTo>
                  <a:lnTo>
                    <a:pt x="2889895" y="304962"/>
                  </a:lnTo>
                  <a:cubicBezTo>
                    <a:pt x="2889895" y="311324"/>
                    <a:pt x="2887367" y="317426"/>
                    <a:pt x="2882868" y="321925"/>
                  </a:cubicBezTo>
                  <a:cubicBezTo>
                    <a:pt x="2878369" y="326423"/>
                    <a:pt x="2872268" y="328951"/>
                    <a:pt x="2865905" y="328951"/>
                  </a:cubicBezTo>
                  <a:lnTo>
                    <a:pt x="23989" y="328951"/>
                  </a:lnTo>
                  <a:cubicBezTo>
                    <a:pt x="10740" y="328951"/>
                    <a:pt x="0" y="318211"/>
                    <a:pt x="0" y="304962"/>
                  </a:cubicBezTo>
                  <a:lnTo>
                    <a:pt x="0" y="23989"/>
                  </a:lnTo>
                  <a:cubicBezTo>
                    <a:pt x="0" y="10740"/>
                    <a:pt x="10740" y="0"/>
                    <a:pt x="23989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89894" cy="3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738022" y="6111601"/>
            <a:ext cx="10506609" cy="74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7"/>
              </a:lnSpc>
            </a:pPr>
            <a:r>
              <a:rPr lang="en-US" sz="2799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high risk of missing regulatory compliance </a:t>
            </a:r>
          </a:p>
          <a:p>
            <a:pPr algn="ctr" marL="0" indent="0" lvl="0">
              <a:lnSpc>
                <a:spcPts val="2967"/>
              </a:lnSpc>
            </a:pPr>
            <a:r>
              <a:rPr lang="en-US" b="true" sz="279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requirements.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505043" y="7548170"/>
            <a:ext cx="10972568" cy="1232844"/>
            <a:chOff x="0" y="0"/>
            <a:chExt cx="2889894" cy="3247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89895" cy="324700"/>
            </a:xfrm>
            <a:custGeom>
              <a:avLst/>
              <a:gdLst/>
              <a:ahLst/>
              <a:cxnLst/>
              <a:rect r="r" b="b" t="t" l="l"/>
              <a:pathLst>
                <a:path h="324700" w="2889895">
                  <a:moveTo>
                    <a:pt x="23989" y="0"/>
                  </a:moveTo>
                  <a:lnTo>
                    <a:pt x="2865905" y="0"/>
                  </a:lnTo>
                  <a:cubicBezTo>
                    <a:pt x="2879154" y="0"/>
                    <a:pt x="2889895" y="10740"/>
                    <a:pt x="2889895" y="23989"/>
                  </a:cubicBezTo>
                  <a:lnTo>
                    <a:pt x="2889895" y="300710"/>
                  </a:lnTo>
                  <a:cubicBezTo>
                    <a:pt x="2889895" y="313959"/>
                    <a:pt x="2879154" y="324700"/>
                    <a:pt x="2865905" y="324700"/>
                  </a:cubicBezTo>
                  <a:lnTo>
                    <a:pt x="23989" y="324700"/>
                  </a:lnTo>
                  <a:cubicBezTo>
                    <a:pt x="10740" y="324700"/>
                    <a:pt x="0" y="313959"/>
                    <a:pt x="0" y="300710"/>
                  </a:cubicBezTo>
                  <a:lnTo>
                    <a:pt x="0" y="23989"/>
                  </a:lnTo>
                  <a:cubicBezTo>
                    <a:pt x="0" y="10740"/>
                    <a:pt x="10740" y="0"/>
                    <a:pt x="23989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89894" cy="36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681760" y="7815850"/>
            <a:ext cx="10588742" cy="74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67"/>
              </a:lnSpc>
            </a:pPr>
            <a:r>
              <a:rPr lang="en-US" b="true" sz="279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difficulty in identifying ambiguities, contradictions, and missing clauses in contracts.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57716" y="1498804"/>
            <a:ext cx="10667221" cy="8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b="true" sz="63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Problem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27822" y="3105753"/>
            <a:ext cx="13432357" cy="74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67"/>
              </a:lnSpc>
            </a:pPr>
            <a:r>
              <a:rPr lang="en-US" b="true" sz="279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address the challenges faced by legal professionals and businesses in contract review, including: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041337" y="4252752"/>
            <a:ext cx="927410" cy="927410"/>
            <a:chOff x="0" y="0"/>
            <a:chExt cx="1236547" cy="123654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236547" cy="123654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440552" y="-29307"/>
              <a:ext cx="355442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041337" y="5996638"/>
            <a:ext cx="927410" cy="927410"/>
            <a:chOff x="0" y="0"/>
            <a:chExt cx="1236547" cy="1236547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236547" cy="1236547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440552" y="-29307"/>
              <a:ext cx="355442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041337" y="7740524"/>
            <a:ext cx="927410" cy="927410"/>
            <a:chOff x="0" y="0"/>
            <a:chExt cx="1236547" cy="1236547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1236547" cy="1236547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440552" y="-29307"/>
              <a:ext cx="355442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1536" y="3687501"/>
            <a:ext cx="3451574" cy="4658165"/>
            <a:chOff x="0" y="0"/>
            <a:chExt cx="909057" cy="1226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9057" cy="1226842"/>
            </a:xfrm>
            <a:custGeom>
              <a:avLst/>
              <a:gdLst/>
              <a:ahLst/>
              <a:cxnLst/>
              <a:rect r="r" b="b" t="t" l="l"/>
              <a:pathLst>
                <a:path h="1226842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35765" y="3687501"/>
            <a:ext cx="3451574" cy="4658165"/>
            <a:chOff x="0" y="0"/>
            <a:chExt cx="909057" cy="12268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9057" cy="1226842"/>
            </a:xfrm>
            <a:custGeom>
              <a:avLst/>
              <a:gdLst/>
              <a:ahLst/>
              <a:cxnLst/>
              <a:rect r="r" b="b" t="t" l="l"/>
              <a:pathLst>
                <a:path h="1226842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02879" y="3687501"/>
            <a:ext cx="3451574" cy="4658165"/>
            <a:chOff x="0" y="0"/>
            <a:chExt cx="909057" cy="12268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9057" cy="1226842"/>
            </a:xfrm>
            <a:custGeom>
              <a:avLst/>
              <a:gdLst/>
              <a:ahLst/>
              <a:cxnLst/>
              <a:rect r="r" b="b" t="t" l="l"/>
              <a:pathLst>
                <a:path h="1226842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68650" y="3687501"/>
            <a:ext cx="3451574" cy="4658165"/>
            <a:chOff x="0" y="0"/>
            <a:chExt cx="909057" cy="12268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9057" cy="1226842"/>
            </a:xfrm>
            <a:custGeom>
              <a:avLst/>
              <a:gdLst/>
              <a:ahLst/>
              <a:cxnLst/>
              <a:rect r="r" b="b" t="t" l="l"/>
              <a:pathLst>
                <a:path h="1226842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25905" y="4353709"/>
            <a:ext cx="3002837" cy="310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 clause extraction for faster document analysis.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58400" y="4353709"/>
            <a:ext cx="3044404" cy="310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Provide actionable recommendations to improve contract quality.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25514" y="4353709"/>
            <a:ext cx="3044404" cy="310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Enhance efficiency and accuracy for legal professionals and businesses.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56140" y="1416150"/>
            <a:ext cx="8975721" cy="8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5"/>
              </a:lnSpc>
              <a:spcBef>
                <a:spcPct val="0"/>
              </a:spcBef>
            </a:pPr>
            <a:r>
              <a:rPr lang="en-US" b="true" sz="63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Objectives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72331" y="4353709"/>
            <a:ext cx="3044213" cy="362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Evaluate contracts for compliance with legal and business standards.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2836780" y="3223796"/>
            <a:ext cx="974521" cy="927410"/>
            <a:chOff x="0" y="0"/>
            <a:chExt cx="1299361" cy="123654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299361" cy="1236547"/>
              <a:chOff x="0" y="0"/>
              <a:chExt cx="854089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5408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4089">
                    <a:moveTo>
                      <a:pt x="427044" y="0"/>
                    </a:moveTo>
                    <a:cubicBezTo>
                      <a:pt x="191194" y="0"/>
                      <a:pt x="0" y="181951"/>
                      <a:pt x="0" y="406400"/>
                    </a:cubicBezTo>
                    <a:cubicBezTo>
                      <a:pt x="0" y="630849"/>
                      <a:pt x="191194" y="812800"/>
                      <a:pt x="427044" y="812800"/>
                    </a:cubicBezTo>
                    <a:cubicBezTo>
                      <a:pt x="662894" y="812800"/>
                      <a:pt x="854089" y="630849"/>
                      <a:pt x="854089" y="406400"/>
                    </a:cubicBezTo>
                    <a:cubicBezTo>
                      <a:pt x="854089" y="181951"/>
                      <a:pt x="662894" y="0"/>
                      <a:pt x="427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80071" y="38100"/>
                <a:ext cx="693947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462932" y="-29307"/>
              <a:ext cx="373498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707177" y="3223796"/>
            <a:ext cx="974521" cy="927410"/>
            <a:chOff x="0" y="0"/>
            <a:chExt cx="1299361" cy="1236547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299361" cy="1236547"/>
              <a:chOff x="0" y="0"/>
              <a:chExt cx="854089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5408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4089">
                    <a:moveTo>
                      <a:pt x="427044" y="0"/>
                    </a:moveTo>
                    <a:cubicBezTo>
                      <a:pt x="191194" y="0"/>
                      <a:pt x="0" y="181951"/>
                      <a:pt x="0" y="406400"/>
                    </a:cubicBezTo>
                    <a:cubicBezTo>
                      <a:pt x="0" y="630849"/>
                      <a:pt x="191194" y="812800"/>
                      <a:pt x="427044" y="812800"/>
                    </a:cubicBezTo>
                    <a:cubicBezTo>
                      <a:pt x="662894" y="812800"/>
                      <a:pt x="854089" y="630849"/>
                      <a:pt x="854089" y="406400"/>
                    </a:cubicBezTo>
                    <a:cubicBezTo>
                      <a:pt x="854089" y="181951"/>
                      <a:pt x="662894" y="0"/>
                      <a:pt x="427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80071" y="38100"/>
                <a:ext cx="693947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462932" y="-29307"/>
              <a:ext cx="373498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574292" y="3223796"/>
            <a:ext cx="974521" cy="927410"/>
            <a:chOff x="0" y="0"/>
            <a:chExt cx="1299361" cy="1236547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1299361" cy="1236547"/>
              <a:chOff x="0" y="0"/>
              <a:chExt cx="854089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5408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4089">
                    <a:moveTo>
                      <a:pt x="427044" y="0"/>
                    </a:moveTo>
                    <a:cubicBezTo>
                      <a:pt x="191194" y="0"/>
                      <a:pt x="0" y="181951"/>
                      <a:pt x="0" y="406400"/>
                    </a:cubicBezTo>
                    <a:cubicBezTo>
                      <a:pt x="0" y="630849"/>
                      <a:pt x="191194" y="812800"/>
                      <a:pt x="427044" y="812800"/>
                    </a:cubicBezTo>
                    <a:cubicBezTo>
                      <a:pt x="662894" y="812800"/>
                      <a:pt x="854089" y="630849"/>
                      <a:pt x="854089" y="406400"/>
                    </a:cubicBezTo>
                    <a:cubicBezTo>
                      <a:pt x="854089" y="181951"/>
                      <a:pt x="662894" y="0"/>
                      <a:pt x="427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80071" y="38100"/>
                <a:ext cx="693947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462932" y="-29307"/>
              <a:ext cx="373498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441406" y="3223796"/>
            <a:ext cx="974521" cy="927410"/>
            <a:chOff x="0" y="0"/>
            <a:chExt cx="1299361" cy="1236547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1299361" cy="1236547"/>
              <a:chOff x="0" y="0"/>
              <a:chExt cx="854089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5408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4089">
                    <a:moveTo>
                      <a:pt x="427044" y="0"/>
                    </a:moveTo>
                    <a:cubicBezTo>
                      <a:pt x="191194" y="0"/>
                      <a:pt x="0" y="181951"/>
                      <a:pt x="0" y="406400"/>
                    </a:cubicBezTo>
                    <a:cubicBezTo>
                      <a:pt x="0" y="630849"/>
                      <a:pt x="191194" y="812800"/>
                      <a:pt x="427044" y="812800"/>
                    </a:cubicBezTo>
                    <a:cubicBezTo>
                      <a:pt x="662894" y="812800"/>
                      <a:pt x="854089" y="630849"/>
                      <a:pt x="854089" y="406400"/>
                    </a:cubicBezTo>
                    <a:cubicBezTo>
                      <a:pt x="854089" y="181951"/>
                      <a:pt x="662894" y="0"/>
                      <a:pt x="427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80071" y="38100"/>
                <a:ext cx="693947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462932" y="-29307"/>
              <a:ext cx="373498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4177" y="552132"/>
            <a:ext cx="7862026" cy="108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b="true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Architecture Diagram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00759" y="1638618"/>
            <a:ext cx="15086482" cy="8548051"/>
            <a:chOff x="0" y="0"/>
            <a:chExt cx="20115309" cy="1139740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2135623" cy="11246641"/>
              <a:chOff x="0" y="0"/>
              <a:chExt cx="2621767" cy="242971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621767" cy="2429712"/>
              </a:xfrm>
              <a:custGeom>
                <a:avLst/>
                <a:gdLst/>
                <a:ahLst/>
                <a:cxnLst/>
                <a:rect r="r" b="b" t="t" l="l"/>
                <a:pathLst>
                  <a:path h="2429712" w="2621767">
                    <a:moveTo>
                      <a:pt x="39664" y="0"/>
                    </a:moveTo>
                    <a:lnTo>
                      <a:pt x="2582103" y="0"/>
                    </a:lnTo>
                    <a:cubicBezTo>
                      <a:pt x="2592622" y="0"/>
                      <a:pt x="2602711" y="4179"/>
                      <a:pt x="2610150" y="11617"/>
                    </a:cubicBezTo>
                    <a:cubicBezTo>
                      <a:pt x="2617588" y="19056"/>
                      <a:pt x="2621767" y="29145"/>
                      <a:pt x="2621767" y="39664"/>
                    </a:cubicBezTo>
                    <a:lnTo>
                      <a:pt x="2621767" y="2390048"/>
                    </a:lnTo>
                    <a:cubicBezTo>
                      <a:pt x="2621767" y="2400567"/>
                      <a:pt x="2617588" y="2410656"/>
                      <a:pt x="2610150" y="2418095"/>
                    </a:cubicBezTo>
                    <a:cubicBezTo>
                      <a:pt x="2602711" y="2425533"/>
                      <a:pt x="2592622" y="2429712"/>
                      <a:pt x="2582103" y="2429712"/>
                    </a:cubicBezTo>
                    <a:lnTo>
                      <a:pt x="39664" y="2429712"/>
                    </a:lnTo>
                    <a:cubicBezTo>
                      <a:pt x="29145" y="2429712"/>
                      <a:pt x="19056" y="2425533"/>
                      <a:pt x="11617" y="2418095"/>
                    </a:cubicBezTo>
                    <a:cubicBezTo>
                      <a:pt x="4179" y="2410656"/>
                      <a:pt x="0" y="2400567"/>
                      <a:pt x="0" y="2390048"/>
                    </a:cubicBezTo>
                    <a:lnTo>
                      <a:pt x="0" y="39664"/>
                    </a:lnTo>
                    <a:cubicBezTo>
                      <a:pt x="0" y="29145"/>
                      <a:pt x="4179" y="19056"/>
                      <a:pt x="11617" y="11617"/>
                    </a:cubicBezTo>
                    <a:cubicBezTo>
                      <a:pt x="19056" y="4179"/>
                      <a:pt x="29145" y="0"/>
                      <a:pt x="39664" y="0"/>
                    </a:cubicBezTo>
                    <a:close/>
                  </a:path>
                </a:pathLst>
              </a:custGeom>
              <a:solidFill>
                <a:srgbClr val="DAD4D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57150"/>
                <a:ext cx="2621767" cy="23725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22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02539" y="150761"/>
              <a:ext cx="11747293" cy="10910088"/>
              <a:chOff x="0" y="0"/>
              <a:chExt cx="2537872" cy="235700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537872" cy="2357003"/>
              </a:xfrm>
              <a:custGeom>
                <a:avLst/>
                <a:gdLst/>
                <a:ahLst/>
                <a:cxnLst/>
                <a:rect r="r" b="b" t="t" l="l"/>
                <a:pathLst>
                  <a:path h="2357003" w="2537872">
                    <a:moveTo>
                      <a:pt x="40975" y="0"/>
                    </a:moveTo>
                    <a:lnTo>
                      <a:pt x="2496897" y="0"/>
                    </a:lnTo>
                    <a:cubicBezTo>
                      <a:pt x="2507764" y="0"/>
                      <a:pt x="2518186" y="4317"/>
                      <a:pt x="2525871" y="12001"/>
                    </a:cubicBezTo>
                    <a:cubicBezTo>
                      <a:pt x="2533555" y="19686"/>
                      <a:pt x="2537872" y="30108"/>
                      <a:pt x="2537872" y="40975"/>
                    </a:cubicBezTo>
                    <a:lnTo>
                      <a:pt x="2537872" y="2316028"/>
                    </a:lnTo>
                    <a:cubicBezTo>
                      <a:pt x="2537872" y="2326895"/>
                      <a:pt x="2533555" y="2337318"/>
                      <a:pt x="2525871" y="2345002"/>
                    </a:cubicBezTo>
                    <a:cubicBezTo>
                      <a:pt x="2518186" y="2352686"/>
                      <a:pt x="2507764" y="2357003"/>
                      <a:pt x="2496897" y="2357003"/>
                    </a:cubicBezTo>
                    <a:lnTo>
                      <a:pt x="40975" y="2357003"/>
                    </a:lnTo>
                    <a:cubicBezTo>
                      <a:pt x="30108" y="2357003"/>
                      <a:pt x="19686" y="2352686"/>
                      <a:pt x="12001" y="2345002"/>
                    </a:cubicBezTo>
                    <a:cubicBezTo>
                      <a:pt x="4317" y="2337318"/>
                      <a:pt x="0" y="2326895"/>
                      <a:pt x="0" y="2316028"/>
                    </a:cubicBezTo>
                    <a:lnTo>
                      <a:pt x="0" y="40975"/>
                    </a:lnTo>
                    <a:cubicBezTo>
                      <a:pt x="0" y="30108"/>
                      <a:pt x="4317" y="19686"/>
                      <a:pt x="12001" y="12001"/>
                    </a:cubicBezTo>
                    <a:cubicBezTo>
                      <a:pt x="19686" y="4317"/>
                      <a:pt x="30108" y="0"/>
                      <a:pt x="40975" y="0"/>
                    </a:cubicBezTo>
                    <a:close/>
                  </a:path>
                </a:pathLst>
              </a:custGeom>
              <a:solidFill>
                <a:srgbClr val="FFFBF7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57150"/>
                <a:ext cx="2537872" cy="22998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22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794659" y="1538849"/>
              <a:ext cx="2033560" cy="2051511"/>
            </a:xfrm>
            <a:custGeom>
              <a:avLst/>
              <a:gdLst/>
              <a:ahLst/>
              <a:cxnLst/>
              <a:rect r="r" b="b" t="t" l="l"/>
              <a:pathLst>
                <a:path h="2051511" w="2033560">
                  <a:moveTo>
                    <a:pt x="0" y="0"/>
                  </a:moveTo>
                  <a:lnTo>
                    <a:pt x="2033560" y="0"/>
                  </a:lnTo>
                  <a:lnTo>
                    <a:pt x="2033560" y="2051511"/>
                  </a:lnTo>
                  <a:lnTo>
                    <a:pt x="0" y="2051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237907" y="1538849"/>
              <a:ext cx="1951500" cy="2051511"/>
            </a:xfrm>
            <a:custGeom>
              <a:avLst/>
              <a:gdLst/>
              <a:ahLst/>
              <a:cxnLst/>
              <a:rect r="r" b="b" t="t" l="l"/>
              <a:pathLst>
                <a:path h="2051511" w="1951500">
                  <a:moveTo>
                    <a:pt x="0" y="0"/>
                  </a:moveTo>
                  <a:lnTo>
                    <a:pt x="1951500" y="0"/>
                  </a:lnTo>
                  <a:lnTo>
                    <a:pt x="1951500" y="2051511"/>
                  </a:lnTo>
                  <a:lnTo>
                    <a:pt x="0" y="2051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152405" y="1538849"/>
              <a:ext cx="1754042" cy="2051511"/>
            </a:xfrm>
            <a:custGeom>
              <a:avLst/>
              <a:gdLst/>
              <a:ahLst/>
              <a:cxnLst/>
              <a:rect r="r" b="b" t="t" l="l"/>
              <a:pathLst>
                <a:path h="2051511" w="1754042">
                  <a:moveTo>
                    <a:pt x="0" y="0"/>
                  </a:moveTo>
                  <a:lnTo>
                    <a:pt x="1754042" y="0"/>
                  </a:lnTo>
                  <a:lnTo>
                    <a:pt x="1754042" y="2051511"/>
                  </a:lnTo>
                  <a:lnTo>
                    <a:pt x="0" y="2051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152405" y="1538849"/>
              <a:ext cx="1761735" cy="2051511"/>
            </a:xfrm>
            <a:custGeom>
              <a:avLst/>
              <a:gdLst/>
              <a:ahLst/>
              <a:cxnLst/>
              <a:rect r="r" b="b" t="t" l="l"/>
              <a:pathLst>
                <a:path h="2051511" w="1761735">
                  <a:moveTo>
                    <a:pt x="0" y="0"/>
                  </a:moveTo>
                  <a:lnTo>
                    <a:pt x="1761735" y="0"/>
                  </a:lnTo>
                  <a:lnTo>
                    <a:pt x="1761735" y="2051511"/>
                  </a:lnTo>
                  <a:lnTo>
                    <a:pt x="0" y="2051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8239638" y="4309311"/>
              <a:ext cx="2392433" cy="2051511"/>
            </a:xfrm>
            <a:custGeom>
              <a:avLst/>
              <a:gdLst/>
              <a:ahLst/>
              <a:cxnLst/>
              <a:rect r="r" b="b" t="t" l="l"/>
              <a:pathLst>
                <a:path h="2051511" w="2392433">
                  <a:moveTo>
                    <a:pt x="0" y="0"/>
                  </a:moveTo>
                  <a:lnTo>
                    <a:pt x="2392433" y="0"/>
                  </a:lnTo>
                  <a:lnTo>
                    <a:pt x="2392433" y="2051511"/>
                  </a:lnTo>
                  <a:lnTo>
                    <a:pt x="0" y="2051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395252" y="4291893"/>
              <a:ext cx="2170911" cy="2051511"/>
            </a:xfrm>
            <a:custGeom>
              <a:avLst/>
              <a:gdLst/>
              <a:ahLst/>
              <a:cxnLst/>
              <a:rect r="r" b="b" t="t" l="l"/>
              <a:pathLst>
                <a:path h="2051511" w="2170911">
                  <a:moveTo>
                    <a:pt x="0" y="0"/>
                  </a:moveTo>
                  <a:lnTo>
                    <a:pt x="2170911" y="0"/>
                  </a:lnTo>
                  <a:lnTo>
                    <a:pt x="2170911" y="2051511"/>
                  </a:lnTo>
                  <a:lnTo>
                    <a:pt x="0" y="2051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152405" y="4291893"/>
              <a:ext cx="2460583" cy="2051511"/>
            </a:xfrm>
            <a:custGeom>
              <a:avLst/>
              <a:gdLst/>
              <a:ahLst/>
              <a:cxnLst/>
              <a:rect r="r" b="b" t="t" l="l"/>
              <a:pathLst>
                <a:path h="2051511" w="2460583">
                  <a:moveTo>
                    <a:pt x="0" y="0"/>
                  </a:moveTo>
                  <a:lnTo>
                    <a:pt x="2460583" y="0"/>
                  </a:lnTo>
                  <a:lnTo>
                    <a:pt x="2460583" y="2051511"/>
                  </a:lnTo>
                  <a:lnTo>
                    <a:pt x="0" y="2051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5230064" y="7812151"/>
              <a:ext cx="1882823" cy="1499198"/>
            </a:xfrm>
            <a:custGeom>
              <a:avLst/>
              <a:gdLst/>
              <a:ahLst/>
              <a:cxnLst/>
              <a:rect r="r" b="b" t="t" l="l"/>
              <a:pathLst>
                <a:path h="1499198" w="1882823">
                  <a:moveTo>
                    <a:pt x="0" y="0"/>
                  </a:moveTo>
                  <a:lnTo>
                    <a:pt x="1882823" y="0"/>
                  </a:lnTo>
                  <a:lnTo>
                    <a:pt x="1882823" y="1499197"/>
                  </a:lnTo>
                  <a:lnTo>
                    <a:pt x="0" y="1499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8783299" y="7548844"/>
              <a:ext cx="2051511" cy="2051511"/>
            </a:xfrm>
            <a:custGeom>
              <a:avLst/>
              <a:gdLst/>
              <a:ahLst/>
              <a:cxnLst/>
              <a:rect r="r" b="b" t="t" l="l"/>
              <a:pathLst>
                <a:path h="2051511" w="2051511">
                  <a:moveTo>
                    <a:pt x="0" y="0"/>
                  </a:moveTo>
                  <a:lnTo>
                    <a:pt x="2051511" y="0"/>
                  </a:lnTo>
                  <a:lnTo>
                    <a:pt x="2051511" y="2051511"/>
                  </a:lnTo>
                  <a:lnTo>
                    <a:pt x="0" y="2051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9" id="19"/>
            <p:cNvSpPr/>
            <p:nvPr/>
          </p:nvSpPr>
          <p:spPr>
            <a:xfrm flipV="true">
              <a:off x="3828219" y="2564605"/>
              <a:ext cx="1324186" cy="0"/>
            </a:xfrm>
            <a:prstGeom prst="line">
              <a:avLst/>
            </a:prstGeom>
            <a:ln cap="flat" w="34836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6915453" y="2547187"/>
              <a:ext cx="1322454" cy="17418"/>
            </a:xfrm>
            <a:prstGeom prst="line">
              <a:avLst/>
            </a:prstGeom>
            <a:ln cap="flat" w="34836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10189407" y="2564605"/>
              <a:ext cx="442664" cy="2770462"/>
            </a:xfrm>
            <a:prstGeom prst="line">
              <a:avLst/>
            </a:prstGeom>
            <a:ln cap="flat" w="34836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2" id="22"/>
            <p:cNvSpPr/>
            <p:nvPr/>
          </p:nvSpPr>
          <p:spPr>
            <a:xfrm flipH="true">
              <a:off x="3566163" y="5317648"/>
              <a:ext cx="1586242" cy="0"/>
            </a:xfrm>
            <a:prstGeom prst="line">
              <a:avLst/>
            </a:prstGeom>
            <a:ln cap="flat" w="34836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1395252" y="5317648"/>
              <a:ext cx="3834812" cy="3244101"/>
            </a:xfrm>
            <a:prstGeom prst="line">
              <a:avLst/>
            </a:prstGeom>
            <a:ln cap="flat" w="34836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7112887" y="8561750"/>
              <a:ext cx="1670412" cy="12850"/>
            </a:xfrm>
            <a:prstGeom prst="line">
              <a:avLst/>
            </a:prstGeom>
            <a:ln cap="flat" w="34836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grpSp>
          <p:nvGrpSpPr>
            <p:cNvPr name="Group 25" id="25"/>
            <p:cNvGrpSpPr/>
            <p:nvPr/>
          </p:nvGrpSpPr>
          <p:grpSpPr>
            <a:xfrm rot="0">
              <a:off x="13203927" y="0"/>
              <a:ext cx="6911382" cy="11397402"/>
              <a:chOff x="0" y="0"/>
              <a:chExt cx="1473377" cy="242971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73377" cy="2429712"/>
              </a:xfrm>
              <a:custGeom>
                <a:avLst/>
                <a:gdLst/>
                <a:ahLst/>
                <a:cxnLst/>
                <a:rect r="r" b="b" t="t" l="l"/>
                <a:pathLst>
                  <a:path h="2429712" w="1473377">
                    <a:moveTo>
                      <a:pt x="69646" y="0"/>
                    </a:moveTo>
                    <a:lnTo>
                      <a:pt x="1403731" y="0"/>
                    </a:lnTo>
                    <a:cubicBezTo>
                      <a:pt x="1422202" y="0"/>
                      <a:pt x="1439917" y="7338"/>
                      <a:pt x="1452978" y="20399"/>
                    </a:cubicBezTo>
                    <a:cubicBezTo>
                      <a:pt x="1466039" y="33460"/>
                      <a:pt x="1473377" y="51175"/>
                      <a:pt x="1473377" y="69646"/>
                    </a:cubicBezTo>
                    <a:lnTo>
                      <a:pt x="1473377" y="2360066"/>
                    </a:lnTo>
                    <a:cubicBezTo>
                      <a:pt x="1473377" y="2398530"/>
                      <a:pt x="1442195" y="2429712"/>
                      <a:pt x="1403731" y="2429712"/>
                    </a:cubicBezTo>
                    <a:lnTo>
                      <a:pt x="69646" y="2429712"/>
                    </a:lnTo>
                    <a:cubicBezTo>
                      <a:pt x="31182" y="2429712"/>
                      <a:pt x="0" y="2398530"/>
                      <a:pt x="0" y="2360066"/>
                    </a:cubicBezTo>
                    <a:lnTo>
                      <a:pt x="0" y="69646"/>
                    </a:lnTo>
                    <a:cubicBezTo>
                      <a:pt x="0" y="31182"/>
                      <a:pt x="31182" y="0"/>
                      <a:pt x="69646" y="0"/>
                    </a:cubicBezTo>
                    <a:close/>
                  </a:path>
                </a:pathLst>
              </a:custGeom>
              <a:solidFill>
                <a:srgbClr val="DAD4D6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57150"/>
                <a:ext cx="1473377" cy="23725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22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3409180" y="150761"/>
              <a:ext cx="6384427" cy="11058358"/>
              <a:chOff x="0" y="0"/>
              <a:chExt cx="1361040" cy="235743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361040" cy="2357434"/>
              </a:xfrm>
              <a:custGeom>
                <a:avLst/>
                <a:gdLst/>
                <a:ahLst/>
                <a:cxnLst/>
                <a:rect r="r" b="b" t="t" l="l"/>
                <a:pathLst>
                  <a:path h="2357434" w="1361040">
                    <a:moveTo>
                      <a:pt x="75394" y="0"/>
                    </a:moveTo>
                    <a:lnTo>
                      <a:pt x="1285646" y="0"/>
                    </a:lnTo>
                    <a:cubicBezTo>
                      <a:pt x="1305641" y="0"/>
                      <a:pt x="1324818" y="7943"/>
                      <a:pt x="1338957" y="22082"/>
                    </a:cubicBezTo>
                    <a:cubicBezTo>
                      <a:pt x="1353097" y="36222"/>
                      <a:pt x="1361040" y="55399"/>
                      <a:pt x="1361040" y="75394"/>
                    </a:cubicBezTo>
                    <a:lnTo>
                      <a:pt x="1361040" y="2282040"/>
                    </a:lnTo>
                    <a:cubicBezTo>
                      <a:pt x="1361040" y="2302036"/>
                      <a:pt x="1353097" y="2321213"/>
                      <a:pt x="1338957" y="2335352"/>
                    </a:cubicBezTo>
                    <a:cubicBezTo>
                      <a:pt x="1324818" y="2349491"/>
                      <a:pt x="1305641" y="2357434"/>
                      <a:pt x="1285646" y="2357434"/>
                    </a:cubicBezTo>
                    <a:lnTo>
                      <a:pt x="75394" y="2357434"/>
                    </a:lnTo>
                    <a:cubicBezTo>
                      <a:pt x="55399" y="2357434"/>
                      <a:pt x="36222" y="2349491"/>
                      <a:pt x="22082" y="2335352"/>
                    </a:cubicBezTo>
                    <a:cubicBezTo>
                      <a:pt x="7943" y="2321213"/>
                      <a:pt x="0" y="2302036"/>
                      <a:pt x="0" y="2282040"/>
                    </a:cubicBezTo>
                    <a:lnTo>
                      <a:pt x="0" y="75394"/>
                    </a:lnTo>
                    <a:cubicBezTo>
                      <a:pt x="0" y="55399"/>
                      <a:pt x="7943" y="36222"/>
                      <a:pt x="22082" y="22082"/>
                    </a:cubicBezTo>
                    <a:cubicBezTo>
                      <a:pt x="36222" y="7943"/>
                      <a:pt x="55399" y="0"/>
                      <a:pt x="75394" y="0"/>
                    </a:cubicBezTo>
                    <a:close/>
                  </a:path>
                </a:pathLst>
              </a:custGeom>
              <a:solidFill>
                <a:srgbClr val="FFFBF7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57150"/>
                <a:ext cx="1361040" cy="23002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22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14541523" y="7237818"/>
              <a:ext cx="2299265" cy="2673564"/>
            </a:xfrm>
            <a:custGeom>
              <a:avLst/>
              <a:gdLst/>
              <a:ahLst/>
              <a:cxnLst/>
              <a:rect r="r" b="b" t="t" l="l"/>
              <a:pathLst>
                <a:path h="2673564" w="2299265">
                  <a:moveTo>
                    <a:pt x="0" y="0"/>
                  </a:moveTo>
                  <a:lnTo>
                    <a:pt x="2299265" y="0"/>
                  </a:lnTo>
                  <a:lnTo>
                    <a:pt x="2299265" y="2673564"/>
                  </a:lnTo>
                  <a:lnTo>
                    <a:pt x="0" y="2673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17382075" y="7605218"/>
              <a:ext cx="1611744" cy="488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8"/>
                </a:lnSpc>
              </a:pPr>
              <a:r>
                <a:rPr lang="en-US" sz="274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Output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17087956" y="8253568"/>
              <a:ext cx="2417492" cy="1587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46"/>
                </a:lnSpc>
              </a:pPr>
              <a:r>
                <a:rPr lang="en-US" sz="1883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(Detailed analyed Reports of the user Uploaded Contract)</a:t>
              </a:r>
            </a:p>
          </p:txBody>
        </p:sp>
        <p:sp>
          <p:nvSpPr>
            <p:cNvPr name="AutoShape 34" id="34"/>
            <p:cNvSpPr/>
            <p:nvPr/>
          </p:nvSpPr>
          <p:spPr>
            <a:xfrm flipH="true" flipV="true">
              <a:off x="7612988" y="5317648"/>
              <a:ext cx="626651" cy="17418"/>
            </a:xfrm>
            <a:prstGeom prst="line">
              <a:avLst/>
            </a:prstGeom>
            <a:ln cap="flat" w="34836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4414245" y="1797820"/>
              <a:ext cx="2549296" cy="2712017"/>
            </a:xfrm>
            <a:custGeom>
              <a:avLst/>
              <a:gdLst/>
              <a:ahLst/>
              <a:cxnLst/>
              <a:rect r="r" b="b" t="t" l="l"/>
              <a:pathLst>
                <a:path h="2712017" w="2549296">
                  <a:moveTo>
                    <a:pt x="0" y="0"/>
                  </a:moveTo>
                  <a:lnTo>
                    <a:pt x="2549296" y="0"/>
                  </a:lnTo>
                  <a:lnTo>
                    <a:pt x="2549296" y="2712017"/>
                  </a:lnTo>
                  <a:lnTo>
                    <a:pt x="0" y="271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5995243" y="5111080"/>
              <a:ext cx="489356" cy="305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9"/>
                </a:lnSpc>
              </a:pPr>
              <a:r>
                <a:rPr lang="en-US" sz="137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RAG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5266782" y="6361436"/>
              <a:ext cx="2048448" cy="497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RAG Model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1545229" y="840073"/>
              <a:ext cx="2532420" cy="497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Web Scraping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5246206" y="840073"/>
              <a:ext cx="1441389" cy="497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Dataset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7555372" y="591258"/>
              <a:ext cx="2634453" cy="782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15"/>
                </a:lnSpc>
              </a:pPr>
              <a:r>
                <a:rPr lang="en-US" sz="22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</a:t>
              </a:r>
            </a:p>
            <a:p>
              <a:pPr algn="ctr">
                <a:lnSpc>
                  <a:spcPts val="2215"/>
                </a:lnSpc>
              </a:pPr>
              <a:r>
                <a:rPr lang="en-US" sz="22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Preprocessing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8455861" y="6426479"/>
              <a:ext cx="1957362" cy="686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7"/>
                </a:lnSpc>
              </a:pPr>
              <a:r>
                <a:rPr lang="en-US" sz="173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Preprocessed</a:t>
              </a:r>
            </a:p>
            <a:p>
              <a:pPr algn="ctr">
                <a:lnSpc>
                  <a:spcPts val="2047"/>
                </a:lnSpc>
              </a:pPr>
              <a:r>
                <a:rPr lang="en-US" sz="173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044104" y="6588433"/>
              <a:ext cx="873207" cy="40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15"/>
                </a:lnSpc>
              </a:pPr>
              <a:r>
                <a:rPr lang="en-US" sz="22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5147492" y="9809576"/>
              <a:ext cx="2294740" cy="40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15"/>
                </a:lnSpc>
              </a:pPr>
              <a:r>
                <a:rPr lang="en-US" sz="22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Key Clauses 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9419401" y="9659747"/>
              <a:ext cx="779307" cy="40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15"/>
                </a:lnSpc>
              </a:pPr>
              <a:r>
                <a:rPr lang="en-US" sz="22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8580923" y="10032085"/>
              <a:ext cx="2532420" cy="403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1"/>
                </a:lnSpc>
              </a:pPr>
              <a:r>
                <a:rPr lang="en-US" sz="117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(Identify the associated risks in the contract.)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136641" y="7023098"/>
              <a:ext cx="2691578" cy="209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1"/>
                </a:lnSpc>
              </a:pPr>
              <a:r>
                <a:rPr lang="en-US" sz="117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(To identify the Key clauses)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17149333" y="2969432"/>
              <a:ext cx="2294740" cy="782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15"/>
                </a:lnSpc>
              </a:pPr>
              <a:r>
                <a:rPr lang="en-US" sz="22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 Uploads file</a:t>
              </a:r>
            </a:p>
          </p:txBody>
        </p:sp>
        <p:sp>
          <p:nvSpPr>
            <p:cNvPr name="AutoShape 48" id="48"/>
            <p:cNvSpPr/>
            <p:nvPr/>
          </p:nvSpPr>
          <p:spPr>
            <a:xfrm flipH="true">
              <a:off x="12135623" y="3153828"/>
              <a:ext cx="2278622" cy="0"/>
            </a:xfrm>
            <a:prstGeom prst="line">
              <a:avLst/>
            </a:prstGeom>
            <a:ln cap="flat" w="34836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49" id="49"/>
            <p:cNvSpPr/>
            <p:nvPr/>
          </p:nvSpPr>
          <p:spPr>
            <a:xfrm>
              <a:off x="12135623" y="8561750"/>
              <a:ext cx="2405900" cy="12850"/>
            </a:xfrm>
            <a:prstGeom prst="line">
              <a:avLst/>
            </a:prstGeom>
            <a:ln cap="flat" w="34836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61730" y="643947"/>
            <a:ext cx="2711492" cy="2742343"/>
          </a:xfrm>
          <a:custGeom>
            <a:avLst/>
            <a:gdLst/>
            <a:ahLst/>
            <a:cxnLst/>
            <a:rect r="r" b="b" t="t" l="l"/>
            <a:pathLst>
              <a:path h="2742343" w="2711492">
                <a:moveTo>
                  <a:pt x="0" y="0"/>
                </a:moveTo>
                <a:lnTo>
                  <a:pt x="2711492" y="0"/>
                </a:lnTo>
                <a:lnTo>
                  <a:pt x="2711492" y="2742343"/>
                </a:lnTo>
                <a:lnTo>
                  <a:pt x="0" y="2742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36292">
            <a:off x="13625283" y="867163"/>
            <a:ext cx="2700170" cy="2226706"/>
          </a:xfrm>
          <a:custGeom>
            <a:avLst/>
            <a:gdLst/>
            <a:ahLst/>
            <a:cxnLst/>
            <a:rect r="r" b="b" t="t" l="l"/>
            <a:pathLst>
              <a:path h="2226706" w="2700170">
                <a:moveTo>
                  <a:pt x="0" y="0"/>
                </a:moveTo>
                <a:lnTo>
                  <a:pt x="2700170" y="0"/>
                </a:lnTo>
                <a:lnTo>
                  <a:pt x="2700170" y="2226706"/>
                </a:lnTo>
                <a:lnTo>
                  <a:pt x="0" y="2226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126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91269" y="4045059"/>
            <a:ext cx="1781952" cy="1781952"/>
          </a:xfrm>
          <a:custGeom>
            <a:avLst/>
            <a:gdLst/>
            <a:ahLst/>
            <a:cxnLst/>
            <a:rect r="r" b="b" t="t" l="l"/>
            <a:pathLst>
              <a:path h="1781952" w="1781952">
                <a:moveTo>
                  <a:pt x="0" y="0"/>
                </a:moveTo>
                <a:lnTo>
                  <a:pt x="1781953" y="0"/>
                </a:lnTo>
                <a:lnTo>
                  <a:pt x="1781953" y="1781952"/>
                </a:lnTo>
                <a:lnTo>
                  <a:pt x="0" y="17819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13187" y="6192407"/>
            <a:ext cx="4061145" cy="1015286"/>
          </a:xfrm>
          <a:custGeom>
            <a:avLst/>
            <a:gdLst/>
            <a:ahLst/>
            <a:cxnLst/>
            <a:rect r="r" b="b" t="t" l="l"/>
            <a:pathLst>
              <a:path h="1015286" w="4061145">
                <a:moveTo>
                  <a:pt x="0" y="0"/>
                </a:moveTo>
                <a:lnTo>
                  <a:pt x="4061145" y="0"/>
                </a:lnTo>
                <a:lnTo>
                  <a:pt x="4061145" y="1015287"/>
                </a:lnTo>
                <a:lnTo>
                  <a:pt x="0" y="10152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43163" y="7703694"/>
            <a:ext cx="3516137" cy="1758068"/>
          </a:xfrm>
          <a:custGeom>
            <a:avLst/>
            <a:gdLst/>
            <a:ahLst/>
            <a:cxnLst/>
            <a:rect r="r" b="b" t="t" l="l"/>
            <a:pathLst>
              <a:path h="1758068" w="3516137">
                <a:moveTo>
                  <a:pt x="0" y="0"/>
                </a:moveTo>
                <a:lnTo>
                  <a:pt x="3516137" y="0"/>
                </a:lnTo>
                <a:lnTo>
                  <a:pt x="3516137" y="1758068"/>
                </a:lnTo>
                <a:lnTo>
                  <a:pt x="0" y="17580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43759" y="3386290"/>
            <a:ext cx="2463217" cy="2463217"/>
          </a:xfrm>
          <a:custGeom>
            <a:avLst/>
            <a:gdLst/>
            <a:ahLst/>
            <a:cxnLst/>
            <a:rect r="r" b="b" t="t" l="l"/>
            <a:pathLst>
              <a:path h="2463217" w="2463217">
                <a:moveTo>
                  <a:pt x="0" y="0"/>
                </a:moveTo>
                <a:lnTo>
                  <a:pt x="2463218" y="0"/>
                </a:lnTo>
                <a:lnTo>
                  <a:pt x="2463218" y="2463217"/>
                </a:lnTo>
                <a:lnTo>
                  <a:pt x="0" y="24632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05883" y="7757376"/>
            <a:ext cx="2651266" cy="1704386"/>
          </a:xfrm>
          <a:custGeom>
            <a:avLst/>
            <a:gdLst/>
            <a:ahLst/>
            <a:cxnLst/>
            <a:rect r="r" b="b" t="t" l="l"/>
            <a:pathLst>
              <a:path h="1704386" w="2651266">
                <a:moveTo>
                  <a:pt x="0" y="0"/>
                </a:moveTo>
                <a:lnTo>
                  <a:pt x="2651266" y="0"/>
                </a:lnTo>
                <a:lnTo>
                  <a:pt x="2651266" y="1704386"/>
                </a:lnTo>
                <a:lnTo>
                  <a:pt x="0" y="17043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97232" y="2248852"/>
            <a:ext cx="8321695" cy="572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Languages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Python.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Frameworks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Streamlit, PyTorch.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APIs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Groq OpenAI for contract analysis.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Libraries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PyPDF2, Python-docx (text extraction).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Sentence Transformers (embeddings).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Scipy (similarity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atio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s).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Database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ChromDB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 embedding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tor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162050"/>
            <a:ext cx="6118937" cy="108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b="true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Technology Stack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1536" y="3687501"/>
            <a:ext cx="3451574" cy="3891104"/>
            <a:chOff x="0" y="0"/>
            <a:chExt cx="909057" cy="10248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9057" cy="1024818"/>
            </a:xfrm>
            <a:custGeom>
              <a:avLst/>
              <a:gdLst/>
              <a:ahLst/>
              <a:cxnLst/>
              <a:rect r="r" b="b" t="t" l="l"/>
              <a:pathLst>
                <a:path h="1024818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948555"/>
                  </a:lnTo>
                  <a:cubicBezTo>
                    <a:pt x="909057" y="990674"/>
                    <a:pt x="874913" y="1024818"/>
                    <a:pt x="832794" y="1024818"/>
                  </a:cubicBezTo>
                  <a:lnTo>
                    <a:pt x="76262" y="1024818"/>
                  </a:lnTo>
                  <a:cubicBezTo>
                    <a:pt x="34144" y="1024818"/>
                    <a:pt x="0" y="990674"/>
                    <a:pt x="0" y="94855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9057" cy="1062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35765" y="3687501"/>
            <a:ext cx="3451574" cy="3891104"/>
            <a:chOff x="0" y="0"/>
            <a:chExt cx="909057" cy="10248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9057" cy="1024818"/>
            </a:xfrm>
            <a:custGeom>
              <a:avLst/>
              <a:gdLst/>
              <a:ahLst/>
              <a:cxnLst/>
              <a:rect r="r" b="b" t="t" l="l"/>
              <a:pathLst>
                <a:path h="1024818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948555"/>
                  </a:lnTo>
                  <a:cubicBezTo>
                    <a:pt x="909057" y="990674"/>
                    <a:pt x="874913" y="1024818"/>
                    <a:pt x="832794" y="1024818"/>
                  </a:cubicBezTo>
                  <a:lnTo>
                    <a:pt x="76262" y="1024818"/>
                  </a:lnTo>
                  <a:cubicBezTo>
                    <a:pt x="34144" y="1024818"/>
                    <a:pt x="0" y="990674"/>
                    <a:pt x="0" y="94855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09057" cy="1062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02879" y="3687501"/>
            <a:ext cx="3451574" cy="3891104"/>
            <a:chOff x="0" y="0"/>
            <a:chExt cx="909057" cy="10248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9057" cy="1024818"/>
            </a:xfrm>
            <a:custGeom>
              <a:avLst/>
              <a:gdLst/>
              <a:ahLst/>
              <a:cxnLst/>
              <a:rect r="r" b="b" t="t" l="l"/>
              <a:pathLst>
                <a:path h="1024818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948555"/>
                  </a:lnTo>
                  <a:cubicBezTo>
                    <a:pt x="909057" y="990674"/>
                    <a:pt x="874913" y="1024818"/>
                    <a:pt x="832794" y="1024818"/>
                  </a:cubicBezTo>
                  <a:lnTo>
                    <a:pt x="76262" y="1024818"/>
                  </a:lnTo>
                  <a:cubicBezTo>
                    <a:pt x="34144" y="1024818"/>
                    <a:pt x="0" y="990674"/>
                    <a:pt x="0" y="94855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09057" cy="1062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68650" y="3687501"/>
            <a:ext cx="3451574" cy="3891104"/>
            <a:chOff x="0" y="0"/>
            <a:chExt cx="909057" cy="1024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9057" cy="1024818"/>
            </a:xfrm>
            <a:custGeom>
              <a:avLst/>
              <a:gdLst/>
              <a:ahLst/>
              <a:cxnLst/>
              <a:rect r="r" b="b" t="t" l="l"/>
              <a:pathLst>
                <a:path h="1024818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948555"/>
                  </a:lnTo>
                  <a:cubicBezTo>
                    <a:pt x="909057" y="990674"/>
                    <a:pt x="874913" y="1024818"/>
                    <a:pt x="832794" y="1024818"/>
                  </a:cubicBezTo>
                  <a:lnTo>
                    <a:pt x="76262" y="1024818"/>
                  </a:lnTo>
                  <a:cubicBezTo>
                    <a:pt x="34144" y="1024818"/>
                    <a:pt x="0" y="990674"/>
                    <a:pt x="0" y="94855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09057" cy="1062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98175" y="4136358"/>
            <a:ext cx="3058297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Clause Extraction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98175" y="5466429"/>
            <a:ext cx="3058297" cy="157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Uses advanced LLMs to extract essential clauses from contracts.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39350" y="4136358"/>
            <a:ext cx="3044404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File Support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39350" y="5466429"/>
            <a:ext cx="304440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Upload contracts in PDF, DOCX, or TXT formats.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99850" y="4136358"/>
            <a:ext cx="2657633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User-Friendly Interface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14295" y="5466429"/>
            <a:ext cx="282874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Intuitive Streamlit dashboard for interaction.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56140" y="1416150"/>
            <a:ext cx="8975721" cy="8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b="true" sz="63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Features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72331" y="4136358"/>
            <a:ext cx="3044213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Detailed Analysis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72331" y="5466429"/>
            <a:ext cx="304421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AI evaluates contracts for compliance, clarity, and completeness.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854426" y="3087543"/>
            <a:ext cx="974521" cy="927410"/>
            <a:chOff x="0" y="0"/>
            <a:chExt cx="1299361" cy="123654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299361" cy="1236547"/>
              <a:chOff x="0" y="0"/>
              <a:chExt cx="854089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5408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4089">
                    <a:moveTo>
                      <a:pt x="427044" y="0"/>
                    </a:moveTo>
                    <a:cubicBezTo>
                      <a:pt x="191194" y="0"/>
                      <a:pt x="0" y="181951"/>
                      <a:pt x="0" y="406400"/>
                    </a:cubicBezTo>
                    <a:cubicBezTo>
                      <a:pt x="0" y="630849"/>
                      <a:pt x="191194" y="812800"/>
                      <a:pt x="427044" y="812800"/>
                    </a:cubicBezTo>
                    <a:cubicBezTo>
                      <a:pt x="662894" y="812800"/>
                      <a:pt x="854089" y="630849"/>
                      <a:pt x="854089" y="406400"/>
                    </a:cubicBezTo>
                    <a:cubicBezTo>
                      <a:pt x="854089" y="181951"/>
                      <a:pt x="662894" y="0"/>
                      <a:pt x="427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80071" y="38100"/>
                <a:ext cx="693947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462932" y="-29307"/>
              <a:ext cx="373498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724824" y="3087543"/>
            <a:ext cx="974521" cy="927410"/>
            <a:chOff x="0" y="0"/>
            <a:chExt cx="1299361" cy="1236547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299361" cy="1236547"/>
              <a:chOff x="0" y="0"/>
              <a:chExt cx="854089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5408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4089">
                    <a:moveTo>
                      <a:pt x="427044" y="0"/>
                    </a:moveTo>
                    <a:cubicBezTo>
                      <a:pt x="191194" y="0"/>
                      <a:pt x="0" y="181951"/>
                      <a:pt x="0" y="406400"/>
                    </a:cubicBezTo>
                    <a:cubicBezTo>
                      <a:pt x="0" y="630849"/>
                      <a:pt x="191194" y="812800"/>
                      <a:pt x="427044" y="812800"/>
                    </a:cubicBezTo>
                    <a:cubicBezTo>
                      <a:pt x="662894" y="812800"/>
                      <a:pt x="854089" y="630849"/>
                      <a:pt x="854089" y="406400"/>
                    </a:cubicBezTo>
                    <a:cubicBezTo>
                      <a:pt x="854089" y="181951"/>
                      <a:pt x="662894" y="0"/>
                      <a:pt x="427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80071" y="38100"/>
                <a:ext cx="693947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462932" y="-29307"/>
              <a:ext cx="373498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591938" y="3087543"/>
            <a:ext cx="974521" cy="927410"/>
            <a:chOff x="0" y="0"/>
            <a:chExt cx="1299361" cy="1236547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299361" cy="1236547"/>
              <a:chOff x="0" y="0"/>
              <a:chExt cx="854089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5408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4089">
                    <a:moveTo>
                      <a:pt x="427044" y="0"/>
                    </a:moveTo>
                    <a:cubicBezTo>
                      <a:pt x="191194" y="0"/>
                      <a:pt x="0" y="181951"/>
                      <a:pt x="0" y="406400"/>
                    </a:cubicBezTo>
                    <a:cubicBezTo>
                      <a:pt x="0" y="630849"/>
                      <a:pt x="191194" y="812800"/>
                      <a:pt x="427044" y="812800"/>
                    </a:cubicBezTo>
                    <a:cubicBezTo>
                      <a:pt x="662894" y="812800"/>
                      <a:pt x="854089" y="630849"/>
                      <a:pt x="854089" y="406400"/>
                    </a:cubicBezTo>
                    <a:cubicBezTo>
                      <a:pt x="854089" y="181951"/>
                      <a:pt x="662894" y="0"/>
                      <a:pt x="427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80071" y="38100"/>
                <a:ext cx="693947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7" id="37"/>
            <p:cNvSpPr txBox="true"/>
            <p:nvPr/>
          </p:nvSpPr>
          <p:spPr>
            <a:xfrm rot="0">
              <a:off x="462932" y="-29307"/>
              <a:ext cx="373498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459053" y="3087543"/>
            <a:ext cx="974521" cy="927410"/>
            <a:chOff x="0" y="0"/>
            <a:chExt cx="1299361" cy="1236547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1299361" cy="1236547"/>
              <a:chOff x="0" y="0"/>
              <a:chExt cx="854089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5408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54089">
                    <a:moveTo>
                      <a:pt x="427044" y="0"/>
                    </a:moveTo>
                    <a:cubicBezTo>
                      <a:pt x="191194" y="0"/>
                      <a:pt x="0" y="181951"/>
                      <a:pt x="0" y="406400"/>
                    </a:cubicBezTo>
                    <a:cubicBezTo>
                      <a:pt x="0" y="630849"/>
                      <a:pt x="191194" y="812800"/>
                      <a:pt x="427044" y="812800"/>
                    </a:cubicBezTo>
                    <a:cubicBezTo>
                      <a:pt x="662894" y="812800"/>
                      <a:pt x="854089" y="630849"/>
                      <a:pt x="854089" y="406400"/>
                    </a:cubicBezTo>
                    <a:cubicBezTo>
                      <a:pt x="854089" y="181951"/>
                      <a:pt x="662894" y="0"/>
                      <a:pt x="427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80071" y="38100"/>
                <a:ext cx="693947" cy="698500"/>
              </a:xfrm>
              <a:prstGeom prst="rect">
                <a:avLst/>
              </a:prstGeom>
            </p:spPr>
            <p:txBody>
              <a:bodyPr anchor="ctr" rtlCol="false" tIns="53368" lIns="53368" bIns="53368" rIns="5336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462932" y="-29307"/>
              <a:ext cx="373498" cy="1018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53"/>
                </a:lnSpc>
                <a:spcBef>
                  <a:spcPct val="0"/>
                </a:spcBef>
              </a:pPr>
              <a:r>
                <a:rPr lang="en-US" b="true" sz="367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7569" y="2835551"/>
            <a:ext cx="3451574" cy="2938743"/>
            <a:chOff x="0" y="0"/>
            <a:chExt cx="909057" cy="7739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74207" y="3284408"/>
            <a:ext cx="3058297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Enhanced AI 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4207" y="4247773"/>
            <a:ext cx="30582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Inco</a:t>
            </a: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rporate fine-tuned legal models for better accuracy.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471331" y="2835551"/>
            <a:ext cx="3451574" cy="2938743"/>
            <a:chOff x="0" y="0"/>
            <a:chExt cx="909057" cy="7739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67970" y="3284408"/>
            <a:ext cx="3058297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Multilingual Support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68622" y="4247773"/>
            <a:ext cx="3058297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Analyze contracts in multiple languages.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365094" y="2835551"/>
            <a:ext cx="3451574" cy="2938743"/>
            <a:chOff x="0" y="0"/>
            <a:chExt cx="909057" cy="7739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561733" y="3284408"/>
            <a:ext cx="3058297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Integration with Legal Tools: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61733" y="4247773"/>
            <a:ext cx="30582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Seamless integration with popular legal software.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3258857" y="2835551"/>
            <a:ext cx="3451574" cy="2938743"/>
            <a:chOff x="0" y="0"/>
            <a:chExt cx="909057" cy="7739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455495" y="3284408"/>
            <a:ext cx="3058297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Advanced Visualizations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55495" y="4247773"/>
            <a:ext cx="30582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Include graphs and charts for better analysis insights.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418213" y="6326744"/>
            <a:ext cx="3451574" cy="2938743"/>
            <a:chOff x="0" y="0"/>
            <a:chExt cx="909057" cy="77399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09057" cy="773990"/>
            </a:xfrm>
            <a:custGeom>
              <a:avLst/>
              <a:gdLst/>
              <a:ahLst/>
              <a:cxnLst/>
              <a:rect r="r" b="b" t="t" l="l"/>
              <a:pathLst>
                <a:path h="773990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97727"/>
                  </a:lnTo>
                  <a:cubicBezTo>
                    <a:pt x="909057" y="739846"/>
                    <a:pt x="874913" y="773990"/>
                    <a:pt x="832794" y="773990"/>
                  </a:cubicBezTo>
                  <a:lnTo>
                    <a:pt x="76262" y="773990"/>
                  </a:lnTo>
                  <a:cubicBezTo>
                    <a:pt x="56036" y="773990"/>
                    <a:pt x="36639" y="765955"/>
                    <a:pt x="22337" y="751653"/>
                  </a:cubicBezTo>
                  <a:cubicBezTo>
                    <a:pt x="8035" y="737351"/>
                    <a:pt x="0" y="717953"/>
                    <a:pt x="0" y="697727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09057" cy="81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614851" y="6775601"/>
            <a:ext cx="3058297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Real-Time Updates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14851" y="7740166"/>
            <a:ext cx="30582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Continuous updates for compliance with changing regulations.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56140" y="1416150"/>
            <a:ext cx="8975721" cy="8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b="true" sz="63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Future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DAGddP3FhFU</dc:identifier>
  <dcterms:modified xsi:type="dcterms:W3CDTF">2011-08-01T06:04:30Z</dcterms:modified>
  <cp:revision>1</cp:revision>
  <dc:title>Blue &amp; White Practical Uses of AI in EFL Presentation</dc:title>
</cp:coreProperties>
</file>