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70" r:id="rId4"/>
    <p:sldId id="265" r:id="rId5"/>
    <p:sldId id="261" r:id="rId6"/>
    <p:sldId id="271" r:id="rId7"/>
    <p:sldId id="269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00CC66"/>
    <a:srgbClr val="FF0D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70D-C4F6-4C12-9E0E-402B7D0C847B}" type="datetimeFigureOut">
              <a:rPr lang="en-US" smtClean="0"/>
              <a:pPr/>
              <a:t>2/10/2017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77A72-77F3-4EDA-AF1E-F1F8BFA08F6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 shadeToTitle="1">
        <a:gradFill flip="none" rotWithShape="1">
          <a:gsLst>
            <a:gs pos="22000">
              <a:srgbClr val="009900">
                <a:alpha val="46000"/>
              </a:srgbClr>
            </a:gs>
            <a:gs pos="100000">
              <a:srgbClr val="9CB86E">
                <a:alpha val="0"/>
              </a:srgbClr>
            </a:gs>
            <a:gs pos="100000">
              <a:srgbClr val="156B1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  <a:solidFill>
            <a:srgbClr val="009900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0034" y="585789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9900"/>
                </a:solidFill>
              </a:rPr>
              <a:t>______________________________________________________________________</a:t>
            </a:r>
            <a:endParaRPr lang="en-IN" b="1" dirty="0">
              <a:solidFill>
                <a:srgbClr val="009900"/>
              </a:solidFill>
            </a:endParaRPr>
          </a:p>
        </p:txBody>
      </p:sp>
      <p:pic>
        <p:nvPicPr>
          <p:cNvPr id="7" name="Picture 6" descr="3HM final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6710" y="5476801"/>
            <a:ext cx="895475" cy="6668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F900-9915-4BBE-A690-022AFF74C80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hobhitkpr@gmail.com" TargetMode="External"/><Relationship Id="rId2" Type="http://schemas.openxmlformats.org/officeDocument/2006/relationships/hyperlink" Target="mailto:anup.bhardwaj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1142984"/>
            <a:ext cx="6143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solidFill>
                  <a:srgbClr val="FF0000"/>
                </a:solidFill>
                <a:latin typeface="Haettenschweiler" pitchFamily="34" charset="0"/>
              </a:rPr>
              <a:t>3HM</a:t>
            </a:r>
          </a:p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PROMOTERS OF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100% ORGANIC DISINFECTANTS, 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FUMIGANTS &amp; PESTICIDES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PEST CONTROL SERVICE PROVIDERS</a:t>
            </a:r>
          </a:p>
          <a:p>
            <a:pPr algn="ctr"/>
            <a:endParaRPr lang="en-IN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IN" sz="3200" dirty="0" smtClean="0">
                <a:solidFill>
                  <a:schemeClr val="bg1"/>
                </a:solidFill>
              </a:rPr>
              <a:t>Mealisac – Product Information</a:t>
            </a:r>
          </a:p>
        </p:txBody>
      </p:sp>
      <p:pic>
        <p:nvPicPr>
          <p:cNvPr id="7" name="Picture 4" descr="C:\Users\User\Desktop\osolin\AMAN UJALA\2. PRESENTATION PHOTOS\non-tox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389585"/>
            <a:ext cx="1676400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SGS Certified logo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0" y="5786454"/>
            <a:ext cx="1447800" cy="409575"/>
          </a:xfrm>
          <a:prstGeom prst="rect">
            <a:avLst/>
          </a:prstGeom>
        </p:spPr>
      </p:pic>
      <p:pic>
        <p:nvPicPr>
          <p:cNvPr id="12" name="Picture 11" descr="eco friendly 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6" y="5607858"/>
            <a:ext cx="1357322" cy="6786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-24"/>
            <a:ext cx="6072230" cy="785818"/>
          </a:xfrm>
          <a:solidFill>
            <a:srgbClr val="66FF66"/>
          </a:solidFill>
        </p:spPr>
        <p:txBody>
          <a:bodyPr>
            <a:normAutofit/>
          </a:bodyPr>
          <a:lstStyle/>
          <a:p>
            <a:r>
              <a:rPr lang="en-IN" sz="3200" b="1" dirty="0" smtClean="0"/>
              <a:t>The product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Name – “</a:t>
            </a:r>
            <a:r>
              <a:rPr lang="en-IN" sz="2000" b="1" dirty="0" smtClean="0">
                <a:solidFill>
                  <a:srgbClr val="009900"/>
                </a:solidFill>
              </a:rPr>
              <a:t>Mealisac</a:t>
            </a:r>
            <a:r>
              <a:rPr lang="en-IN" sz="2000" dirty="0" smtClean="0"/>
              <a:t>”</a:t>
            </a:r>
          </a:p>
          <a:p>
            <a:r>
              <a:rPr lang="en-IN" sz="2000" dirty="0" smtClean="0"/>
              <a:t>Identifier : A thick semi-viscous beige coloured liquid  for spraying and application</a:t>
            </a:r>
            <a:endParaRPr lang="en-IN" sz="2000" dirty="0" smtClean="0">
              <a:solidFill>
                <a:srgbClr val="FF0000"/>
              </a:solidFill>
            </a:endParaRPr>
          </a:p>
          <a:p>
            <a:r>
              <a:rPr lang="en-IN" sz="2000" dirty="0" smtClean="0"/>
              <a:t>Purpose – Eradication of pests in horticulture, agriculture, farms, gardens</a:t>
            </a:r>
          </a:p>
          <a:p>
            <a:r>
              <a:rPr lang="en-IN" sz="2000" dirty="0" smtClean="0"/>
              <a:t>Features –</a:t>
            </a:r>
          </a:p>
          <a:p>
            <a:pPr lvl="1"/>
            <a:r>
              <a:rPr lang="en-IN" sz="2000" dirty="0" smtClean="0"/>
              <a:t>Used for eradicating all plant pests, fungal attack, garden flies/mosquitoes</a:t>
            </a:r>
          </a:p>
          <a:p>
            <a:pPr lvl="1"/>
            <a:r>
              <a:rPr lang="en-IN" sz="2000" dirty="0" smtClean="0"/>
              <a:t>Can be done in green cover : gardens, farmlands (agriculture and horticulture)</a:t>
            </a:r>
          </a:p>
          <a:p>
            <a:pPr lvl="1"/>
            <a:r>
              <a:rPr lang="en-IN" sz="2000" dirty="0" smtClean="0"/>
              <a:t>Is a boon for pest control of organic farms : maintains the organic nature of farm produce</a:t>
            </a:r>
          </a:p>
          <a:p>
            <a:pPr lvl="1"/>
            <a:r>
              <a:rPr lang="en-IN" sz="2000" dirty="0" smtClean="0"/>
              <a:t>Acts as a systemic growth booster for plants and enhances budding and flowering : resulting in higher yield</a:t>
            </a:r>
          </a:p>
          <a:p>
            <a:pPr lvl="1"/>
            <a:r>
              <a:rPr lang="en-IN" sz="2000" dirty="0" smtClean="0"/>
              <a:t>Is Non Flammable and comes with sweet fragrance (lemony)</a:t>
            </a:r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pPr lvl="1"/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-24"/>
            <a:ext cx="6072230" cy="785818"/>
          </a:xfrm>
          <a:solidFill>
            <a:srgbClr val="66FF66"/>
          </a:solidFill>
        </p:spPr>
        <p:txBody>
          <a:bodyPr>
            <a:normAutofit/>
          </a:bodyPr>
          <a:lstStyle/>
          <a:p>
            <a:r>
              <a:rPr lang="en-IN" sz="3200" b="1" dirty="0" smtClean="0"/>
              <a:t>The product...contd.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IN" sz="2000" dirty="0" smtClean="0"/>
              <a:t>Areas of application / spray</a:t>
            </a:r>
          </a:p>
          <a:p>
            <a:pPr lvl="1"/>
            <a:r>
              <a:rPr lang="en-IN" sz="1600" dirty="0" smtClean="0"/>
              <a:t>Brims of ponds, lakes and other water bodies</a:t>
            </a:r>
          </a:p>
          <a:p>
            <a:pPr lvl="1"/>
            <a:r>
              <a:rPr lang="en-IN" sz="1600" dirty="0" smtClean="0"/>
              <a:t>All flowering plants (pests like Mealy bugs, white files, leaf miners, aphid infestation)</a:t>
            </a:r>
          </a:p>
          <a:p>
            <a:pPr lvl="1"/>
            <a:r>
              <a:rPr lang="en-IN" sz="1600" dirty="0" smtClean="0"/>
              <a:t>Horticulture crops (to control Nodal fungus, Mealy bugs, Aphid Apple leaf miner, Apple maggot, Black Cherry Aphid )</a:t>
            </a:r>
          </a:p>
          <a:p>
            <a:pPr lvl="1"/>
            <a:r>
              <a:rPr lang="en-IN" sz="1600" dirty="0" smtClean="0"/>
              <a:t>Vegetable crops (to control Golden backed moths, Mealy bugs, aphids)</a:t>
            </a:r>
          </a:p>
          <a:p>
            <a:pPr lvl="1"/>
            <a:r>
              <a:rPr lang="en-IN" sz="1600" dirty="0" smtClean="0"/>
              <a:t>Agriculture crops such as Paddy, Ragi, Wheat, Jowar, Sugarcane, and Pulses like Black Green Grams, Lentils  (controls Sugarcane bud moth, Aphids, Mealy bug, Cercospora )</a:t>
            </a:r>
          </a:p>
          <a:p>
            <a:pPr lvl="1"/>
            <a:r>
              <a:rPr lang="en-IN" sz="1600" dirty="0" smtClean="0"/>
              <a:t>Plantation crops like Coffee, Tea, Pepper, Cardamom etc. (controls  Green peach aphid, Potato leaf hopper, Pepper maggot )</a:t>
            </a:r>
          </a:p>
          <a:p>
            <a:pPr lvl="1"/>
            <a:r>
              <a:rPr lang="en-IN" sz="1600" dirty="0" smtClean="0"/>
              <a:t>Very effective on mulberry and results as a safe feed for silk worms</a:t>
            </a:r>
          </a:p>
          <a:p>
            <a:pPr lvl="1"/>
            <a:r>
              <a:rPr lang="en-IN" sz="1600" dirty="0" smtClean="0"/>
              <a:t>Controls the termites as well as soil borne diseases that either spoils the grass /leaves and eradicates water borne fungus </a:t>
            </a:r>
          </a:p>
          <a:p>
            <a:pPr lvl="1"/>
            <a:r>
              <a:rPr lang="en-IN" sz="1600" dirty="0" smtClean="0"/>
              <a:t>It also acts as a protective cover against leafy curl, leaf mosaic, black band fungus </a:t>
            </a:r>
          </a:p>
          <a:p>
            <a:pPr lvl="1"/>
            <a:r>
              <a:rPr lang="en-IN" sz="1600" dirty="0" smtClean="0"/>
              <a:t>Regains greenness of trees that are infected by mites or ant hills </a:t>
            </a:r>
          </a:p>
          <a:p>
            <a:pPr lvl="1"/>
            <a:endParaRPr lang="en-IN" sz="1600" dirty="0" smtClean="0">
              <a:solidFill>
                <a:srgbClr val="FF0000"/>
              </a:solidFill>
            </a:endParaRPr>
          </a:p>
          <a:p>
            <a:pPr lvl="1"/>
            <a:endParaRPr lang="en-IN" sz="1600" dirty="0" smtClean="0"/>
          </a:p>
          <a:p>
            <a:pPr lvl="1"/>
            <a:endParaRPr lang="en-IN" sz="1600" dirty="0" smtClean="0"/>
          </a:p>
          <a:p>
            <a:pPr lvl="1"/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Herbs and Flowers that make Mealisac:</a:t>
            </a:r>
          </a:p>
          <a:p>
            <a:pPr lvl="1"/>
            <a:r>
              <a:rPr lang="en-IN" sz="2000" dirty="0" smtClean="0"/>
              <a:t>Akashavalli </a:t>
            </a:r>
          </a:p>
          <a:p>
            <a:pPr lvl="1"/>
            <a:r>
              <a:rPr lang="en-IN" sz="2000" dirty="0" smtClean="0"/>
              <a:t>Babbuna </a:t>
            </a:r>
          </a:p>
          <a:p>
            <a:pPr lvl="1"/>
            <a:r>
              <a:rPr lang="en-IN" sz="2000" dirty="0" smtClean="0"/>
              <a:t>Suganderu </a:t>
            </a:r>
          </a:p>
          <a:p>
            <a:pPr lvl="1"/>
            <a:r>
              <a:rPr lang="en-IN" sz="2000" dirty="0" smtClean="0"/>
              <a:t>Nilagiri gidadeley </a:t>
            </a:r>
          </a:p>
          <a:p>
            <a:pPr lvl="1"/>
            <a:r>
              <a:rPr lang="en-IN" sz="2000" dirty="0" smtClean="0"/>
              <a:t>Lasa bela </a:t>
            </a:r>
          </a:p>
          <a:p>
            <a:pPr lvl="1"/>
            <a:r>
              <a:rPr lang="en-IN" sz="2000" dirty="0" smtClean="0"/>
              <a:t>Irugamalli </a:t>
            </a:r>
          </a:p>
          <a:p>
            <a:pPr lvl="1"/>
            <a:r>
              <a:rPr lang="en-IN" sz="2000" dirty="0" smtClean="0"/>
              <a:t>Mohuva </a:t>
            </a:r>
          </a:p>
          <a:p>
            <a:pPr lvl="1"/>
            <a:r>
              <a:rPr lang="en-IN" sz="2000" dirty="0" smtClean="0"/>
              <a:t>Senaga </a:t>
            </a:r>
          </a:p>
          <a:p>
            <a:pPr lvl="1"/>
            <a:r>
              <a:rPr lang="en-IN" sz="2000" dirty="0" smtClean="0"/>
              <a:t>Garudi </a:t>
            </a:r>
          </a:p>
          <a:p>
            <a:pPr lvl="1"/>
            <a:r>
              <a:rPr lang="en-IN" sz="2000" dirty="0" smtClean="0"/>
              <a:t>Shika </a:t>
            </a:r>
          </a:p>
          <a:p>
            <a:pPr lvl="1"/>
            <a:r>
              <a:rPr lang="en-IN" sz="2000" dirty="0" smtClean="0"/>
              <a:t>And other alkaloids </a:t>
            </a:r>
            <a:endParaRPr lang="en-IN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Composition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The following composition needs to be made using Mealisac</a:t>
            </a:r>
          </a:p>
          <a:p>
            <a:pPr lvl="1"/>
            <a:r>
              <a:rPr lang="en-IN" sz="2000" u="sng" dirty="0" smtClean="0"/>
              <a:t>For soil fertility</a:t>
            </a:r>
            <a:r>
              <a:rPr lang="en-IN" sz="2000" dirty="0" smtClean="0"/>
              <a:t>: Dilute in water and other organic ingredients to spray under foliage and to the nodal junctions after growth or before budding </a:t>
            </a:r>
          </a:p>
          <a:p>
            <a:pPr lvl="1"/>
            <a:r>
              <a:rPr lang="en-IN" sz="2000" u="sng" dirty="0" smtClean="0"/>
              <a:t>For Coconut and Beetel Nut</a:t>
            </a:r>
            <a:r>
              <a:rPr lang="en-IN" sz="2000" dirty="0" smtClean="0"/>
              <a:t>: dilute in water and apply in the roots</a:t>
            </a:r>
          </a:p>
          <a:p>
            <a:pPr lvl="1"/>
            <a:r>
              <a:rPr lang="en-IN" sz="2000" dirty="0" smtClean="0"/>
              <a:t>Gives impressive results when diluted with water and sprayed thrice in week 1 as per the below ratio</a:t>
            </a:r>
          </a:p>
          <a:p>
            <a:pPr lvl="2"/>
            <a:r>
              <a:rPr lang="en-IN" sz="1600" b="1" dirty="0" smtClean="0"/>
              <a:t>Day 1 </a:t>
            </a:r>
            <a:r>
              <a:rPr lang="en-IN" sz="1600" dirty="0" smtClean="0"/>
              <a:t>: </a:t>
            </a:r>
            <a:r>
              <a:rPr lang="en-IN" sz="1600" b="1" dirty="0" smtClean="0"/>
              <a:t>1</a:t>
            </a:r>
            <a:r>
              <a:rPr lang="en-IN" sz="1600" dirty="0" smtClean="0"/>
              <a:t> liter Mealisac ; </a:t>
            </a:r>
            <a:r>
              <a:rPr lang="en-IN" sz="1600" b="1" dirty="0" smtClean="0"/>
              <a:t>25</a:t>
            </a:r>
            <a:r>
              <a:rPr lang="en-IN" sz="1600" dirty="0" smtClean="0"/>
              <a:t> liters water  </a:t>
            </a:r>
          </a:p>
          <a:p>
            <a:pPr lvl="2"/>
            <a:r>
              <a:rPr lang="en-IN" sz="1600" b="1" dirty="0" smtClean="0"/>
              <a:t>Day 4 </a:t>
            </a:r>
            <a:r>
              <a:rPr lang="en-IN" sz="1600" dirty="0" smtClean="0"/>
              <a:t>: </a:t>
            </a:r>
            <a:r>
              <a:rPr lang="en-IN" sz="1600" b="1" dirty="0" smtClean="0"/>
              <a:t>1</a:t>
            </a:r>
            <a:r>
              <a:rPr lang="en-IN" sz="1600" dirty="0" smtClean="0"/>
              <a:t> liter Mealisac ; </a:t>
            </a:r>
            <a:r>
              <a:rPr lang="en-IN" sz="1600" b="1" dirty="0" smtClean="0"/>
              <a:t>30</a:t>
            </a:r>
            <a:r>
              <a:rPr lang="en-IN" sz="1600" dirty="0" smtClean="0"/>
              <a:t> liters water </a:t>
            </a:r>
          </a:p>
          <a:p>
            <a:pPr lvl="2"/>
            <a:r>
              <a:rPr lang="en-IN" sz="1600" b="1" dirty="0" smtClean="0"/>
              <a:t>Day 7 </a:t>
            </a:r>
            <a:r>
              <a:rPr lang="en-IN" sz="1600" dirty="0" smtClean="0"/>
              <a:t>: </a:t>
            </a:r>
            <a:r>
              <a:rPr lang="en-IN" sz="1600" b="1" dirty="0" smtClean="0"/>
              <a:t>1</a:t>
            </a:r>
            <a:r>
              <a:rPr lang="en-IN" sz="1600" dirty="0" smtClean="0"/>
              <a:t> liter Mealisac ; </a:t>
            </a:r>
            <a:r>
              <a:rPr lang="en-IN" sz="1600" b="1" dirty="0" smtClean="0"/>
              <a:t>30</a:t>
            </a:r>
            <a:r>
              <a:rPr lang="en-IN" sz="1600" dirty="0" smtClean="0"/>
              <a:t> liters water </a:t>
            </a:r>
          </a:p>
          <a:p>
            <a:pPr lvl="2"/>
            <a:r>
              <a:rPr lang="en-IN" sz="1600" dirty="0" smtClean="0"/>
              <a:t>And then after week 1 spray every 45 days</a:t>
            </a:r>
          </a:p>
          <a:p>
            <a:pPr lvl="2"/>
            <a:r>
              <a:rPr lang="en-IN" sz="1600" dirty="0" smtClean="0"/>
              <a:t>Timing : </a:t>
            </a:r>
            <a:r>
              <a:rPr lang="en-IN" sz="1600" b="1" dirty="0" smtClean="0"/>
              <a:t>8AM – 10:30AM</a:t>
            </a:r>
            <a:r>
              <a:rPr lang="en-IN" sz="1600" dirty="0" smtClean="0"/>
              <a:t> (most pest attacks start this time of the day)</a:t>
            </a:r>
          </a:p>
          <a:p>
            <a:pPr lvl="2"/>
            <a:endParaRPr lang="en-IN" sz="1600" dirty="0" smtClean="0"/>
          </a:p>
          <a:p>
            <a:pPr>
              <a:buNone/>
            </a:pPr>
            <a:endParaRPr lang="en-IN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Usage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u="sng" dirty="0" smtClean="0"/>
              <a:t>Caution</a:t>
            </a:r>
            <a:r>
              <a:rPr lang="en-IN" sz="2000" dirty="0" smtClean="0"/>
              <a:t>:</a:t>
            </a:r>
          </a:p>
          <a:p>
            <a:pPr lvl="1"/>
            <a:r>
              <a:rPr lang="en-IN" sz="1600" dirty="0" smtClean="0"/>
              <a:t>Take fresh new fogger that has to be used </a:t>
            </a:r>
            <a:r>
              <a:rPr lang="en-IN" sz="1600" u="sng" dirty="0" smtClean="0"/>
              <a:t>only for Mealisac </a:t>
            </a:r>
            <a:r>
              <a:rPr lang="en-IN" sz="1600" dirty="0" smtClean="0"/>
              <a:t>so that there are no residue of any other chemical or product </a:t>
            </a:r>
          </a:p>
          <a:p>
            <a:pPr lvl="1"/>
            <a:r>
              <a:rPr lang="en-IN" sz="1600" dirty="0" smtClean="0"/>
              <a:t>Do not use ordinary hand pumps or sprayer </a:t>
            </a:r>
          </a:p>
          <a:p>
            <a:pPr lvl="1"/>
            <a:r>
              <a:rPr lang="en-IN" sz="1600" dirty="0" smtClean="0"/>
              <a:t>Do not mix or adulterate any other insecticides or Water with Mealisac</a:t>
            </a:r>
          </a:p>
          <a:p>
            <a:pPr marL="0" indent="0">
              <a:buNone/>
            </a:pPr>
            <a:r>
              <a:rPr lang="en-IN" sz="2000" u="sng" dirty="0" smtClean="0"/>
              <a:t>Handling and storage</a:t>
            </a:r>
            <a:r>
              <a:rPr lang="en-IN" sz="2000" dirty="0" smtClean="0"/>
              <a:t>: Store the container capped in cool and dry place to prevent from dust and dirt</a:t>
            </a:r>
          </a:p>
          <a:p>
            <a:pPr>
              <a:buNone/>
            </a:pPr>
            <a:r>
              <a:rPr lang="en-IN" sz="2000" u="sng" dirty="0" smtClean="0"/>
              <a:t>Leak and spill procedures</a:t>
            </a:r>
            <a:r>
              <a:rPr lang="en-IN" sz="2000" dirty="0" smtClean="0"/>
              <a:t>: Flush with water and clean up</a:t>
            </a:r>
          </a:p>
          <a:p>
            <a:pPr>
              <a:buNone/>
            </a:pPr>
            <a:r>
              <a:rPr lang="en-IN" sz="2000" u="sng" dirty="0" smtClean="0"/>
              <a:t>Skin Contact</a:t>
            </a:r>
            <a:r>
              <a:rPr lang="en-IN" sz="2000" dirty="0" smtClean="0"/>
              <a:t>: In case of irritation wash with bathing soap &amp; clean water </a:t>
            </a:r>
          </a:p>
          <a:p>
            <a:pPr>
              <a:buNone/>
            </a:pPr>
            <a:r>
              <a:rPr lang="en-IN" sz="2000" u="sng" dirty="0" smtClean="0"/>
              <a:t>Eye Contact</a:t>
            </a:r>
            <a:r>
              <a:rPr lang="en-IN" sz="2000" dirty="0" smtClean="0"/>
              <a:t>: In case of irritation wash with bathing soap &amp; clean water </a:t>
            </a:r>
          </a:p>
          <a:p>
            <a:pPr>
              <a:buNone/>
            </a:pPr>
            <a:endParaRPr lang="en-IN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Usage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IN" sz="2000" u="sng" dirty="0" smtClean="0"/>
              <a:t>Boiling Point</a:t>
            </a:r>
            <a:r>
              <a:rPr lang="en-IN" sz="2000" dirty="0" smtClean="0"/>
              <a:t>: 130-150*c approximately </a:t>
            </a:r>
          </a:p>
          <a:p>
            <a:r>
              <a:rPr lang="en-IN" sz="2000" u="sng" dirty="0" smtClean="0"/>
              <a:t>Freezing Point</a:t>
            </a:r>
            <a:r>
              <a:rPr lang="en-IN" sz="2000" dirty="0" smtClean="0"/>
              <a:t>: 2* to -5* C </a:t>
            </a:r>
          </a:p>
          <a:p>
            <a:r>
              <a:rPr lang="en-IN" sz="2000" u="sng" dirty="0" smtClean="0"/>
              <a:t>Solubility in Water</a:t>
            </a:r>
            <a:r>
              <a:rPr lang="en-IN" sz="2000" dirty="0" smtClean="0"/>
              <a:t>: 100% </a:t>
            </a:r>
            <a:endParaRPr lang="en-IN" sz="2000" u="sng" dirty="0" smtClean="0"/>
          </a:p>
          <a:p>
            <a:r>
              <a:rPr lang="en-IN" sz="2000" u="sng" dirty="0" smtClean="0"/>
              <a:t>Inhalation</a:t>
            </a:r>
            <a:r>
              <a:rPr lang="en-IN" sz="2000" dirty="0" smtClean="0"/>
              <a:t>: SAFE Non Toxic Product </a:t>
            </a:r>
          </a:p>
          <a:p>
            <a:r>
              <a:rPr lang="en-IN" sz="2000" u="sng" dirty="0" smtClean="0"/>
              <a:t>Ingestion</a:t>
            </a:r>
            <a:r>
              <a:rPr lang="en-IN" sz="2000" dirty="0" smtClean="0"/>
              <a:t>: Found to be Non-Toxic as per LD 50 Tests or Drink Lots of Water</a:t>
            </a:r>
          </a:p>
          <a:p>
            <a:r>
              <a:rPr lang="en-IN" sz="2000" dirty="0" smtClean="0"/>
              <a:t>Waste container can be washed and can be recycled. 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Usage...contd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IN" sz="2000" b="1" dirty="0" smtClean="0"/>
              <a:t>SGS</a:t>
            </a:r>
            <a:r>
              <a:rPr lang="en-IN" sz="2000" dirty="0" smtClean="0"/>
              <a:t> Approved		           (Certified for Non Toxicity under OECD Guidelines)</a:t>
            </a:r>
          </a:p>
          <a:p>
            <a:r>
              <a:rPr lang="en-IN" sz="2000" dirty="0" smtClean="0"/>
              <a:t>Tested and certified for quality by </a:t>
            </a:r>
            <a:r>
              <a:rPr lang="en-IN" sz="2000" b="1" dirty="0" smtClean="0"/>
              <a:t>IIHR</a:t>
            </a:r>
            <a:r>
              <a:rPr lang="en-IN" sz="2000" dirty="0" smtClean="0"/>
              <a:t> (</a:t>
            </a:r>
            <a:r>
              <a:rPr lang="en-IN" sz="2000" b="1" dirty="0" smtClean="0"/>
              <a:t>Indian Institute of Horticulture Research</a:t>
            </a:r>
            <a:r>
              <a:rPr lang="en-IN" sz="2000" dirty="0" smtClean="0"/>
              <a:t>) </a:t>
            </a:r>
            <a:r>
              <a:rPr lang="en-IN" sz="2000" b="1" dirty="0" smtClean="0"/>
              <a:t>Bangalore</a:t>
            </a:r>
            <a:r>
              <a:rPr lang="en-IN" sz="2000" dirty="0" smtClean="0"/>
              <a:t>, India</a:t>
            </a:r>
          </a:p>
          <a:p>
            <a:r>
              <a:rPr lang="en-IN" sz="2000" u="sng" dirty="0" smtClean="0"/>
              <a:t>Does not come under Drug Act 1940 &amp; rules there under</a:t>
            </a:r>
            <a:r>
              <a:rPr lang="en-IN" sz="2000" dirty="0" smtClean="0"/>
              <a:t>, vide letter number DCA/MISC/8767/61-62 dtd 24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November 1961 of the office of the Dugs Controller Govt. Of India for the state of Mysore</a:t>
            </a:r>
          </a:p>
          <a:p>
            <a:r>
              <a:rPr lang="en-IN" sz="2000" dirty="0" smtClean="0"/>
              <a:t>Tested and certified by </a:t>
            </a:r>
            <a:r>
              <a:rPr lang="en-IN" sz="2000" b="1" dirty="0" smtClean="0"/>
              <a:t>ENTAMOLOGY DEPARTMENT OF IIHR </a:t>
            </a:r>
            <a:r>
              <a:rPr lang="en-IN" sz="2000" b="1" dirty="0" smtClean="0"/>
              <a:t>BANGALORE </a:t>
            </a:r>
            <a:r>
              <a:rPr lang="en-IN" sz="2000" dirty="0" smtClean="0"/>
              <a:t>VIDE: IIHR/CPC/99/1155/10083 </a:t>
            </a:r>
          </a:p>
          <a:p>
            <a:r>
              <a:rPr lang="en-IN" sz="2000" dirty="0" smtClean="0"/>
              <a:t>Classified under Non Hazardous “Other Organic Compounds” No. 29420000090 </a:t>
            </a:r>
          </a:p>
          <a:p>
            <a:endParaRPr lang="en-IN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00166" y="-24"/>
            <a:ext cx="6072230" cy="785818"/>
          </a:xfrm>
          <a:prstGeom prst="rect">
            <a:avLst/>
          </a:prstGeom>
          <a:solidFill>
            <a:srgbClr val="66FF66"/>
          </a:solidFill>
          <a:scene3d>
            <a:camera prst="orthographicFront"/>
            <a:lightRig rig="threePt" dir="t"/>
          </a:scene3d>
          <a:sp3d contourW="12700">
            <a:bevelT/>
            <a:contourClr>
              <a:srgbClr val="009900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Certifications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GS Certified logo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643050"/>
            <a:ext cx="144780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42852"/>
            <a:ext cx="771530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  <a:p>
            <a:pPr algn="ctr"/>
            <a:r>
              <a:rPr lang="en-IN" sz="3200" b="1" dirty="0" smtClean="0">
                <a:solidFill>
                  <a:srgbClr val="009900"/>
                </a:solidFill>
              </a:rPr>
              <a:t>THANK YOU</a:t>
            </a:r>
          </a:p>
          <a:p>
            <a:pPr algn="ctr"/>
            <a:endParaRPr lang="en-IN" sz="3200" b="1" dirty="0" smtClean="0">
              <a:solidFill>
                <a:schemeClr val="bg1"/>
              </a:solidFill>
            </a:endParaRPr>
          </a:p>
          <a:p>
            <a:pPr algn="ctr"/>
            <a:endParaRPr lang="en-IN" sz="3200" b="1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For any queries please connect with us: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Anupam Bharadwaj (# 9044503080)</a:t>
            </a:r>
          </a:p>
          <a:p>
            <a:r>
              <a:rPr lang="en-IN" sz="2000" b="1" dirty="0" smtClean="0">
                <a:solidFill>
                  <a:schemeClr val="bg1"/>
                </a:solidFill>
                <a:hlinkClick r:id="rId2"/>
              </a:rPr>
              <a:t>anup.bhardwaj@gmail.com</a:t>
            </a:r>
            <a:endParaRPr lang="en-IN" sz="2000" b="1" dirty="0" smtClean="0">
              <a:solidFill>
                <a:schemeClr val="bg1"/>
              </a:solidFill>
            </a:endParaRPr>
          </a:p>
          <a:p>
            <a:endParaRPr lang="en-IN" sz="2000" b="1" dirty="0" smtClean="0">
              <a:solidFill>
                <a:schemeClr val="bg1"/>
              </a:solidFill>
            </a:endParaRPr>
          </a:p>
          <a:p>
            <a:r>
              <a:rPr lang="en-IN" sz="2000" b="1" dirty="0" smtClean="0">
                <a:solidFill>
                  <a:schemeClr val="bg1"/>
                </a:solidFill>
              </a:rPr>
              <a:t>Shobhit Kapoor (# 9918765771)</a:t>
            </a:r>
          </a:p>
          <a:p>
            <a:r>
              <a:rPr lang="en-IN" sz="2000" b="1" dirty="0" smtClean="0">
                <a:solidFill>
                  <a:schemeClr val="bg1"/>
                </a:solidFill>
                <a:hlinkClick r:id="rId3"/>
              </a:rPr>
              <a:t>shobhitkpr@gmail.com</a:t>
            </a:r>
            <a:endParaRPr lang="en-IN" sz="2000" b="1" dirty="0" smtClean="0">
              <a:solidFill>
                <a:schemeClr val="bg1"/>
              </a:solidFill>
            </a:endParaRPr>
          </a:p>
          <a:p>
            <a:pPr algn="ctr"/>
            <a:endParaRPr lang="en-IN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655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The product</vt:lpstr>
      <vt:lpstr>The product...contd.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shobhitkpr</dc:creator>
  <cp:lastModifiedBy>shobhitkpr</cp:lastModifiedBy>
  <cp:revision>289</cp:revision>
  <dcterms:created xsi:type="dcterms:W3CDTF">2016-12-23T08:13:50Z</dcterms:created>
  <dcterms:modified xsi:type="dcterms:W3CDTF">2017-02-09T19:37:42Z</dcterms:modified>
</cp:coreProperties>
</file>