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8" r:id="rId4"/>
    <p:sldId id="261" r:id="rId5"/>
    <p:sldId id="257" r:id="rId6"/>
    <p:sldId id="259" r:id="rId7"/>
    <p:sldId id="260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9E1A-1B09-9C81-E50B-82BF6972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CD6D7-5AC2-1B9C-CA3E-2D452EB11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6AB7-AE2C-B7A9-5A00-2F64DBB5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C289-4EDB-9213-30AC-1EC84DE6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D0C8-D4BE-9B6D-442F-C147F4FC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8E88-374A-1D38-0CFB-FC855A74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FC113-6EF2-1C7F-D230-ECF31629A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5CC0-3501-F05A-E13D-07931FB3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79176-5518-B241-7D63-76915934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F6B2-4D2E-F3EC-0731-24926544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8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76DA1-92FD-CF0F-9293-A58FA7BCA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D828-018F-F072-7376-C40DDF13F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3122-810D-8A93-E341-9F015B23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8C6B-9001-7DAE-7211-563C8C4A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28CF-9A71-A148-7A61-D6EA9739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6E54-F7D2-C447-220B-DDC93F0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1A08-3996-97C0-2F32-95322731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1EBC-6803-4E40-A850-540C577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A2F9-F49D-9044-CCA8-F8312E58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30E6-ED28-5A87-477E-B349257F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817-4AE1-E40C-34A3-9C90A61E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9CA59-CCBB-5781-1308-8D3B75D15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29A7-D5D6-0E86-B1D1-0773A148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3D52-067C-31D1-5A3F-F74D9F4B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6BD5-17F9-F295-EFD4-BA41709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8F96-AACD-8A21-4BE5-79F10076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53C1-80CF-B20E-041E-9DEADE7B2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FF88C-9C09-9CCF-07F4-FC97539C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F619-A090-5B4B-5FF4-D3A1CF64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651B9-3CBB-5C08-9729-CB5CB48B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6CE3-AB4C-4AF3-DA28-0E2FB8CD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6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5D7A-CE36-83F1-1C73-3B142B1B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9078-3915-A112-8058-E0E0D005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33895-58AE-B4C0-0670-EB6993B4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99DD-B3F8-8C1B-E6B1-2879C74B5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B823A-47C5-C5B3-6751-E54ED22D5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F7B83-296A-FA5B-1D65-F4C20931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05378-DD84-0F28-4A7D-8CFFF046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E94F9-84DA-302A-BDAC-43491602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1EC-DCA1-FC0E-16A8-1D7C0754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97FD-EF8B-E583-1A9C-A6398DBB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7E6A-FE9B-D4B6-BEA4-E7FC3C68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D535-0CC4-F220-69D1-F1DD9BF8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3A994-8D11-835D-8E0B-8FE8F62A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E045-9824-975A-BA80-57BAC265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3035-6C0E-C154-E2FB-E57F728A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4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EF6A-C06D-79EA-D52F-3188FAAE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1B92-C001-D1A2-E7F4-8E62F896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D0DE-18C2-167C-23AC-658B0DC8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D0A7-0C3F-A73A-57F9-9B2A0EB1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00CA-A3B8-513D-9730-FE1FA02A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A0E2-3E57-985C-D490-1AD184E3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6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F3F-260E-F89C-0167-8FC1EF7A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2D0A5-1208-3FF3-0648-45D69FB80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5758-21FB-5130-7704-3EB5D2DBE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F497-6EA6-5769-3D71-ABEC486F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0F6B-1BDD-5178-A21F-6993893A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59AE-6A6D-36B9-CD3C-E4A0B0E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EF031-76A9-C461-9535-BD053E7C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74F7-B343-88C1-4113-EEEC2D2CA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5936-3924-87A5-EC70-A5AC610D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53B3-B3CE-4526-986B-F7E7C8BC802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C7F5-B92B-68B8-A90C-F73EB37C3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982C-FFD5-250D-93F5-39E1DAC06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6E0A-EE8D-4004-B5EA-80D0CC5B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60D9-9A23-8BA6-0C28-4D1A1818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Mode Control of Buck Converter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9B98-30CA-4E33-AD0F-9DC8DE14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47" y="4500685"/>
            <a:ext cx="3477296" cy="132556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Yadav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(B20059)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Indian Institute of Technology Mandi - MATLAB Access for Everyone ...">
            <a:extLst>
              <a:ext uri="{FF2B5EF4-FFF2-40B4-BE49-F238E27FC236}">
                <a16:creationId xmlns:a16="http://schemas.microsoft.com/office/drawing/2014/main" id="{7AB52BD4-F9A9-8F20-B022-3454F4A3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40" y="1690688"/>
            <a:ext cx="3477296" cy="214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7C79CC-1BD2-9F40-6877-15CEADCB91B3}"/>
              </a:ext>
            </a:extLst>
          </p:cNvPr>
          <p:cNvSpPr/>
          <p:nvPr/>
        </p:nvSpPr>
        <p:spPr>
          <a:xfrm>
            <a:off x="0" y="3900763"/>
            <a:ext cx="42350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ACBE7-A8A6-4350-AB95-8EFA4F27E247}"/>
              </a:ext>
            </a:extLst>
          </p:cNvPr>
          <p:cNvSpPr/>
          <p:nvPr/>
        </p:nvSpPr>
        <p:spPr>
          <a:xfrm>
            <a:off x="6540330" y="3834220"/>
            <a:ext cx="42350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by-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ECE61B-10F9-DC98-F24F-A551E4F8E114}"/>
              </a:ext>
            </a:extLst>
          </p:cNvPr>
          <p:cNvSpPr txBox="1">
            <a:spLocks/>
          </p:cNvSpPr>
          <p:nvPr/>
        </p:nvSpPr>
        <p:spPr>
          <a:xfrm>
            <a:off x="7080161" y="4357440"/>
            <a:ext cx="4235002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Amit Kumar Singha</a:t>
            </a:r>
          </a:p>
        </p:txBody>
      </p:sp>
    </p:spTree>
    <p:extLst>
      <p:ext uri="{BB962C8B-B14F-4D97-AF65-F5344CB8AC3E}">
        <p14:creationId xmlns:p14="http://schemas.microsoft.com/office/powerpoint/2010/main" val="38880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42731-2FBB-6A9E-D6EE-C58122F67638}"/>
              </a:ext>
            </a:extLst>
          </p:cNvPr>
          <p:cNvSpPr/>
          <p:nvPr/>
        </p:nvSpPr>
        <p:spPr>
          <a:xfrm>
            <a:off x="3735468" y="2838546"/>
            <a:ext cx="47210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43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E958-9589-7DEA-E95E-F101F1D3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21" y="434708"/>
            <a:ext cx="10515600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DC-DC converter with the following specifications: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Vin=8 V, Vo=3.3 V, Po=20 W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switching frequency and Design L &amp; C.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part no's of L and C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suitable MOSFET/diode and driver (provide part no.)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and plot the small signal model of the converter if voltage mode control is employed.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suitable assumptions if required</a:t>
            </a:r>
            <a:br>
              <a:rPr lang="en-GB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3EE24-9669-C706-A683-C4282B1D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68" y="3610443"/>
            <a:ext cx="52863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0458-8F32-6B09-ACCA-CDF41EC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626E-85E7-E4EE-C472-64E92536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frequency is considered as 100kHz.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in inductor current is 20% of load current.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in capacitor voltage is 1% of load voltage.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7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C0D7-DF92-B388-CFB2-6E1933F1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Mode Control of Buck Converter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61A7-EB50-C85B-E8D9-33379A1E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94" y="2081213"/>
            <a:ext cx="6115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6A14-82C5-4E37-B6A0-6212E2C6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6" y="18255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L&amp;C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37694-5A0E-ED96-9EBA-CD895C227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48" y="134381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(8−3.3)×0.4125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100×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×0.2×6.06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=15.96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(8−3.3)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×0.4125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(100×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×15.96×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×0.01×3.3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=46.013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37694-5A0E-ED96-9EBA-CD895C227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48" y="134381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8283-1977-0B87-F51A-73DA1CF9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43" y="262094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Signal Model of Buck Converter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38D69-F04B-18C6-64B7-AA8DEEDDC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742" y="1597360"/>
                <a:ext cx="5528257" cy="51511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N" dirty="0"/>
                  <a:t>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Laplace transform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38D69-F04B-18C6-64B7-AA8DEEDDC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742" y="1597360"/>
                <a:ext cx="5528257" cy="5151169"/>
              </a:xfrm>
              <a:blipFill>
                <a:blip r:embed="rId2"/>
                <a:stretch>
                  <a:fillRect l="-1985" t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00C143E-0C08-50FB-89C6-FC91C84444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6543" y="1791405"/>
                <a:ext cx="5528257" cy="51511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00C143E-0C08-50FB-89C6-FC91C8444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543" y="1791405"/>
                <a:ext cx="5528257" cy="5151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06669E-1AF1-C914-2717-5E1739AD22AD}"/>
                  </a:ext>
                </a:extLst>
              </p:cNvPr>
              <p:cNvSpPr txBox="1"/>
              <p:nvPr/>
            </p:nvSpPr>
            <p:spPr>
              <a:xfrm>
                <a:off x="6587491" y="1635253"/>
                <a:ext cx="927626" cy="1078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06669E-1AF1-C914-2717-5E1739AD2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91" y="1635253"/>
                <a:ext cx="927626" cy="1078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4BA5A-FB32-07F6-96AA-B71127FB93C7}"/>
                  </a:ext>
                </a:extLst>
              </p:cNvPr>
              <p:cNvSpPr txBox="1"/>
              <p:nvPr/>
            </p:nvSpPr>
            <p:spPr>
              <a:xfrm>
                <a:off x="7951702" y="1658091"/>
                <a:ext cx="915058" cy="8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4BA5A-FB32-07F6-96AA-B71127FB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702" y="1658091"/>
                <a:ext cx="915058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C33224-CBD2-0886-9F73-E2691640D00B}"/>
                  </a:ext>
                </a:extLst>
              </p:cNvPr>
              <p:cNvSpPr txBox="1"/>
              <p:nvPr/>
            </p:nvSpPr>
            <p:spPr>
              <a:xfrm>
                <a:off x="9438229" y="1897664"/>
                <a:ext cx="1151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C33224-CBD2-0886-9F73-E2691640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229" y="1897664"/>
                <a:ext cx="1151149" cy="276999"/>
              </a:xfrm>
              <a:prstGeom prst="rect">
                <a:avLst/>
              </a:prstGeom>
              <a:blipFill>
                <a:blip r:embed="rId6"/>
                <a:stretch>
                  <a:fillRect l="-4233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3E90E-FFF3-DF3E-69FD-FB9CEDB8B079}"/>
                  </a:ext>
                </a:extLst>
              </p:cNvPr>
              <p:cNvSpPr txBox="1"/>
              <p:nvPr/>
            </p:nvSpPr>
            <p:spPr>
              <a:xfrm>
                <a:off x="6805052" y="2988877"/>
                <a:ext cx="3131114" cy="1230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𝑉𝑖𝑛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3E90E-FFF3-DF3E-69FD-FB9CEDB8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52" y="2988877"/>
                <a:ext cx="3131114" cy="12309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2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2286-9890-7A45-A16C-78385FAD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0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8C98402-0E00-E57C-D732-88102412A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617298"/>
                  </p:ext>
                </p:extLst>
              </p:nvPr>
            </p:nvGraphicFramePr>
            <p:xfrm>
              <a:off x="541986" y="1621187"/>
              <a:ext cx="318000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3028">
                      <a:extLst>
                        <a:ext uri="{9D8B030D-6E8A-4147-A177-3AD203B41FA5}">
                          <a16:colId xmlns:a16="http://schemas.microsoft.com/office/drawing/2014/main" val="1513633767"/>
                        </a:ext>
                      </a:extLst>
                    </a:gridCol>
                    <a:gridCol w="1596979">
                      <a:extLst>
                        <a:ext uri="{9D8B030D-6E8A-4147-A177-3AD203B41FA5}">
                          <a16:colId xmlns:a16="http://schemas.microsoft.com/office/drawing/2014/main" val="5893515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     Value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240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     0.54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𝑜h𝑚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530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15.96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𝜇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02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46.013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200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</a:t>
                          </a:r>
                          <a:r>
                            <a:rPr lang="en-GB" baseline="-25000" dirty="0"/>
                            <a:t>in</a:t>
                          </a:r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515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V</a:t>
                          </a:r>
                          <a:r>
                            <a:rPr lang="en-GB" baseline="-25000" dirty="0" err="1"/>
                            <a:t>out</a:t>
                          </a:r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841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</a:t>
                          </a:r>
                          <a:r>
                            <a:rPr lang="en-GB" baseline="-25000" dirty="0" err="1"/>
                            <a:t>sw</a:t>
                          </a:r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6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439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8C98402-0E00-E57C-D732-88102412A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617298"/>
                  </p:ext>
                </p:extLst>
              </p:nvPr>
            </p:nvGraphicFramePr>
            <p:xfrm>
              <a:off x="541986" y="1621187"/>
              <a:ext cx="318000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3028">
                      <a:extLst>
                        <a:ext uri="{9D8B030D-6E8A-4147-A177-3AD203B41FA5}">
                          <a16:colId xmlns:a16="http://schemas.microsoft.com/office/drawing/2014/main" val="1513633767"/>
                        </a:ext>
                      </a:extLst>
                    </a:gridCol>
                    <a:gridCol w="1596979">
                      <a:extLst>
                        <a:ext uri="{9D8B030D-6E8A-4147-A177-3AD203B41FA5}">
                          <a16:colId xmlns:a16="http://schemas.microsoft.com/office/drawing/2014/main" val="5893515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     Value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240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40" t="-108197" r="-1521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530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40" t="-208197" r="-1521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02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40" t="-308197" r="-152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00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</a:t>
                          </a:r>
                          <a:r>
                            <a:rPr lang="en-GB" baseline="-25000" dirty="0"/>
                            <a:t>in</a:t>
                          </a:r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40" t="-408197" r="-152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515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V</a:t>
                          </a:r>
                          <a:r>
                            <a:rPr lang="en-GB" baseline="-25000" dirty="0" err="1"/>
                            <a:t>out</a:t>
                          </a:r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40" t="-508197" r="-152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841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</a:t>
                          </a:r>
                          <a:r>
                            <a:rPr lang="en-GB" baseline="-25000" dirty="0" err="1"/>
                            <a:t>sw</a:t>
                          </a:r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40" t="-608197" r="-152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7969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4391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485EF8-13AF-F401-8994-9559D41C76FF}"/>
              </a:ext>
            </a:extLst>
          </p:cNvPr>
          <p:cNvSpPr txBox="1"/>
          <p:nvPr/>
        </p:nvSpPr>
        <p:spPr>
          <a:xfrm>
            <a:off x="1371599" y="4891521"/>
            <a:ext cx="255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Ki=707.81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Kp=1.627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53157-E005-5BAE-0C9E-B5BE5995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07" y="1258593"/>
            <a:ext cx="7938841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D3DD-6EC7-92F8-D879-5E26BC93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87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Voltage &amp; Inductor Current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74AEE-0066-869D-C486-200DCF1AB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7" b="2937"/>
          <a:stretch/>
        </p:blipFill>
        <p:spPr>
          <a:xfrm>
            <a:off x="226453" y="1171163"/>
            <a:ext cx="11146125" cy="1894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19117-151D-39ED-1021-74D1336054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7"/>
          <a:stretch/>
        </p:blipFill>
        <p:spPr>
          <a:xfrm>
            <a:off x="226453" y="3296992"/>
            <a:ext cx="11127347" cy="2901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C7A65-1144-2A40-BF84-0926E210DC46}"/>
              </a:ext>
            </a:extLst>
          </p:cNvPr>
          <p:cNvSpPr txBox="1"/>
          <p:nvPr/>
        </p:nvSpPr>
        <p:spPr>
          <a:xfrm>
            <a:off x="4430333" y="6308209"/>
            <a:ext cx="47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Fig2. Output voltage and Inductor current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1C61-2CAC-78F6-944F-E2E30D95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17" y="1353522"/>
            <a:ext cx="10515600" cy="4351338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Practical application, Multiplying with a non-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ideality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 of 2 we will get L=31uH and C=100uF.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Number of L - HCTI-56-10.2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Number of C - Aliases (C1206C107M9PAC7800) {Ceramic capacitor for lower ESR}.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MOSFET- SiRA14DP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Diode- MBR2030CTLG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Driver-ZXGD3002E6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48ECE3-9B39-13E2-56A9-55A7C43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17" y="18255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numbers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4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346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Voltage Mode Control of Buck Converter</vt:lpstr>
      <vt:lpstr>PowerPoint Presentation</vt:lpstr>
      <vt:lpstr>Assumptions</vt:lpstr>
      <vt:lpstr>Voltage Mode Control of Buck Converter</vt:lpstr>
      <vt:lpstr>Calculation of L&amp;C</vt:lpstr>
      <vt:lpstr>Small Signal Model of Buck Converter</vt:lpstr>
      <vt:lpstr>Bode Plot</vt:lpstr>
      <vt:lpstr>Capacitor Voltage &amp; Inductor Current</vt:lpstr>
      <vt:lpstr>Part numbers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DC-DC converter with the following specifications: Vin=8 V, Vo=3.3 V, Po=20 W Choose a switching frequency and Design L &amp; C. Find the part no's of L and C  Choose suitable MOSFET/diode and driver (provide part no.) Derive and plot the small signal model of the converter if voltage mode control is employed.  Make suitable assumptions if required</dc:title>
  <dc:creator>yogesh joshi</dc:creator>
  <cp:lastModifiedBy>Rahul Yadav</cp:lastModifiedBy>
  <cp:revision>10</cp:revision>
  <dcterms:created xsi:type="dcterms:W3CDTF">2023-11-25T11:08:54Z</dcterms:created>
  <dcterms:modified xsi:type="dcterms:W3CDTF">2024-03-07T14:00:14Z</dcterms:modified>
</cp:coreProperties>
</file>