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66" r:id="rId2"/>
    <p:sldId id="258" r:id="rId3"/>
    <p:sldId id="257" r:id="rId4"/>
    <p:sldId id="260" r:id="rId5"/>
    <p:sldId id="262" r:id="rId6"/>
    <p:sldId id="263" r:id="rId7"/>
    <p:sldId id="267" r:id="rId8"/>
    <p:sldId id="264" r:id="rId9"/>
    <p:sldId id="265" r:id="rId10"/>
  </p:sldIdLst>
  <p:sldSz cx="18288000" cy="10287000"/>
  <p:notesSz cx="6858000" cy="9144000"/>
  <p:embeddedFontLst>
    <p:embeddedFont>
      <p:font typeface="Dubai Medium" panose="020B0603030403030204" pitchFamily="34" charset="-78"/>
      <p:regular r:id="rId11"/>
    </p:embeddedFont>
    <p:embeddedFont>
      <p:font typeface="Rockwell Extra Bold" panose="02060903040505020403" pitchFamily="18" charset="0"/>
      <p:bold r:id="rId12"/>
    </p:embeddedFont>
    <p:embeddedFont>
      <p:font typeface="Russo One" panose="020B0604020202020204" charset="0"/>
      <p:regular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8288005" cy="1028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1"/>
            <a:ext cx="3457577" cy="10287002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4637" y="1683545"/>
            <a:ext cx="13187363" cy="35814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4637" y="5403057"/>
            <a:ext cx="13187363" cy="2483643"/>
          </a:xfrm>
        </p:spPr>
        <p:txBody>
          <a:bodyPr>
            <a:normAutofit/>
          </a:bodyPr>
          <a:lstStyle>
            <a:lvl1pPr marL="0" indent="0" algn="l">
              <a:buNone/>
              <a:defRPr sz="3000" cap="all" baseline="0">
                <a:solidFill>
                  <a:schemeClr val="tx2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16267" y="8115302"/>
            <a:ext cx="4114800" cy="54768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4636" y="8115302"/>
            <a:ext cx="7687329" cy="54768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845367" y="8115299"/>
            <a:ext cx="1156634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2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6" y="6456997"/>
            <a:ext cx="14868533" cy="1229033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2117" y="909639"/>
            <a:ext cx="14868531" cy="4949667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48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047" y="7686030"/>
            <a:ext cx="14866289" cy="102370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85" y="914400"/>
            <a:ext cx="14858933" cy="5143500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116" y="6629399"/>
            <a:ext cx="14856689" cy="2057399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46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18" y="914399"/>
            <a:ext cx="13954128" cy="4122644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80967" y="5048336"/>
            <a:ext cx="13128449" cy="823452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117" y="6464879"/>
            <a:ext cx="14859003" cy="2234244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355268" y="1098591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5806055" y="4147458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4338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6" y="3201062"/>
            <a:ext cx="14859002" cy="376775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047" y="6986483"/>
            <a:ext cx="14856758" cy="1710966"/>
          </a:xfrm>
        </p:spPr>
        <p:txBody>
          <a:bodyPr anchor="t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04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12120" y="914400"/>
            <a:ext cx="14858997" cy="285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712116" y="4011695"/>
            <a:ext cx="4795349" cy="10287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6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91878" y="5040395"/>
            <a:ext cx="4813103" cy="364640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72150" y="4016453"/>
            <a:ext cx="4776578" cy="10287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6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756320" y="5045153"/>
            <a:ext cx="4793745" cy="364640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778663" y="4011695"/>
            <a:ext cx="4792452" cy="10287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6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778663" y="5040395"/>
            <a:ext cx="4792452" cy="364640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36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712117" y="914400"/>
            <a:ext cx="14858999" cy="285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712120" y="6606894"/>
            <a:ext cx="4792860" cy="86439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0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712120" y="4000497"/>
            <a:ext cx="4792860" cy="2286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712120" y="7471288"/>
            <a:ext cx="4792860" cy="1226765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33580" y="6606894"/>
            <a:ext cx="4800600" cy="86439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0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733580" y="4000497"/>
            <a:ext cx="4798410" cy="2286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31390" y="7471286"/>
            <a:ext cx="4800600" cy="1215513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778851" y="6606893"/>
            <a:ext cx="4786112" cy="86439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0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1778664" y="4000497"/>
            <a:ext cx="4792454" cy="2286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778663" y="7471281"/>
            <a:ext cx="4792452" cy="1215518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33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30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563601" y="914399"/>
            <a:ext cx="3007517" cy="77724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2115" y="914399"/>
            <a:ext cx="11622885" cy="77724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8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1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7" y="2128840"/>
            <a:ext cx="14859000" cy="4279106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117" y="6636543"/>
            <a:ext cx="14859000" cy="2062164"/>
          </a:xfrm>
        </p:spPr>
        <p:txBody>
          <a:bodyPr>
            <a:normAutofit/>
          </a:bodyPr>
          <a:lstStyle>
            <a:lvl1pPr marL="0" indent="0">
              <a:buNone/>
              <a:defRPr sz="27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1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2116" y="3374229"/>
            <a:ext cx="7317584" cy="53125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1" y="3374229"/>
            <a:ext cx="7312817" cy="53125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6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7" y="928690"/>
            <a:ext cx="14859000" cy="221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5029" y="3374229"/>
            <a:ext cx="6974675" cy="1235868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36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2116" y="4610096"/>
            <a:ext cx="7317587" cy="4076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01212" y="3374228"/>
            <a:ext cx="6969903" cy="1235868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36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4610096"/>
            <a:ext cx="7312815" cy="4076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0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6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1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058" y="914402"/>
            <a:ext cx="5784056" cy="245982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4301" y="888999"/>
            <a:ext cx="8836814" cy="779780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0058" y="3374229"/>
            <a:ext cx="5784056" cy="531257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7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20" y="914400"/>
            <a:ext cx="8901762" cy="245982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071082" y="914402"/>
            <a:ext cx="5500035" cy="77723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116" y="3374229"/>
            <a:ext cx="8901767" cy="531257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6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8288005" cy="1028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21432" y="1"/>
            <a:ext cx="18080832" cy="10287002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2120" y="927777"/>
            <a:ext cx="14858997" cy="22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119" y="3374230"/>
            <a:ext cx="14858999" cy="5312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85382" y="882491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12117" y="8824913"/>
            <a:ext cx="9358964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14482" y="8824912"/>
            <a:ext cx="1156634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319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120000"/>
        </a:lnSpc>
        <a:spcBef>
          <a:spcPts val="1500"/>
        </a:spcBef>
        <a:buSzPct val="125000"/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137AB1-138B-2434-9A5A-961522587D3C}"/>
              </a:ext>
            </a:extLst>
          </p:cNvPr>
          <p:cNvSpPr txBox="1"/>
          <p:nvPr/>
        </p:nvSpPr>
        <p:spPr>
          <a:xfrm>
            <a:off x="2057400" y="571500"/>
            <a:ext cx="14478000" cy="400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>
              <a:lnSpc>
                <a:spcPts val="14290"/>
              </a:lnSpc>
              <a:spcBef>
                <a:spcPct val="0"/>
              </a:spcBef>
            </a:pPr>
            <a:r>
              <a:rPr lang="en-US" sz="6600" u="none" dirty="0">
                <a:solidFill>
                  <a:srgbClr val="000000"/>
                </a:solidFill>
                <a:latin typeface="Rockwell Extra Bold" panose="02060903040505020403" pitchFamily="18" charset="0"/>
              </a:rPr>
              <a:t>E-Commerce</a:t>
            </a:r>
          </a:p>
          <a:p>
            <a:pPr marL="0" lvl="0" indent="0" algn="ctr">
              <a:lnSpc>
                <a:spcPts val="14290"/>
              </a:lnSpc>
              <a:spcBef>
                <a:spcPct val="0"/>
              </a:spcBef>
            </a:pPr>
            <a:r>
              <a:rPr lang="en-US" sz="6600" u="none" dirty="0">
                <a:solidFill>
                  <a:srgbClr val="000000"/>
                </a:solidFill>
                <a:latin typeface="Rockwell Extra Bold" panose="02060903040505020403" pitchFamily="18" charset="0"/>
              </a:rPr>
              <a:t>Product Categorization</a:t>
            </a:r>
          </a:p>
          <a:p>
            <a:pPr algn="ctr"/>
            <a:endParaRPr lang="en-IN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A4A0D3-C773-7AF0-A59F-F0F0E4A49DB3}"/>
              </a:ext>
            </a:extLst>
          </p:cNvPr>
          <p:cNvSpPr txBox="1"/>
          <p:nvPr/>
        </p:nvSpPr>
        <p:spPr>
          <a:xfrm>
            <a:off x="12039600" y="9029700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000000"/>
                </a:solidFill>
                <a:latin typeface="Russo One"/>
              </a:rPr>
              <a:t>Rahul Singh Yadav</a:t>
            </a:r>
            <a:endParaRPr lang="en-IN" sz="6600" dirty="0">
              <a:solidFill>
                <a:srgbClr val="000000"/>
              </a:solidFill>
              <a:latin typeface="Russo On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E232E2-9B08-64A5-C399-494B49A17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75" y="4581412"/>
            <a:ext cx="6829425" cy="521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2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4572000" y="566737"/>
            <a:ext cx="10228395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spc="-240" dirty="0">
                <a:solidFill>
                  <a:srgbClr val="000000"/>
                </a:solidFill>
                <a:latin typeface="Rockwell Extra Bold" panose="02060903040505020403" pitchFamily="18" charset="0"/>
              </a:rPr>
              <a:t>Category Distribution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939292-8E84-0C1E-FBB7-FE31069B2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793557"/>
            <a:ext cx="13487400" cy="5712144"/>
          </a:xfrm>
          <a:prstGeom prst="rect">
            <a:avLst/>
          </a:prstGeom>
        </p:spPr>
      </p:pic>
      <p:sp>
        <p:nvSpPr>
          <p:cNvPr id="15" name="Rectangle 6">
            <a:extLst>
              <a:ext uri="{FF2B5EF4-FFF2-40B4-BE49-F238E27FC236}">
                <a16:creationId xmlns:a16="http://schemas.microsoft.com/office/drawing/2014/main" id="{48D98523-70CA-F6DD-4938-AAB619C0F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7774662"/>
            <a:ext cx="146304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Clothing and Jewelry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These categories have the highest counts, indicating that females are the primary target audience.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b="1" dirty="0"/>
              <a:t>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Baby Care and Stationery Items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These products have lower counts, suggesting that there is less focus on the kids' market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2895600" y="212819"/>
            <a:ext cx="12496800" cy="17475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4400" spc="-240" dirty="0">
                <a:solidFill>
                  <a:srgbClr val="000000"/>
                </a:solidFill>
                <a:latin typeface="Rockwell Extra Bold" panose="02060903040505020403" pitchFamily="18" charset="0"/>
              </a:rPr>
              <a:t>Description Length Distribution by Category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DE2635-3DCA-F1A2-9C1D-2553D1CCA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57301"/>
            <a:ext cx="13639800" cy="6705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459B78-B656-741D-D154-F18314CB948E}"/>
              </a:ext>
            </a:extLst>
          </p:cNvPr>
          <p:cNvSpPr txBox="1"/>
          <p:nvPr/>
        </p:nvSpPr>
        <p:spPr>
          <a:xfrm>
            <a:off x="2362200" y="8267700"/>
            <a:ext cx="13487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The average Description length is 70 before Text normalization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Mobiles&amp; Accessories, Kitchen &amp; Dining  have the Highest Description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While Toy &amp; school Supplies , Jewellery have the lowest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267201" y="399241"/>
            <a:ext cx="8915400" cy="17475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4400" spc="-240" dirty="0">
                <a:solidFill>
                  <a:srgbClr val="000000"/>
                </a:solidFill>
                <a:latin typeface="Rockwell Extra Bold" panose="02060903040505020403" pitchFamily="18" charset="0"/>
              </a:rPr>
              <a:t>After Applying Text Normalization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2AF323-BB8F-65CF-89B5-9C41834E6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485900"/>
            <a:ext cx="13411200" cy="63154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03E594-1149-0DB5-0404-B96FD0F056FD}"/>
              </a:ext>
            </a:extLst>
          </p:cNvPr>
          <p:cNvSpPr txBox="1"/>
          <p:nvPr/>
        </p:nvSpPr>
        <p:spPr>
          <a:xfrm>
            <a:off x="2482645" y="8267700"/>
            <a:ext cx="1341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Mean length Reduced from 70 words to 36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Reduction of approximately 49%  is achieved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971800" y="504029"/>
            <a:ext cx="15178249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spc="-240" dirty="0">
                <a:solidFill>
                  <a:srgbClr val="000000"/>
                </a:solidFill>
                <a:latin typeface="Rockwell Extra Bold" panose="02060903040505020403" pitchFamily="18" charset="0"/>
              </a:rPr>
              <a:t>Baseline Model Accuracy Score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F5AC8-FD76-1865-FE01-3AB2AE95F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522220"/>
            <a:ext cx="11811000" cy="6705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749D3E-6E7A-66D4-B1DA-398BFA03556A}"/>
              </a:ext>
            </a:extLst>
          </p:cNvPr>
          <p:cNvSpPr txBox="1"/>
          <p:nvPr/>
        </p:nvSpPr>
        <p:spPr>
          <a:xfrm>
            <a:off x="3001297" y="8801100"/>
            <a:ext cx="1181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Best performing model is SGD Classifier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366454" y="190500"/>
            <a:ext cx="9501946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4800" spc="-240" dirty="0">
                <a:solidFill>
                  <a:srgbClr val="000000"/>
                </a:solidFill>
                <a:latin typeface="Rockwell Extra Bold" panose="02060903040505020403" pitchFamily="18" charset="0"/>
              </a:rPr>
              <a:t>Best SGD Model Evaluation</a:t>
            </a:r>
          </a:p>
          <a:p>
            <a:pPr algn="l">
              <a:lnSpc>
                <a:spcPts val="7200"/>
              </a:lnSpc>
            </a:pPr>
            <a:endParaRPr lang="en-US" sz="6000" spc="-240" dirty="0">
              <a:solidFill>
                <a:srgbClr val="000000"/>
              </a:solidFill>
              <a:latin typeface="Russo One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B32C6B-7651-C8A9-5F99-AEBDE338B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85378"/>
            <a:ext cx="6629400" cy="8277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58CEFC-957E-3DC6-A277-C77AC231C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580" y="1385378"/>
            <a:ext cx="9014020" cy="82772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94710F-36D1-8F65-4237-44926674D82F}"/>
              </a:ext>
            </a:extLst>
          </p:cNvPr>
          <p:cNvSpPr txBox="1"/>
          <p:nvPr/>
        </p:nvSpPr>
        <p:spPr>
          <a:xfrm>
            <a:off x="7010400" y="190500"/>
            <a:ext cx="9151374" cy="928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4800" spc="-240" dirty="0">
                <a:solidFill>
                  <a:srgbClr val="000000"/>
                </a:solidFill>
                <a:latin typeface="Rockwell Extra Bold" panose="02060903040505020403" pitchFamily="18" charset="0"/>
              </a:rPr>
              <a:t>Deployment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5154C8-947D-251B-664A-0507B22A9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09700"/>
            <a:ext cx="16300174" cy="7086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76C2DF-D342-2EC9-90C5-69E02888BF70}"/>
              </a:ext>
            </a:extLst>
          </p:cNvPr>
          <p:cNvSpPr txBox="1"/>
          <p:nvPr/>
        </p:nvSpPr>
        <p:spPr>
          <a:xfrm>
            <a:off x="2819400" y="8724900"/>
            <a:ext cx="1066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Deployed model on web interface using </a:t>
            </a:r>
            <a:r>
              <a:rPr lang="en-IN" sz="2800" dirty="0" err="1"/>
              <a:t>Gradio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23491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6934200" y="495300"/>
            <a:ext cx="5105400" cy="8542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5400" spc="-240" dirty="0">
                <a:solidFill>
                  <a:srgbClr val="000000"/>
                </a:solidFill>
                <a:latin typeface="Rockwell Extra Bold" panose="02060903040505020403" pitchFamily="18" charset="0"/>
              </a:rPr>
              <a:t>Conclusion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98F2DFA-240A-EAB7-D8FB-AA09F6EA4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513231"/>
            <a:ext cx="13278058" cy="683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 Accuracy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Achieved an accuracy score of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0.98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predicting product categories with train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/>
              <a:t>Achieved accuracy score of 0.86 with test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Classification Report Summary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Strong performance observed in key categories: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Automotive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Clothing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Jewellery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Precision and recall metrics are exceptionally high in these categories.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 effectively identifies products while minimizing false positives and false negatives.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Future Work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Fine-tune the model further.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Explore additional features to improve predictive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400800" y="3905218"/>
            <a:ext cx="5715000" cy="12824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953"/>
              </a:lnSpc>
            </a:pPr>
            <a:r>
              <a:rPr lang="en-US" sz="8294" spc="-331" dirty="0">
                <a:solidFill>
                  <a:srgbClr val="000000"/>
                </a:solidFill>
                <a:latin typeface="Dubai Medium" panose="020B0603030403030204" pitchFamily="34" charset="-78"/>
                <a:ea typeface="Cascadia Mono SemiLight" panose="020B0609020000020004" pitchFamily="49" charset="0"/>
                <a:cs typeface="Dubai Medium" panose="020B0603030403030204" pitchFamily="34" charset="-78"/>
              </a:rPr>
              <a:t>Thank you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80</TotalTime>
  <Words>212</Words>
  <Application>Microsoft Office PowerPoint</Application>
  <PresentationFormat>Custom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Rockwell Extra Bold</vt:lpstr>
      <vt:lpstr>Calibri</vt:lpstr>
      <vt:lpstr>Dubai Medium</vt:lpstr>
      <vt:lpstr>Calibri Light</vt:lpstr>
      <vt:lpstr>Russo One</vt:lpstr>
      <vt:lpstr>Arial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and Evaluation</dc:title>
  <cp:lastModifiedBy>manoj kumar</cp:lastModifiedBy>
  <cp:revision>2</cp:revision>
  <dcterms:created xsi:type="dcterms:W3CDTF">2006-08-16T00:00:00Z</dcterms:created>
  <dcterms:modified xsi:type="dcterms:W3CDTF">2024-10-27T15:23:40Z</dcterms:modified>
  <dc:identifier>DAGFqo-YK70</dc:identifier>
</cp:coreProperties>
</file>