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media/audio1" ContentType="audio/x-wav"/>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907" autoAdjust="0"/>
  </p:normalViewPr>
  <p:slideViewPr>
    <p:cSldViewPr>
      <p:cViewPr varScale="1">
        <p:scale>
          <a:sx n="68" d="100"/>
          <a:sy n="68" d="100"/>
        </p:scale>
        <p:origin x="-14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421E75-BD2A-43B6-B4C1-7F7628B8DE6E}" type="datetimeFigureOut">
              <a:rPr lang="en-US" smtClean="0"/>
              <a:t>8/11/2016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00263F-5060-4396-AD4A-A2331C703BF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46084" name="Slide Number Placeholder 3"/>
          <p:cNvSpPr>
            <a:spLocks noGrp="1"/>
          </p:cNvSpPr>
          <p:nvPr>
            <p:ph type="sldNum" sz="quarter" idx="5"/>
          </p:nvPr>
        </p:nvSpPr>
        <p:spPr>
          <a:noFill/>
        </p:spPr>
        <p:txBody>
          <a:bodyPr/>
          <a:lstStyle/>
          <a:p>
            <a:fld id="{7360C147-E298-484E-A849-BDB6901F1881}" type="slidenum">
              <a:rPr lang="en-US" smtClean="0">
                <a:latin typeface="Arial" pitchFamily="34" charset="0"/>
              </a:rPr>
              <a:pPr/>
              <a:t>1</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Ro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US" smtClean="0">
                <a:latin typeface="Arial" pitchFamily="34" charset="0"/>
              </a:rPr>
              <a:t>Even ARM follows RISC It has some features similar to CISC.</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Ro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r>
              <a:rPr lang="en-US" smtClean="0">
                <a:latin typeface="Arial" pitchFamily="34" charset="0"/>
              </a:rPr>
              <a:t>The modes other than User mode are known as privileged modes. They have full access to system resources and can change mode freely.</a:t>
            </a:r>
          </a:p>
          <a:p>
            <a:r>
              <a:rPr lang="en-US" smtClean="0">
                <a:latin typeface="Arial" pitchFamily="34" charset="0"/>
              </a:rPr>
              <a:t>Five of them are known as exception modes which are</a:t>
            </a:r>
          </a:p>
          <a:p>
            <a:r>
              <a:rPr lang="en-US" smtClean="0">
                <a:latin typeface="Arial" pitchFamily="34" charset="0"/>
              </a:rPr>
              <a:t>FIQ</a:t>
            </a:r>
          </a:p>
          <a:p>
            <a:r>
              <a:rPr lang="en-US" smtClean="0">
                <a:latin typeface="Arial" pitchFamily="34" charset="0"/>
              </a:rPr>
              <a:t>IRQ</a:t>
            </a:r>
          </a:p>
          <a:p>
            <a:r>
              <a:rPr lang="en-US" smtClean="0">
                <a:latin typeface="Arial" pitchFamily="34" charset="0"/>
              </a:rPr>
              <a:t>Supervisor</a:t>
            </a:r>
          </a:p>
          <a:p>
            <a:r>
              <a:rPr lang="en-US" smtClean="0">
                <a:latin typeface="Arial" pitchFamily="34" charset="0"/>
              </a:rPr>
              <a:t>Abort</a:t>
            </a:r>
          </a:p>
          <a:p>
            <a:r>
              <a:rPr lang="en-US" smtClean="0">
                <a:latin typeface="Arial" pitchFamily="34" charset="0"/>
              </a:rPr>
              <a:t>Undefined.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914400" y="4359275"/>
            <a:ext cx="5029200" cy="4132263"/>
          </a:xfrm>
          <a:noFill/>
          <a:ln/>
        </p:spPr>
        <p:txBody>
          <a:bodyPr/>
          <a:lstStyle/>
          <a:p>
            <a:pPr>
              <a:spcAft>
                <a:spcPts val="1200"/>
              </a:spcAft>
            </a:pPr>
            <a:r>
              <a:rPr lang="en-GB" smtClean="0">
                <a:solidFill>
                  <a:srgbClr val="000000"/>
                </a:solidFill>
                <a:latin typeface="CG Times"/>
              </a:rPr>
              <a:t>The ARM architecture provides a total of 37 registers, all of which are 32-bits long.  However these are arranged into several banks, with the accessible bank being governed by the current processor mode. We will see this in more detail in a couple of slides. In summary though, in each mode, the core can access:</a:t>
            </a:r>
          </a:p>
          <a:p>
            <a:pPr lvl="1">
              <a:spcAft>
                <a:spcPts val="1200"/>
              </a:spcAft>
            </a:pPr>
            <a:r>
              <a:rPr lang="en-GB" smtClean="0">
                <a:solidFill>
                  <a:srgbClr val="000000"/>
                </a:solidFill>
                <a:latin typeface="CG Times"/>
              </a:rPr>
              <a:t>a particular set of 13 general purpose registers (r0 - r12). </a:t>
            </a:r>
          </a:p>
          <a:p>
            <a:pPr lvl="1">
              <a:spcAft>
                <a:spcPts val="1200"/>
              </a:spcAft>
            </a:pPr>
            <a:r>
              <a:rPr lang="en-GB" smtClean="0">
                <a:solidFill>
                  <a:srgbClr val="000000"/>
                </a:solidFill>
                <a:latin typeface="CG Times"/>
              </a:rPr>
              <a:t>a particular r13 - which is typically used as a stack pointer. This will be a different r13 for each mode, so allowing each exception type to have its own stack.</a:t>
            </a:r>
          </a:p>
          <a:p>
            <a:pPr lvl="1">
              <a:spcAft>
                <a:spcPts val="1200"/>
              </a:spcAft>
            </a:pPr>
            <a:r>
              <a:rPr lang="en-GB" smtClean="0">
                <a:solidFill>
                  <a:srgbClr val="000000"/>
                </a:solidFill>
                <a:latin typeface="CG Times"/>
              </a:rPr>
              <a:t>a particular r14 - which is used as a link (or return address) register. Again this will be a different r14 for each mode.</a:t>
            </a:r>
          </a:p>
          <a:p>
            <a:pPr lvl="1">
              <a:spcAft>
                <a:spcPts val="1200"/>
              </a:spcAft>
            </a:pPr>
            <a:r>
              <a:rPr lang="en-GB" smtClean="0">
                <a:solidFill>
                  <a:srgbClr val="000000"/>
                </a:solidFill>
                <a:latin typeface="CG Times"/>
              </a:rPr>
              <a:t>r15 - whose only use is as the Program counter.</a:t>
            </a:r>
          </a:p>
          <a:p>
            <a:pPr>
              <a:spcAft>
                <a:spcPts val="1200"/>
              </a:spcAft>
            </a:pPr>
            <a:r>
              <a:rPr lang="en-GB" smtClean="0">
                <a:solidFill>
                  <a:srgbClr val="000000"/>
                </a:solidFill>
                <a:latin typeface="CG Times"/>
              </a:rPr>
              <a:t>The CPSR (Current Program Status Register) - this stores additional information about the state of the processor: </a:t>
            </a:r>
          </a:p>
          <a:p>
            <a:pPr>
              <a:spcAft>
                <a:spcPts val="1200"/>
              </a:spcAft>
            </a:pPr>
            <a:r>
              <a:rPr lang="en-GB" smtClean="0">
                <a:solidFill>
                  <a:srgbClr val="000000"/>
                </a:solidFill>
                <a:latin typeface="CG Times"/>
              </a:rPr>
              <a:t>And finally in privileged modes, a particular SPSR (Saved Program Status Register). This stores a copy of the previous CPSR value when an exception occurs. This combined with the link register allows exceptions to return without corrupting processor state.</a:t>
            </a:r>
          </a:p>
        </p:txBody>
      </p:sp>
      <p:sp>
        <p:nvSpPr>
          <p:cNvPr id="57347" name="Rectangle 3"/>
          <p:cNvSpPr>
            <a:spLocks noChangeAspect="1" noChangeArrowheads="1" noTextEdit="1"/>
          </p:cNvSpPr>
          <p:nvPr>
            <p:ph type="sldImg"/>
          </p:nvPr>
        </p:nvSpPr>
        <p:spPr>
          <a:xfrm>
            <a:off x="1277938" y="841375"/>
            <a:ext cx="4286250" cy="3214688"/>
          </a:xfr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Ro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r>
              <a:rPr lang="en-US" smtClean="0">
                <a:latin typeface="Arial" pitchFamily="34" charset="0"/>
              </a:rPr>
              <a:t>The CPSR holds:</a:t>
            </a:r>
          </a:p>
          <a:p>
            <a:r>
              <a:rPr lang="en-US" smtClean="0">
                <a:latin typeface="Arial" pitchFamily="34" charset="0"/>
              </a:rPr>
              <a:t>4 condition code flags (Negative, Zero, Carry and oVerflow)</a:t>
            </a:r>
          </a:p>
          <a:p>
            <a:r>
              <a:rPr lang="en-US" smtClean="0">
                <a:latin typeface="Arial" pitchFamily="34" charset="0"/>
              </a:rPr>
              <a:t>2 interrupt disable bits, one for each type of interrupt</a:t>
            </a:r>
          </a:p>
          <a:p>
            <a:r>
              <a:rPr lang="en-US" smtClean="0">
                <a:latin typeface="Arial" pitchFamily="34" charset="0"/>
              </a:rPr>
              <a:t>5 bits which encode the current processor mode</a:t>
            </a:r>
          </a:p>
          <a:p>
            <a:r>
              <a:rPr lang="en-US" smtClean="0">
                <a:latin typeface="Arial" pitchFamily="34" charset="0"/>
              </a:rPr>
              <a:t>1 bit which encodes whether ARM or Thumb instructions are being executed.</a:t>
            </a:r>
          </a:p>
          <a:p>
            <a:r>
              <a:rPr lang="en-US" smtClean="0">
                <a:latin typeface="Arial" pitchFamily="34" charset="0"/>
              </a:rPr>
              <a:t>      </a:t>
            </a:r>
          </a:p>
          <a:p>
            <a:r>
              <a:rPr lang="en-US" smtClean="0">
                <a:latin typeface="Arial" pitchFamily="34" charset="0"/>
              </a:rPr>
              <a:t>In E variants of ARM architecture 5 and above, bit[27] of the CPSR is known as the Q flag and is used to indicate whether overflow and/or saturation has occurred in some of the enhanced DSP instructions. Similarly, bit[27] of each SPSR is a Q flag, and is used to preserve and restore the CPSR Q flag if an exception occurs.</a:t>
            </a:r>
          </a:p>
          <a:p>
            <a:r>
              <a:rPr lang="en-US" smtClean="0">
                <a:latin typeface="Arial" pitchFamily="34" charset="0"/>
              </a:rPr>
              <a:t>The bottom eight bits of a Program Status Register (PSR), incorporating I, F, T and M[4:0], are known collectively as the control bits. The control bits change when an exception arises and can be altered by software only when the processor is in a privileged mode.</a:t>
            </a:r>
          </a:p>
          <a:p>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Ro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r>
              <a:rPr lang="en-US" b="1" smtClean="0">
                <a:latin typeface="Arial" pitchFamily="34" charset="0"/>
              </a:rPr>
              <a:t>Mode bits</a:t>
            </a:r>
            <a:endParaRPr lang="en-US" smtClean="0">
              <a:latin typeface="Arial" pitchFamily="34" charset="0"/>
            </a:endParaRPr>
          </a:p>
          <a:p>
            <a:r>
              <a:rPr lang="en-US" smtClean="0">
                <a:latin typeface="Arial" pitchFamily="34" charset="0"/>
              </a:rPr>
              <a:t>M0, M1, M2, M3, and M4 (M[4:0]) are the mode bits, and these determine the mode in which the processor operates.</a:t>
            </a:r>
          </a:p>
          <a:p>
            <a:r>
              <a:rPr lang="en-US" smtClean="0">
                <a:latin typeface="Arial" pitchFamily="34" charset="0"/>
              </a:rPr>
              <a:t>Each exception mode also has a </a:t>
            </a:r>
            <a:r>
              <a:rPr lang="en-US" i="1" smtClean="0">
                <a:latin typeface="Arial" pitchFamily="34" charset="0"/>
              </a:rPr>
              <a:t>Saved Program Status Register</a:t>
            </a:r>
            <a:r>
              <a:rPr lang="en-US" smtClean="0">
                <a:latin typeface="Arial" pitchFamily="34" charset="0"/>
              </a:rPr>
              <a:t> (SPSR) which holds the CPSR of the task immediately before the exception occurred. The CPSR and the SPSRs are accessed with special instructions.</a:t>
            </a:r>
          </a:p>
          <a:p>
            <a:r>
              <a:rPr lang="en-US" smtClean="0">
                <a:latin typeface="Arial" pitchFamily="34" charset="0"/>
              </a:rPr>
              <a:t>User mode and System mode do not have an SPSR, because they are not exception modes. All instructions which read or write the SPSR are unpredictable when executed in User mode or System mode.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Ro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r>
              <a:rPr lang="en-US" smtClean="0">
                <a:latin typeface="Arial" pitchFamily="34" charset="0"/>
              </a:rPr>
              <a:t>The above information is about PC in ARM in 3 different states</a:t>
            </a:r>
          </a:p>
          <a:p>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lIns="91428" tIns="45714" rIns="91428" bIns="45714"/>
          <a:lstStyle/>
          <a:p>
            <a:pPr eaLnBrk="1" hangingPunct="1"/>
            <a:r>
              <a:rPr lang="en-US" smtClean="0">
                <a:latin typeface="Arial" pitchFamily="34" charset="0"/>
              </a:rPr>
              <a:t>Total status registers are 1 CPSR and 5 SPSR totally 6</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Ro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r>
              <a:rPr lang="en-US" smtClean="0">
                <a:latin typeface="Arial" pitchFamily="34" charset="0"/>
              </a:rPr>
              <a:t>This slide shows the registers visible in each mode - basically in a more static fashion than the previous animated slide that is more useful for reference.</a:t>
            </a:r>
          </a:p>
          <a:p>
            <a:endParaRPr lang="en-US" smtClean="0">
              <a:latin typeface="Arial" pitchFamily="34" charset="0"/>
            </a:endParaRPr>
          </a:p>
          <a:p>
            <a:r>
              <a:rPr lang="en-US" smtClean="0">
                <a:latin typeface="Arial" pitchFamily="34" charset="0"/>
              </a:rPr>
              <a:t>The main point to state here is the splitting of the registers in Thumb state into Low and High registers.</a:t>
            </a:r>
          </a:p>
          <a:p>
            <a:endParaRPr lang="en-US" smtClean="0">
              <a:latin typeface="Arial" pitchFamily="34" charset="0"/>
            </a:endParaRPr>
          </a:p>
          <a:p>
            <a:r>
              <a:rPr lang="en-US" smtClean="0">
                <a:latin typeface="Arial" pitchFamily="34" charset="0"/>
              </a:rPr>
              <a:t>ARM register banking is the minimum necessary for fast handling of overlapping exceptions of different types (e.g. ABORT during SWI during IRQ).  For nested exceptions of the same type (e.g. re-entrant interrupts) some additional pushing of registers to the stack is required.</a:t>
            </a:r>
          </a:p>
          <a:p>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Rot="1" noChangeArrowheads="1" noTextEdit="1"/>
          </p:cNvSpPr>
          <p:nvPr>
            <p:ph type="sldImg"/>
          </p:nvPr>
        </p:nvSpPr>
        <p:spPr>
          <a:xfrm>
            <a:off x="1276350" y="841375"/>
            <a:ext cx="4286250" cy="3214688"/>
          </a:xfrm>
          <a:ln/>
        </p:spPr>
      </p:sp>
      <p:sp>
        <p:nvSpPr>
          <p:cNvPr id="63491" name="Rectangle 3"/>
          <p:cNvSpPr>
            <a:spLocks noGrp="1" noChangeArrowheads="1"/>
          </p:cNvSpPr>
          <p:nvPr>
            <p:ph type="body" idx="1"/>
          </p:nvPr>
        </p:nvSpPr>
        <p:spPr>
          <a:xfrm>
            <a:off x="912813" y="4359275"/>
            <a:ext cx="5030787" cy="4132263"/>
          </a:xfrm>
          <a:noFill/>
          <a:ln/>
        </p:spPr>
        <p:txBody>
          <a:bodyPr/>
          <a:lstStyle/>
          <a:p>
            <a:r>
              <a:rPr lang="en-US" smtClean="0">
                <a:latin typeface="Arial" pitchFamily="34" charset="0"/>
              </a:rPr>
              <a:t>The Thumb-state registers relate to the ARM-state registers in the following way</a:t>
            </a:r>
          </a:p>
          <a:p>
            <a:r>
              <a:rPr lang="en-US" smtClean="0">
                <a:latin typeface="Arial" pitchFamily="34" charset="0"/>
              </a:rPr>
              <a:t>Thumb-state r0–r7 and ARM-state r0–r7 are identical</a:t>
            </a:r>
          </a:p>
          <a:p>
            <a:r>
              <a:rPr lang="en-US" smtClean="0">
                <a:latin typeface="Arial" pitchFamily="34" charset="0"/>
              </a:rPr>
              <a:t>Thumb-state CPSR and SPSRs and ARM-state CPSR and SPSRs are id entical</a:t>
            </a:r>
          </a:p>
          <a:p>
            <a:r>
              <a:rPr lang="en-US" smtClean="0">
                <a:latin typeface="Arial" pitchFamily="34" charset="0"/>
              </a:rPr>
              <a:t>Thumb-state SP maps onto the ARM-state r13</a:t>
            </a:r>
          </a:p>
          <a:p>
            <a:r>
              <a:rPr lang="en-US" smtClean="0">
                <a:latin typeface="Arial" pitchFamily="34" charset="0"/>
              </a:rPr>
              <a:t>Thumb-state LR maps onto the ARM-state r14</a:t>
            </a:r>
          </a:p>
          <a:p>
            <a:r>
              <a:rPr lang="en-US" smtClean="0">
                <a:latin typeface="Arial" pitchFamily="34" charset="0"/>
              </a:rPr>
              <a:t>Thumb-state pc maps onto the ARM-state pc (r15).</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Ro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r>
              <a:rPr lang="en-US" smtClean="0">
                <a:latin typeface="Arial" pitchFamily="34" charset="0"/>
              </a:rPr>
              <a:t>When an exception occurs, some of the standard registers are replaced with registers specific to the exception mode. All exception modes have replacement </a:t>
            </a:r>
            <a:r>
              <a:rPr lang="en-US" i="1" smtClean="0">
                <a:latin typeface="Arial" pitchFamily="34" charset="0"/>
              </a:rPr>
              <a:t>banked</a:t>
            </a:r>
            <a:r>
              <a:rPr lang="en-US" smtClean="0">
                <a:latin typeface="Arial" pitchFamily="34" charset="0"/>
              </a:rPr>
              <a:t> registers for R13 and R14. The fast interrupt mode has more registers for fast interrupt processing.</a:t>
            </a:r>
          </a:p>
          <a:p>
            <a:r>
              <a:rPr lang="en-US" smtClean="0">
                <a:latin typeface="Arial" pitchFamily="34" charset="0"/>
              </a:rPr>
              <a:t>When an exception handler is entered, R14 holds the return address for exception processing. This is used to return after the exception is processed and to address the instruction that caused the exception.</a:t>
            </a:r>
          </a:p>
          <a:p>
            <a:r>
              <a:rPr lang="en-US" smtClean="0">
                <a:latin typeface="Arial" pitchFamily="34" charset="0"/>
              </a:rPr>
              <a:t>Register 13 is banked across exception modes to provide each exception handler with a private stack pointer.</a:t>
            </a:r>
          </a:p>
          <a:p>
            <a:r>
              <a:rPr lang="en-US" smtClean="0">
                <a:latin typeface="Arial" pitchFamily="34" charset="0"/>
              </a:rPr>
              <a:t>The fast interrupt mode also banks registers 8 to 12 so that interrupt processing can begin without the need to save or restore these registers.</a:t>
            </a:r>
          </a:p>
          <a:p>
            <a:r>
              <a:rPr lang="en-US" smtClean="0">
                <a:latin typeface="Arial" pitchFamily="34" charset="0"/>
              </a:rPr>
              <a:t>When an exception occurs, the ARM processor halts execution after the current instruction and begins execution at one of a number of fixed addresses in memory, known as the </a:t>
            </a:r>
            <a:r>
              <a:rPr lang="en-US" i="1" smtClean="0">
                <a:latin typeface="Arial" pitchFamily="34" charset="0"/>
              </a:rPr>
              <a:t>exception vectors</a:t>
            </a:r>
            <a:r>
              <a:rPr lang="en-US" smtClean="0">
                <a:latin typeface="Arial" pitchFamily="34" charset="0"/>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Ro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r>
              <a:rPr lang="en-US" smtClean="0">
                <a:latin typeface="Arial" pitchFamily="34" charset="0"/>
              </a:rPr>
              <a:t>ARM design was started in 1983 as a development project at ACORN computers Ltd.</a:t>
            </a:r>
          </a:p>
          <a:p>
            <a:r>
              <a:rPr lang="en-US" smtClean="0">
                <a:latin typeface="Arial" pitchFamily="34" charset="0"/>
              </a:rPr>
              <a:t>The ARM architecture has been designed to allow very small, yet high-performance implementations. The architectural simplicity of ARM processors leads to very small implementations, and small implementations allow devices with very low power consumption.</a:t>
            </a:r>
          </a:p>
          <a:p>
            <a:r>
              <a:rPr lang="en-US" smtClean="0">
                <a:latin typeface="Arial" pitchFamily="34" charset="0"/>
              </a:rPr>
              <a:t>ARM (Advanced RISC Machines) was a spin out from Acorn in 1990 with goal of defining a new microprocessor standard.</a:t>
            </a:r>
          </a:p>
          <a:p>
            <a:endParaRPr lang="en-US" smtClean="0">
              <a:latin typeface="Arial" pitchFamily="34" charset="0"/>
            </a:endParaRPr>
          </a:p>
          <a:p>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Rot="1" noChangeArrowheads="1" noTextEdit="1"/>
          </p:cNvSpPr>
          <p:nvPr>
            <p:ph type="sldImg"/>
          </p:nvPr>
        </p:nvSpPr>
        <p:spPr>
          <a:xfrm>
            <a:off x="1276350" y="841375"/>
            <a:ext cx="4286250" cy="3214688"/>
          </a:xfrm>
          <a:ln/>
        </p:spPr>
      </p:sp>
      <p:sp>
        <p:nvSpPr>
          <p:cNvPr id="65539" name="Rectangle 3"/>
          <p:cNvSpPr>
            <a:spLocks noGrp="1" noChangeArrowheads="1"/>
          </p:cNvSpPr>
          <p:nvPr>
            <p:ph type="body" idx="1"/>
          </p:nvPr>
        </p:nvSpPr>
        <p:spPr>
          <a:xfrm>
            <a:off x="912813" y="4359275"/>
            <a:ext cx="5030787" cy="4132263"/>
          </a:xfrm>
          <a:noFill/>
          <a:ln/>
        </p:spPr>
        <p:txBody>
          <a:bodyPr/>
          <a:lstStyle/>
          <a:p>
            <a:r>
              <a:rPr lang="en-US" smtClean="0">
                <a:latin typeface="Arial" pitchFamily="34" charset="0"/>
              </a:rPr>
              <a:t>This slide is aimed at showing the development of the ARM Architecture.</a:t>
            </a:r>
          </a:p>
          <a:p>
            <a:pPr lvl="1"/>
            <a:r>
              <a:rPr lang="en-US" smtClean="0">
                <a:latin typeface="Arial" pitchFamily="34" charset="0"/>
              </a:rPr>
              <a:t>The “Stars” mark each relevant Architecture Level.</a:t>
            </a:r>
          </a:p>
          <a:p>
            <a:pPr lvl="1"/>
            <a:r>
              <a:rPr lang="en-US" smtClean="0">
                <a:latin typeface="Arial" pitchFamily="34" charset="0"/>
              </a:rPr>
              <a:t>The “Boxes” give </a:t>
            </a:r>
            <a:r>
              <a:rPr lang="en-US" u="sng" smtClean="0">
                <a:latin typeface="Arial" pitchFamily="34" charset="0"/>
              </a:rPr>
              <a:t>examples</a:t>
            </a:r>
            <a:r>
              <a:rPr lang="en-US" smtClean="0">
                <a:latin typeface="Arial" pitchFamily="34" charset="0"/>
              </a:rPr>
              <a:t> of ARM products implementing each particular Architecture level. This is not meant to be a complete list of products, what they offer, or a product roadmap.</a:t>
            </a:r>
          </a:p>
          <a:p>
            <a:pPr lvl="1"/>
            <a:r>
              <a:rPr lang="en-US" smtClean="0">
                <a:latin typeface="Arial" pitchFamily="34" charset="0"/>
              </a:rPr>
              <a:t>Within each Architecture</a:t>
            </a:r>
          </a:p>
          <a:p>
            <a:pPr lvl="2"/>
            <a:r>
              <a:rPr lang="en-US" smtClean="0">
                <a:latin typeface="Arial" pitchFamily="34" charset="0"/>
              </a:rPr>
              <a:t>The “Notes by the Stars” give the major enhancements specified by this particular Architecture over the previous one.</a:t>
            </a:r>
          </a:p>
          <a:p>
            <a:r>
              <a:rPr lang="en-US" smtClean="0">
                <a:latin typeface="Arial" pitchFamily="34" charset="0"/>
              </a:rPr>
              <a:t>Note architectures 1,2,3 have been removed - these are obsolete (the only part which contains arch 3 core is ARM7500FE).</a:t>
            </a:r>
          </a:p>
          <a:p>
            <a:r>
              <a:rPr lang="en-US" smtClean="0">
                <a:latin typeface="Arial" pitchFamily="34" charset="0"/>
              </a:rPr>
              <a:t>ARM1020T was architecture v5T, however we are rapidly transitioning to ARM1020E and 1022E.</a:t>
            </a:r>
          </a:p>
          <a:p>
            <a:r>
              <a:rPr lang="en-US" smtClean="0">
                <a:latin typeface="Arial" pitchFamily="34" charset="0"/>
              </a:rPr>
              <a:t>Jazelle adds Java bytecode execution, which increases Java performance by 5-10x and also reduces power consumption accordingly.</a:t>
            </a:r>
            <a:br>
              <a:rPr lang="en-US" smtClean="0">
                <a:latin typeface="Arial" pitchFamily="34" charset="0"/>
              </a:rPr>
            </a:br>
            <a:r>
              <a:rPr lang="en-US" smtClean="0">
                <a:latin typeface="Arial" pitchFamily="34" charset="0"/>
              </a:rPr>
              <a:t>	9EJ - Harvard - 200MIPS</a:t>
            </a:r>
            <a:br>
              <a:rPr lang="en-US" smtClean="0">
                <a:latin typeface="Arial" pitchFamily="34" charset="0"/>
              </a:rPr>
            </a:br>
            <a:r>
              <a:rPr lang="en-US" smtClean="0">
                <a:latin typeface="Arial" pitchFamily="34" charset="0"/>
              </a:rPr>
              <a:t>	7EJ - Von Neumann - 70MIPS</a:t>
            </a:r>
          </a:p>
          <a:p>
            <a:r>
              <a:rPr lang="en-US" smtClean="0">
                <a:latin typeface="Arial" pitchFamily="34" charset="0"/>
              </a:rPr>
              <a:t>Brief notes on V6:</a:t>
            </a:r>
          </a:p>
          <a:p>
            <a:pPr>
              <a:buFontTx/>
              <a:buChar char="-"/>
            </a:pPr>
            <a:r>
              <a:rPr lang="en-US" smtClean="0">
                <a:latin typeface="Arial" pitchFamily="34" charset="0"/>
              </a:rPr>
              <a:t>SIMD instructions provide greatly increased audio/video codec performance</a:t>
            </a:r>
          </a:p>
          <a:p>
            <a:pPr>
              <a:buFontTx/>
              <a:buChar char="-"/>
            </a:pPr>
            <a:r>
              <a:rPr lang="en-US" smtClean="0">
                <a:latin typeface="Arial" pitchFamily="34" charset="0"/>
              </a:rPr>
              <a:t>LDREX/STREX instructions improve multi-processing support</a:t>
            </a:r>
          </a:p>
          <a:p>
            <a:pPr>
              <a:buFontTx/>
              <a:buChar char="-"/>
            </a:pPr>
            <a:r>
              <a:rPr lang="en-US" smtClean="0">
                <a:latin typeface="Arial" pitchFamily="34" charset="0"/>
              </a:rPr>
              <a:t>VMSA (Virtual Memory System Architecture): Complete L1 cache and TCM definition; physically-tagged cache; ASID for improved task-switching</a:t>
            </a:r>
          </a:p>
          <a:p>
            <a:pPr>
              <a:buFontTx/>
              <a:buChar char="-"/>
            </a:pPr>
            <a:r>
              <a:rPr lang="en-US" smtClean="0">
                <a:latin typeface="Arial" pitchFamily="34" charset="0"/>
              </a:rPr>
              <a:t>SRS and RFE instructions to improve exception handling performance</a:t>
            </a:r>
          </a:p>
          <a:p>
            <a:pPr>
              <a:buFontTx/>
              <a:buChar char="-"/>
            </a:pPr>
            <a:r>
              <a:rPr lang="en-US" smtClean="0">
                <a:latin typeface="Arial" pitchFamily="34" charset="0"/>
              </a:rPr>
              <a:t>Hardware and instruction set support for mixed-endianness</a:t>
            </a:r>
          </a:p>
          <a:p>
            <a:pPr>
              <a:buFontTx/>
              <a:buChar char="-"/>
            </a:pPr>
            <a:r>
              <a:rPr lang="en-US" smtClean="0">
                <a:latin typeface="Arial" pitchFamily="34" charset="0"/>
              </a:rPr>
              <a:t>1136JF-S has integral VFP coprocessor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Ro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r>
              <a:rPr lang="en-US" smtClean="0">
                <a:latin typeface="Arial" pitchFamily="34" charset="0"/>
              </a:rPr>
              <a:t>ARM companies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Ro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r>
              <a:rPr lang="en-US" smtClean="0">
                <a:latin typeface="Arial" pitchFamily="34" charset="0"/>
              </a:rPr>
              <a:t>Products in which we are using ARM processors like Mobiles, cameras, routers, switches and so 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Ro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r>
              <a:rPr lang="en-US" smtClean="0">
                <a:latin typeface="Arial" pitchFamily="34" charset="0"/>
              </a:rPr>
              <a:t>ARM Is in to so many fields like telecom, networking, Image processing and so 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lIns="91428" tIns="45714" rIns="91428" bIns="45714"/>
          <a:lstStyle/>
          <a:p>
            <a:pPr eaLnBrk="1" hangingPunct="1"/>
            <a:r>
              <a:rPr lang="en-US" smtClean="0">
                <a:latin typeface="Arial" pitchFamily="34" charset="0"/>
              </a:rPr>
              <a:t>The total modes are 7</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Ro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r>
              <a:rPr lang="en-US" smtClean="0">
                <a:latin typeface="Arial" pitchFamily="34" charset="0"/>
              </a:rPr>
              <a:t>The ARM7TDMI core is a member of the ARM family of general-purpose 32-bit microprocessors. The ARM family offers high performance for very low power consumption, and small size.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r>
              <a:rPr lang="en-US" smtClean="0">
                <a:latin typeface="Arial" pitchFamily="34" charset="0"/>
              </a:rPr>
              <a:t>The ARM7TDMI core uses a pipeline to increase the speed of the flow of instructions to the processor. This allows several operations to take place simultaneously, and the processing and memory systems to operate continuously.</a:t>
            </a:r>
          </a:p>
          <a:p>
            <a:r>
              <a:rPr lang="en-US" smtClean="0">
                <a:latin typeface="Arial" pitchFamily="34" charset="0"/>
              </a:rPr>
              <a:t>A three-stage pipeline is used, so instructions are executed in three stages:</a:t>
            </a:r>
          </a:p>
          <a:p>
            <a:r>
              <a:rPr lang="en-US" smtClean="0">
                <a:latin typeface="Arial" pitchFamily="34" charset="0"/>
              </a:rPr>
              <a:t>Fetch</a:t>
            </a:r>
          </a:p>
          <a:p>
            <a:r>
              <a:rPr lang="en-US" smtClean="0">
                <a:latin typeface="Arial" pitchFamily="34" charset="0"/>
              </a:rPr>
              <a:t>Decode</a:t>
            </a:r>
          </a:p>
          <a:p>
            <a:r>
              <a:rPr lang="en-US" smtClean="0">
                <a:latin typeface="Arial" pitchFamily="34" charset="0"/>
              </a:rPr>
              <a:t>Execute</a:t>
            </a:r>
          </a:p>
        </p:txBody>
      </p:sp>
      <p:sp>
        <p:nvSpPr>
          <p:cNvPr id="71684" name="Slide Number Placeholder 3"/>
          <p:cNvSpPr>
            <a:spLocks noGrp="1"/>
          </p:cNvSpPr>
          <p:nvPr>
            <p:ph type="sldNum" sz="quarter" idx="5"/>
          </p:nvPr>
        </p:nvSpPr>
        <p:spPr>
          <a:noFill/>
        </p:spPr>
        <p:txBody>
          <a:bodyPr/>
          <a:lstStyle/>
          <a:p>
            <a:fld id="{10009C01-1A59-4D49-8424-38E51DD93C71}" type="slidenum">
              <a:rPr lang="en-US" smtClean="0">
                <a:latin typeface="Arial" pitchFamily="34" charset="0"/>
              </a:rPr>
              <a:pPr/>
              <a:t>26</a:t>
            </a:fld>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a:lnSpc>
                <a:spcPct val="90000"/>
              </a:lnSpc>
              <a:spcBef>
                <a:spcPts val="700"/>
              </a:spcBef>
            </a:pPr>
            <a:r>
              <a:rPr lang="en-GB" dirty="0" smtClean="0">
                <a:latin typeface="Arial" pitchFamily="34" charset="0"/>
              </a:rPr>
              <a:t>ARM7 is based on Version 4 and  Supports</a:t>
            </a:r>
          </a:p>
          <a:p>
            <a:pPr marL="742950" lvl="1" indent="-285750">
              <a:lnSpc>
                <a:spcPct val="90000"/>
              </a:lnSpc>
              <a:spcBef>
                <a:spcPts val="600"/>
              </a:spcBef>
            </a:pPr>
            <a:r>
              <a:rPr lang="en-GB" b="1" dirty="0" smtClean="0">
                <a:latin typeface="Arial" pitchFamily="34" charset="0"/>
              </a:rPr>
              <a:t>T</a:t>
            </a:r>
            <a:r>
              <a:rPr lang="en-GB" dirty="0" smtClean="0">
                <a:latin typeface="Arial" pitchFamily="34" charset="0"/>
              </a:rPr>
              <a:t>humb : 16 bit compressed instruction set</a:t>
            </a:r>
          </a:p>
          <a:p>
            <a:pPr marL="742950" lvl="1" indent="-285750">
              <a:lnSpc>
                <a:spcPct val="90000"/>
              </a:lnSpc>
              <a:spcBef>
                <a:spcPts val="600"/>
              </a:spcBef>
            </a:pPr>
            <a:r>
              <a:rPr lang="en-GB" b="1" dirty="0" smtClean="0">
                <a:latin typeface="Arial" pitchFamily="34" charset="0"/>
              </a:rPr>
              <a:t>D</a:t>
            </a:r>
            <a:r>
              <a:rPr lang="en-GB" dirty="0" smtClean="0">
                <a:latin typeface="Arial" pitchFamily="34" charset="0"/>
              </a:rPr>
              <a:t>ebug : On chip debug support</a:t>
            </a:r>
          </a:p>
          <a:p>
            <a:pPr marL="742950" lvl="1" indent="-285750">
              <a:lnSpc>
                <a:spcPct val="90000"/>
              </a:lnSpc>
              <a:spcBef>
                <a:spcPts val="600"/>
              </a:spcBef>
            </a:pPr>
            <a:r>
              <a:rPr lang="en-GB" dirty="0" smtClean="0">
                <a:latin typeface="Arial" pitchFamily="34" charset="0"/>
              </a:rPr>
              <a:t>Enhanced </a:t>
            </a:r>
            <a:r>
              <a:rPr lang="en-GB" b="1" dirty="0" smtClean="0">
                <a:latin typeface="Arial" pitchFamily="34" charset="0"/>
              </a:rPr>
              <a:t>M</a:t>
            </a:r>
            <a:r>
              <a:rPr lang="en-GB" dirty="0" smtClean="0">
                <a:latin typeface="Arial" pitchFamily="34" charset="0"/>
              </a:rPr>
              <a:t>ultiply : higher performance, long multiply</a:t>
            </a:r>
          </a:p>
          <a:p>
            <a:pPr marL="742950" lvl="1" indent="-285750">
              <a:lnSpc>
                <a:spcPct val="90000"/>
              </a:lnSpc>
              <a:spcBef>
                <a:spcPts val="600"/>
              </a:spcBef>
            </a:pPr>
            <a:r>
              <a:rPr lang="en-GB" dirty="0" smtClean="0">
                <a:latin typeface="Arial" pitchFamily="34" charset="0"/>
              </a:rPr>
              <a:t> Embedded </a:t>
            </a:r>
            <a:r>
              <a:rPr lang="en-GB" b="1" dirty="0" smtClean="0">
                <a:latin typeface="Arial" pitchFamily="34" charset="0"/>
              </a:rPr>
              <a:t>I</a:t>
            </a:r>
            <a:r>
              <a:rPr lang="en-GB" dirty="0" smtClean="0">
                <a:latin typeface="Arial" pitchFamily="34" charset="0"/>
              </a:rPr>
              <a:t>CE hardware</a:t>
            </a:r>
          </a:p>
          <a:p>
            <a:pPr>
              <a:lnSpc>
                <a:spcPct val="90000"/>
              </a:lnSpc>
              <a:spcBef>
                <a:spcPts val="700"/>
              </a:spcBef>
            </a:pPr>
            <a:r>
              <a:rPr lang="en-GB" dirty="0" smtClean="0">
                <a:latin typeface="Arial" pitchFamily="34" charset="0"/>
              </a:rPr>
              <a:t>Von </a:t>
            </a:r>
            <a:r>
              <a:rPr lang="en-GB" dirty="0" err="1" smtClean="0">
                <a:latin typeface="Arial" pitchFamily="34" charset="0"/>
              </a:rPr>
              <a:t>neumann</a:t>
            </a:r>
            <a:r>
              <a:rPr lang="en-GB" dirty="0" smtClean="0">
                <a:latin typeface="Arial" pitchFamily="34" charset="0"/>
              </a:rPr>
              <a:t> Architecture</a:t>
            </a:r>
          </a:p>
          <a:p>
            <a:pPr marL="742950" lvl="1" indent="-285750">
              <a:lnSpc>
                <a:spcPct val="90000"/>
              </a:lnSpc>
              <a:spcBef>
                <a:spcPts val="600"/>
              </a:spcBef>
            </a:pPr>
            <a:r>
              <a:rPr lang="en-GB" dirty="0" smtClean="0">
                <a:latin typeface="Arial" pitchFamily="34" charset="0"/>
              </a:rPr>
              <a:t>32 bit data bus</a:t>
            </a:r>
          </a:p>
          <a:p>
            <a:pPr marL="742950" lvl="1" indent="-285750">
              <a:lnSpc>
                <a:spcPct val="90000"/>
              </a:lnSpc>
              <a:spcBef>
                <a:spcPts val="600"/>
              </a:spcBef>
            </a:pPr>
            <a:r>
              <a:rPr lang="en-GB" dirty="0" smtClean="0">
                <a:latin typeface="Arial" pitchFamily="34" charset="0"/>
              </a:rPr>
              <a:t>Data size can be byte , half word, or word</a:t>
            </a:r>
          </a:p>
          <a:p>
            <a:pPr marL="742950" lvl="1" indent="-285750">
              <a:lnSpc>
                <a:spcPct val="90000"/>
              </a:lnSpc>
              <a:spcBef>
                <a:spcPts val="600"/>
              </a:spcBef>
            </a:pPr>
            <a:r>
              <a:rPr lang="en-GB" dirty="0" smtClean="0">
                <a:latin typeface="Arial" pitchFamily="34" charset="0"/>
              </a:rPr>
              <a:t>Words : 4 byte aligned</a:t>
            </a:r>
          </a:p>
          <a:p>
            <a:pPr marL="742950" lvl="1" indent="-285750">
              <a:lnSpc>
                <a:spcPct val="90000"/>
              </a:lnSpc>
              <a:spcBef>
                <a:spcPts val="600"/>
              </a:spcBef>
            </a:pPr>
            <a:r>
              <a:rPr lang="en-GB" dirty="0" smtClean="0">
                <a:latin typeface="Arial" pitchFamily="34" charset="0"/>
              </a:rPr>
              <a:t>Half word : 2 byte aligned</a:t>
            </a:r>
            <a:endParaRPr lang="en-US" dirty="0" smtClean="0">
              <a:latin typeface="Arial" pitchFamily="34" charset="0"/>
            </a:endParaRPr>
          </a:p>
        </p:txBody>
      </p:sp>
      <p:sp>
        <p:nvSpPr>
          <p:cNvPr id="72708" name="Slide Number Placeholder 3"/>
          <p:cNvSpPr>
            <a:spLocks noGrp="1"/>
          </p:cNvSpPr>
          <p:nvPr>
            <p:ph type="sldNum" sz="quarter" idx="5"/>
          </p:nvPr>
        </p:nvSpPr>
        <p:spPr>
          <a:noFill/>
        </p:spPr>
        <p:txBody>
          <a:bodyPr/>
          <a:lstStyle/>
          <a:p>
            <a:fld id="{46BAC936-96B9-44EE-8A94-15E875DCA999}" type="slidenum">
              <a:rPr lang="en-US" smtClean="0">
                <a:latin typeface="Arial" pitchFamily="34" charset="0"/>
              </a:rPr>
              <a:pPr/>
              <a:t>27</a:t>
            </a:fld>
            <a:endParaRPr 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r>
              <a:rPr lang="en-US" smtClean="0">
                <a:latin typeface="Arial" pitchFamily="34" charset="0"/>
              </a:rPr>
              <a:t>The above block diagram indicates above pipelining.</a:t>
            </a:r>
          </a:p>
          <a:p>
            <a:pPr eaLnBrk="1" hangingPunct="1"/>
            <a:r>
              <a:rPr lang="en-US" smtClean="0">
                <a:latin typeface="Arial" pitchFamily="34" charset="0"/>
              </a:rPr>
              <a:t>Pipeline is a method to improve the processor performance</a:t>
            </a:r>
          </a:p>
          <a:p>
            <a:r>
              <a:rPr lang="en-GB" smtClean="0">
                <a:solidFill>
                  <a:srgbClr val="000000"/>
                </a:solidFill>
                <a:latin typeface="Arial" pitchFamily="34" charset="0"/>
              </a:rPr>
              <a:t>Pipeline</a:t>
            </a:r>
          </a:p>
          <a:p>
            <a:r>
              <a:rPr lang="en-GB" smtClean="0">
                <a:solidFill>
                  <a:srgbClr val="000000"/>
                </a:solidFill>
                <a:latin typeface="Arial" pitchFamily="34" charset="0"/>
              </a:rPr>
              <a:t>Cache</a:t>
            </a:r>
          </a:p>
          <a:p>
            <a:r>
              <a:rPr lang="en-GB" smtClean="0">
                <a:solidFill>
                  <a:srgbClr val="000000"/>
                </a:solidFill>
                <a:latin typeface="Arial" pitchFamily="34" charset="0"/>
              </a:rPr>
              <a:t>Super Scalar Architecture</a:t>
            </a:r>
          </a:p>
          <a:p>
            <a:pPr eaLnBrk="1" hangingPunct="1"/>
            <a:r>
              <a:rPr lang="en-US" smtClean="0">
                <a:latin typeface="Arial" pitchFamily="34" charset="0"/>
              </a:rPr>
              <a:t> </a:t>
            </a:r>
          </a:p>
        </p:txBody>
      </p:sp>
      <p:sp>
        <p:nvSpPr>
          <p:cNvPr id="73732" name="Slide Number Placeholder 3"/>
          <p:cNvSpPr>
            <a:spLocks noGrp="1"/>
          </p:cNvSpPr>
          <p:nvPr>
            <p:ph type="sldNum" sz="quarter" idx="5"/>
          </p:nvPr>
        </p:nvSpPr>
        <p:spPr>
          <a:noFill/>
        </p:spPr>
        <p:txBody>
          <a:bodyPr/>
          <a:lstStyle/>
          <a:p>
            <a:fld id="{E24564C3-062F-4D3B-8DDE-B6FD2A81D155}" type="slidenum">
              <a:rPr lang="en-US" smtClean="0">
                <a:latin typeface="Arial" pitchFamily="34" charset="0"/>
              </a:rPr>
              <a:pPr/>
              <a:t>28</a:t>
            </a:fld>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r>
              <a:rPr lang="en-GB" smtClean="0">
                <a:latin typeface="Arial" pitchFamily="34" charset="0"/>
              </a:rPr>
              <a:t>Fetch</a:t>
            </a:r>
          </a:p>
          <a:p>
            <a:r>
              <a:rPr lang="en-GB" smtClean="0">
                <a:latin typeface="Arial" pitchFamily="34" charset="0"/>
              </a:rPr>
              <a:t>Decode</a:t>
            </a:r>
          </a:p>
          <a:p>
            <a:r>
              <a:rPr lang="en-GB" smtClean="0">
                <a:latin typeface="Arial" pitchFamily="34" charset="0"/>
              </a:rPr>
              <a:t>Register Access</a:t>
            </a:r>
          </a:p>
          <a:p>
            <a:r>
              <a:rPr lang="en-GB" smtClean="0">
                <a:latin typeface="Arial" pitchFamily="34" charset="0"/>
              </a:rPr>
              <a:t>ALU</a:t>
            </a:r>
          </a:p>
          <a:p>
            <a:r>
              <a:rPr lang="en-GB" smtClean="0">
                <a:latin typeface="Arial" pitchFamily="34" charset="0"/>
              </a:rPr>
              <a:t>Memory, if necessary</a:t>
            </a:r>
          </a:p>
          <a:p>
            <a:r>
              <a:rPr lang="en-GB" smtClean="0">
                <a:latin typeface="Arial" pitchFamily="34" charset="0"/>
              </a:rPr>
              <a:t>Write Back</a:t>
            </a:r>
          </a:p>
          <a:p>
            <a:pPr eaLnBrk="1" hangingPunct="1"/>
            <a:endParaRPr lang="en-US" smtClean="0">
              <a:latin typeface="Arial" pitchFamily="34" charset="0"/>
            </a:endParaRPr>
          </a:p>
        </p:txBody>
      </p:sp>
      <p:sp>
        <p:nvSpPr>
          <p:cNvPr id="74756" name="Slide Number Placeholder 3"/>
          <p:cNvSpPr>
            <a:spLocks noGrp="1"/>
          </p:cNvSpPr>
          <p:nvPr>
            <p:ph type="sldNum" sz="quarter" idx="5"/>
          </p:nvPr>
        </p:nvSpPr>
        <p:spPr>
          <a:noFill/>
        </p:spPr>
        <p:txBody>
          <a:bodyPr/>
          <a:lstStyle/>
          <a:p>
            <a:fld id="{00E12C8E-A074-4BBD-8C54-EDE2E05FA8FF}" type="slidenum">
              <a:rPr lang="en-US" smtClean="0">
                <a:latin typeface="Arial" pitchFamily="34" charset="0"/>
              </a:rPr>
              <a:pPr/>
              <a:t>29</a:t>
            </a:fld>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Ro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r>
              <a:rPr lang="en-US" smtClean="0">
                <a:latin typeface="Arial" pitchFamily="34" charset="0"/>
              </a:rPr>
              <a:t>ARM only develop 32 bit RISC architectures. </a:t>
            </a:r>
          </a:p>
          <a:p>
            <a:r>
              <a:rPr lang="en-US" sz="1500" smtClean="0">
                <a:solidFill>
                  <a:srgbClr val="FF0000"/>
                </a:solidFill>
                <a:latin typeface="Arial" pitchFamily="34" charset="0"/>
              </a:rPr>
              <a:t>ARM does not fabricate silicon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Ro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r>
              <a:rPr lang="en-US" smtClean="0">
                <a:latin typeface="Arial" pitchFamily="34" charset="0"/>
              </a:rPr>
              <a:t>In terms of speed there is no difference in speed in both modes.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lIns="91428" tIns="45714" rIns="91428" bIns="45714"/>
          <a:lstStyle/>
          <a:p>
            <a:pPr eaLnBrk="1" hangingPunct="1"/>
            <a:r>
              <a:rPr lang="en-US" smtClean="0">
                <a:latin typeface="Arial" pitchFamily="34" charset="0"/>
              </a:rPr>
              <a:t>Answer is 60</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77828" name="Slide Number Placeholder 3"/>
          <p:cNvSpPr>
            <a:spLocks noGrp="1"/>
          </p:cNvSpPr>
          <p:nvPr>
            <p:ph type="sldNum" sz="quarter" idx="5"/>
          </p:nvPr>
        </p:nvSpPr>
        <p:spPr>
          <a:noFill/>
        </p:spPr>
        <p:txBody>
          <a:bodyPr/>
          <a:lstStyle/>
          <a:p>
            <a:fld id="{3922BB04-B2CC-4E4A-B7BF-98DB260A4809}" type="slidenum">
              <a:rPr lang="en-US" smtClean="0">
                <a:latin typeface="Arial" pitchFamily="34" charset="0"/>
              </a:rPr>
              <a:pPr/>
              <a:t>32</a:t>
            </a:fld>
            <a:endParaRPr 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78852" name="Slide Number Placeholder 3"/>
          <p:cNvSpPr>
            <a:spLocks noGrp="1"/>
          </p:cNvSpPr>
          <p:nvPr>
            <p:ph type="sldNum" sz="quarter" idx="5"/>
          </p:nvPr>
        </p:nvSpPr>
        <p:spPr>
          <a:noFill/>
        </p:spPr>
        <p:txBody>
          <a:bodyPr/>
          <a:lstStyle/>
          <a:p>
            <a:fld id="{06D10B5A-32F8-4ADC-AE70-680A96060A2B}" type="slidenum">
              <a:rPr lang="en-US" smtClean="0">
                <a:latin typeface="Arial" pitchFamily="34" charset="0"/>
              </a:rPr>
              <a:pPr/>
              <a:t>33</a:t>
            </a:fld>
            <a:endParaRPr 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79876" name="Slide Number Placeholder 3"/>
          <p:cNvSpPr>
            <a:spLocks noGrp="1"/>
          </p:cNvSpPr>
          <p:nvPr>
            <p:ph type="sldNum" sz="quarter" idx="5"/>
          </p:nvPr>
        </p:nvSpPr>
        <p:spPr>
          <a:noFill/>
        </p:spPr>
        <p:txBody>
          <a:bodyPr/>
          <a:lstStyle/>
          <a:p>
            <a:fld id="{9BC45D3A-FACB-4103-96DE-69117378B6EF}" type="slidenum">
              <a:rPr lang="en-US" smtClean="0">
                <a:latin typeface="Arial" pitchFamily="34" charset="0"/>
              </a:rPr>
              <a:pPr/>
              <a:t>34</a:t>
            </a:fld>
            <a:endParaRPr lang="en-US"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984FC35-3674-484C-9D39-29DCF671C70A}" type="slidenum">
              <a:rPr lang="en-US" smtClean="0">
                <a:latin typeface="Arial" pitchFamily="34" charset="0"/>
              </a:rPr>
              <a:pPr/>
              <a:t>35</a:t>
            </a:fld>
            <a:endParaRPr lang="en-US" smtClean="0">
              <a:latin typeface="Arial" pitchFamily="34" charset="0"/>
            </a:endParaRPr>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a:ln/>
        </p:spPr>
        <p:txBody>
          <a:bodyPr lIns="91428" tIns="45714" rIns="91428" bIns="45714"/>
          <a:lstStyle/>
          <a:p>
            <a:pPr eaLnBrk="1" hangingPunct="1"/>
            <a:r>
              <a:rPr lang="en-US" smtClean="0">
                <a:latin typeface="Arial" pitchFamily="34" charset="0"/>
              </a:rPr>
              <a:t>You may want to add forum topics, if any.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F302DCC-A7FA-4071-9EAC-111BA8CD9302}" type="slidenum">
              <a:rPr lang="en-US" smtClean="0">
                <a:latin typeface="Arial" pitchFamily="34" charset="0"/>
              </a:rPr>
              <a:pPr/>
              <a:t>36</a:t>
            </a:fld>
            <a:endParaRPr lang="en-US" smtClean="0">
              <a:latin typeface="Arial" pitchFamily="34" charset="0"/>
            </a:endParaRPr>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a:ln/>
        </p:spPr>
        <p:txBody>
          <a:bodyPr lIns="91428" tIns="45714" rIns="91428" bIns="45714"/>
          <a:lstStyle/>
          <a:p>
            <a:pPr eaLnBrk="1" hangingPunct="1"/>
            <a:r>
              <a:rPr lang="en-US" smtClean="0">
                <a:latin typeface="Arial" pitchFamily="34" charset="0"/>
              </a:rPr>
              <a:t>You may want to add forum topics, if any.</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AA1F46F3-79C2-49BC-BDC3-A25E7E985239}" type="slidenum">
              <a:rPr lang="en-US" smtClean="0">
                <a:latin typeface="Arial" pitchFamily="34" charset="0"/>
              </a:rPr>
              <a:pPr/>
              <a:t>37</a:t>
            </a:fld>
            <a:endParaRPr lang="en-US" smtClean="0">
              <a:latin typeface="Arial" pitchFamily="34" charset="0"/>
            </a:endParaRPr>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a:ln/>
        </p:spPr>
        <p:txBody>
          <a:bodyPr lIns="91428" tIns="45714" rIns="91428" bIns="45714"/>
          <a:lstStyle/>
          <a:p>
            <a:pPr eaLnBrk="1" hangingPunct="1"/>
            <a:r>
              <a:rPr lang="en-US" smtClean="0">
                <a:latin typeface="Arial" pitchFamily="34" charset="0"/>
              </a:rPr>
              <a:t>Tell the students upfront whats coming up in the next session so that they can be prepared for it.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83972" name="Slide Number Placeholder 3"/>
          <p:cNvSpPr>
            <a:spLocks noGrp="1"/>
          </p:cNvSpPr>
          <p:nvPr>
            <p:ph type="sldNum" sz="quarter" idx="5"/>
          </p:nvPr>
        </p:nvSpPr>
        <p:spPr>
          <a:noFill/>
        </p:spPr>
        <p:txBody>
          <a:bodyPr/>
          <a:lstStyle/>
          <a:p>
            <a:fld id="{95AD90A1-BE29-485B-9524-3E705A3E8B9C}" type="slidenum">
              <a:rPr lang="en-US" smtClean="0">
                <a:latin typeface="Arial" pitchFamily="34" charset="0"/>
              </a:rPr>
              <a:pPr/>
              <a:t>38</a:t>
            </a:fld>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Ro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r>
              <a:rPr lang="en-US" smtClean="0">
                <a:latin typeface="Arial" pitchFamily="34" charset="0"/>
              </a:rPr>
              <a:t>The above are the ARM architectures</a:t>
            </a:r>
          </a:p>
          <a:p>
            <a:r>
              <a:rPr lang="en-US" smtClean="0">
                <a:latin typeface="Arial" pitchFamily="34" charset="0"/>
              </a:rPr>
              <a:t>ARM2 has 30,000 transistors while ARM6 has 35,000 only.</a:t>
            </a:r>
          </a:p>
          <a:p>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Ro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r>
              <a:rPr lang="en-US" smtClean="0">
                <a:latin typeface="Arial" pitchFamily="34" charset="0"/>
              </a:rPr>
              <a:t>ARM7 is used in mobile phones &amp; video game systems.</a:t>
            </a:r>
          </a:p>
          <a:p>
            <a:r>
              <a:rPr lang="en-US" smtClean="0">
                <a:latin typeface="Arial" pitchFamily="34" charset="0"/>
              </a:rPr>
              <a:t>ARM7 supersedes the 26-bit architecture of the ARM6.</a:t>
            </a:r>
          </a:p>
          <a:p>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Ro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r>
              <a:rPr lang="en-US" smtClean="0">
                <a:latin typeface="Arial" pitchFamily="34" charset="0"/>
              </a:rPr>
              <a:t>ARM architecture consists of over 40 OS like winCE, Symbian, Linux &amp; VRTX.</a:t>
            </a:r>
          </a:p>
          <a:p>
            <a:r>
              <a:rPr lang="en-US" smtClean="0">
                <a:latin typeface="Arial" pitchFamily="34" charset="0"/>
              </a:rPr>
              <a:t>ARM7 is a 32-bit processor, using 3 stage pipelining - &gt; Fetch, Decode, Execute</a:t>
            </a:r>
          </a:p>
          <a:p>
            <a:r>
              <a:rPr lang="en-US" smtClean="0">
                <a:latin typeface="Arial" pitchFamily="34" charset="0"/>
              </a:rPr>
              <a:t>ARM7 is a Von-Neumann architecture, which means that that it uses a common memory for both the program as well as the data.</a:t>
            </a:r>
          </a:p>
          <a:p>
            <a:r>
              <a:rPr lang="en-US" smtClean="0">
                <a:latin typeface="Arial" pitchFamily="34" charset="0"/>
              </a:rPr>
              <a:t>ARM7 architecture supports the ISA version4, later this was extended to include 16-bit instruction set extension known as THUMB.</a:t>
            </a:r>
          </a:p>
          <a:p>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lIns="91428" tIns="45714" rIns="91428" bIns="45714"/>
          <a:lstStyle/>
          <a:p>
            <a:pPr eaLnBrk="1" hangingPunct="1"/>
            <a:r>
              <a:rPr lang="en-US" smtClean="0">
                <a:latin typeface="Arial" pitchFamily="34" charset="0"/>
              </a:rPr>
              <a:t>Thumb represents 16 bit mode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Ro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r>
              <a:rPr lang="en-US" smtClean="0">
                <a:latin typeface="Arial" pitchFamily="34" charset="0"/>
              </a:rPr>
              <a:t>The above are the features of CISC</a:t>
            </a:r>
          </a:p>
          <a:p>
            <a:r>
              <a:rPr lang="en-US" smtClean="0">
                <a:latin typeface="Arial" pitchFamily="34" charset="0"/>
              </a:rPr>
              <a:t>CISC means Complex instruction set Computer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Ro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r>
              <a:rPr lang="en-US" smtClean="0">
                <a:latin typeface="Arial" pitchFamily="34" charset="0"/>
              </a:rPr>
              <a:t>RISC Advantages </a:t>
            </a:r>
          </a:p>
          <a:p>
            <a:pPr lvl="1"/>
            <a:r>
              <a:rPr lang="en-US" smtClean="0">
                <a:latin typeface="Arial" pitchFamily="34" charset="0"/>
              </a:rPr>
              <a:t>Smaller die sizes </a:t>
            </a:r>
          </a:p>
          <a:p>
            <a:pPr lvl="1"/>
            <a:r>
              <a:rPr lang="en-US" smtClean="0">
                <a:latin typeface="Arial" pitchFamily="34" charset="0"/>
              </a:rPr>
              <a:t>Shorter time to develop </a:t>
            </a:r>
          </a:p>
          <a:p>
            <a:pPr lvl="1"/>
            <a:r>
              <a:rPr lang="en-US" smtClean="0">
                <a:latin typeface="Arial" pitchFamily="34" charset="0"/>
              </a:rPr>
              <a:t>Possible higher performance than CISC </a:t>
            </a:r>
          </a:p>
          <a:p>
            <a:pPr lvl="1"/>
            <a:r>
              <a:rPr lang="en-US" smtClean="0">
                <a:latin typeface="Arial" pitchFamily="34" charset="0"/>
              </a:rPr>
              <a:t>High clock rate with single cycle </a:t>
            </a:r>
          </a:p>
          <a:p>
            <a:r>
              <a:rPr lang="en-US" smtClean="0">
                <a:latin typeface="Arial" pitchFamily="34" charset="0"/>
              </a:rPr>
              <a:t>RISC Disadvantages </a:t>
            </a:r>
          </a:p>
          <a:p>
            <a:pPr lvl="1"/>
            <a:r>
              <a:rPr lang="en-US" smtClean="0">
                <a:latin typeface="Arial" pitchFamily="34" charset="0"/>
              </a:rPr>
              <a:t>Generally less code density than CISC </a:t>
            </a:r>
          </a:p>
          <a:p>
            <a:pPr lvl="1"/>
            <a:r>
              <a:rPr lang="en-US" smtClean="0">
                <a:latin typeface="Arial" pitchFamily="34" charset="0"/>
              </a:rPr>
              <a:t>Cannot execute x86 code, at least not without some sort of conversion and performance drawback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audio" Target="../media/audio1"/><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audio" Target="../media/audio1"/><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audio" Target="../media/audio1"/><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28600"/>
            <a:ext cx="8229600" cy="1079500"/>
          </a:xfrm>
        </p:spPr>
        <p:txBody>
          <a:bodyPr/>
          <a:lstStyle/>
          <a:p>
            <a:pPr eaLnBrk="1" hangingPunct="1"/>
            <a:r>
              <a:rPr lang="en-US" b="1" smtClean="0">
                <a:solidFill>
                  <a:srgbClr val="FF0000"/>
                </a:solidFill>
              </a:rPr>
              <a:t>Objectives</a:t>
            </a:r>
            <a:r>
              <a:rPr lang="en-US" smtClean="0">
                <a:solidFill>
                  <a:srgbClr val="FF0000"/>
                </a:solidFill>
              </a:rPr>
              <a:t> </a:t>
            </a:r>
          </a:p>
        </p:txBody>
      </p:sp>
      <p:sp>
        <p:nvSpPr>
          <p:cNvPr id="7171" name="Rectangle 3"/>
          <p:cNvSpPr>
            <a:spLocks noGrp="1" noChangeArrowheads="1"/>
          </p:cNvSpPr>
          <p:nvPr>
            <p:ph idx="1"/>
          </p:nvPr>
        </p:nvSpPr>
        <p:spPr>
          <a:xfrm>
            <a:off x="228600" y="1700213"/>
            <a:ext cx="8077200" cy="4525962"/>
          </a:xfrm>
        </p:spPr>
        <p:txBody>
          <a:bodyPr/>
          <a:lstStyle/>
          <a:p>
            <a:pPr eaLnBrk="1" hangingPunct="1"/>
            <a:r>
              <a:rPr lang="en-US" sz="2600" smtClean="0"/>
              <a:t>Introduction to ARM</a:t>
            </a:r>
          </a:p>
          <a:p>
            <a:pPr eaLnBrk="1" hangingPunct="1"/>
            <a:r>
              <a:rPr lang="en-US" sz="2600" smtClean="0"/>
              <a:t>ARM Processor Families</a:t>
            </a:r>
          </a:p>
          <a:p>
            <a:pPr eaLnBrk="1" hangingPunct="1"/>
            <a:r>
              <a:rPr lang="en-US" sz="2600" smtClean="0"/>
              <a:t>Core Extensions</a:t>
            </a:r>
          </a:p>
          <a:p>
            <a:pPr eaLnBrk="1" hangingPunct="1"/>
            <a:r>
              <a:rPr lang="en-US" sz="2600" smtClean="0"/>
              <a:t>ARM Registers</a:t>
            </a:r>
          </a:p>
          <a:p>
            <a:pPr eaLnBrk="1" hangingPunct="1"/>
            <a:r>
              <a:rPr lang="en-US" sz="2600" smtClean="0"/>
              <a:t>Introduction TO ARM7TDMI-S </a:t>
            </a:r>
          </a:p>
          <a:p>
            <a:pPr eaLnBrk="1" hangingPunct="1">
              <a:buFontTx/>
              <a:buNone/>
            </a:pPr>
            <a:endParaRPr lang="en-US" sz="2600" smtClean="0"/>
          </a:p>
        </p:txBody>
      </p:sp>
      <p:sp>
        <p:nvSpPr>
          <p:cNvPr id="4" name="Date Placeholder 3"/>
          <p:cNvSpPr>
            <a:spLocks noGrp="1"/>
          </p:cNvSpPr>
          <p:nvPr>
            <p:ph type="dt" sz="quarter" idx="4294967295"/>
          </p:nvPr>
        </p:nvSpPr>
        <p:spPr/>
        <p:txBody>
          <a:bodyPr/>
          <a:lstStyle/>
          <a:p>
            <a:pPr>
              <a:defRPr/>
            </a:pPr>
            <a:r>
              <a:rPr lang="en-US" dirty="0"/>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229600" cy="1079500"/>
          </a:xfrm>
        </p:spPr>
        <p:txBody>
          <a:bodyPr/>
          <a:lstStyle/>
          <a:p>
            <a:pPr eaLnBrk="1" hangingPunct="1"/>
            <a:r>
              <a:rPr lang="en-US" smtClean="0">
                <a:solidFill>
                  <a:srgbClr val="FF0000"/>
                </a:solidFill>
              </a:rPr>
              <a:t>RISC Vs ARM</a:t>
            </a:r>
          </a:p>
        </p:txBody>
      </p:sp>
      <p:sp>
        <p:nvSpPr>
          <p:cNvPr id="16387" name="Rectangle 3"/>
          <p:cNvSpPr>
            <a:spLocks noGrp="1" noChangeArrowheads="1"/>
          </p:cNvSpPr>
          <p:nvPr>
            <p:ph idx="1"/>
          </p:nvPr>
        </p:nvSpPr>
        <p:spPr/>
        <p:txBody>
          <a:bodyPr/>
          <a:lstStyle/>
          <a:p>
            <a:pPr eaLnBrk="1" hangingPunct="1"/>
            <a:r>
              <a:rPr lang="en-US" sz="2600" smtClean="0"/>
              <a:t>Conditional execution of (almost) any instruction isn't a typical feature of RISC processors but can only be found on ARM.</a:t>
            </a:r>
          </a:p>
          <a:p>
            <a:pPr eaLnBrk="1" hangingPunct="1"/>
            <a:r>
              <a:rPr lang="en-US" sz="2600" smtClean="0"/>
              <a:t>Some people claim that an ARM is not really a RISC processor as it doesn't provide a simple instruction set.</a:t>
            </a:r>
          </a:p>
          <a:p>
            <a:pPr eaLnBrk="1" hangingPunct="1"/>
            <a:endParaRPr lang="en-US" sz="260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1079500"/>
          </a:xfrm>
        </p:spPr>
        <p:txBody>
          <a:bodyPr/>
          <a:lstStyle/>
          <a:p>
            <a:pPr eaLnBrk="1" hangingPunct="1"/>
            <a:r>
              <a:rPr lang="en-US" smtClean="0">
                <a:solidFill>
                  <a:srgbClr val="FF0000"/>
                </a:solidFill>
              </a:rPr>
              <a:t>Processor Modes</a:t>
            </a:r>
          </a:p>
        </p:txBody>
      </p:sp>
      <p:sp>
        <p:nvSpPr>
          <p:cNvPr id="17411" name="Rectangle 3"/>
          <p:cNvSpPr>
            <a:spLocks noGrp="1" noChangeArrowheads="1"/>
          </p:cNvSpPr>
          <p:nvPr>
            <p:ph idx="1"/>
          </p:nvPr>
        </p:nvSpPr>
        <p:spPr/>
        <p:txBody>
          <a:bodyPr/>
          <a:lstStyle/>
          <a:p>
            <a:pPr eaLnBrk="1" hangingPunct="1">
              <a:lnSpc>
                <a:spcPct val="80000"/>
              </a:lnSpc>
            </a:pPr>
            <a:r>
              <a:rPr lang="en-US" sz="2400" smtClean="0"/>
              <a:t>The ARM has seven basic operating modes:</a:t>
            </a:r>
          </a:p>
          <a:p>
            <a:pPr eaLnBrk="1" hangingPunct="1">
              <a:lnSpc>
                <a:spcPct val="80000"/>
              </a:lnSpc>
              <a:buFontTx/>
              <a:buNone/>
            </a:pPr>
            <a:endParaRPr lang="en-US" sz="2400" smtClean="0"/>
          </a:p>
          <a:p>
            <a:pPr lvl="1" eaLnBrk="1" hangingPunct="1">
              <a:lnSpc>
                <a:spcPct val="80000"/>
              </a:lnSpc>
            </a:pPr>
            <a:r>
              <a:rPr lang="en-US" sz="1600" b="1" smtClean="0">
                <a:solidFill>
                  <a:srgbClr val="FF0000"/>
                </a:solidFill>
              </a:rPr>
              <a:t>User</a:t>
            </a:r>
            <a:r>
              <a:rPr lang="en-US" sz="1600" smtClean="0"/>
              <a:t> : unprivileged mode under which most tasks run</a:t>
            </a:r>
          </a:p>
          <a:p>
            <a:pPr lvl="1" eaLnBrk="1" hangingPunct="1">
              <a:lnSpc>
                <a:spcPct val="80000"/>
              </a:lnSpc>
            </a:pPr>
            <a:endParaRPr lang="en-US" sz="1600" smtClean="0"/>
          </a:p>
          <a:p>
            <a:pPr lvl="1" eaLnBrk="1" hangingPunct="1">
              <a:lnSpc>
                <a:spcPct val="80000"/>
              </a:lnSpc>
            </a:pPr>
            <a:r>
              <a:rPr lang="en-US" sz="1600" b="1" smtClean="0">
                <a:solidFill>
                  <a:srgbClr val="FF0000"/>
                </a:solidFill>
              </a:rPr>
              <a:t>FIQ</a:t>
            </a:r>
            <a:r>
              <a:rPr lang="en-US" sz="1600" smtClean="0">
                <a:solidFill>
                  <a:srgbClr val="FF0000"/>
                </a:solidFill>
              </a:rPr>
              <a:t> </a:t>
            </a:r>
            <a:r>
              <a:rPr lang="en-US" sz="1600" smtClean="0"/>
              <a:t>: entered when a high priority (fast) interrupt is raised</a:t>
            </a:r>
          </a:p>
          <a:p>
            <a:pPr lvl="1" eaLnBrk="1" hangingPunct="1">
              <a:lnSpc>
                <a:spcPct val="80000"/>
              </a:lnSpc>
              <a:buFontTx/>
              <a:buNone/>
            </a:pPr>
            <a:endParaRPr lang="en-US" sz="1600" smtClean="0"/>
          </a:p>
          <a:p>
            <a:pPr lvl="1" eaLnBrk="1" hangingPunct="1">
              <a:lnSpc>
                <a:spcPct val="80000"/>
              </a:lnSpc>
            </a:pPr>
            <a:r>
              <a:rPr lang="en-US" sz="1600" b="1" smtClean="0">
                <a:solidFill>
                  <a:srgbClr val="FF0000"/>
                </a:solidFill>
              </a:rPr>
              <a:t>IRQ</a:t>
            </a:r>
            <a:r>
              <a:rPr lang="en-US" sz="1600" smtClean="0">
                <a:solidFill>
                  <a:srgbClr val="FF0000"/>
                </a:solidFill>
              </a:rPr>
              <a:t> </a:t>
            </a:r>
            <a:r>
              <a:rPr lang="en-US" sz="1600" smtClean="0"/>
              <a:t>: entered when a low priority (normal) interrupt is raised</a:t>
            </a:r>
          </a:p>
          <a:p>
            <a:pPr lvl="1" eaLnBrk="1" hangingPunct="1">
              <a:lnSpc>
                <a:spcPct val="80000"/>
              </a:lnSpc>
            </a:pPr>
            <a:endParaRPr lang="en-US" sz="1600" smtClean="0"/>
          </a:p>
          <a:p>
            <a:pPr lvl="1" eaLnBrk="1" hangingPunct="1">
              <a:lnSpc>
                <a:spcPct val="80000"/>
              </a:lnSpc>
            </a:pPr>
            <a:r>
              <a:rPr lang="en-US" sz="1600" b="1" smtClean="0">
                <a:solidFill>
                  <a:srgbClr val="FF0000"/>
                </a:solidFill>
              </a:rPr>
              <a:t>Supervisor</a:t>
            </a:r>
            <a:r>
              <a:rPr lang="en-US" sz="1600" smtClean="0">
                <a:solidFill>
                  <a:srgbClr val="FF0000"/>
                </a:solidFill>
              </a:rPr>
              <a:t> </a:t>
            </a:r>
            <a:r>
              <a:rPr lang="en-US" sz="1600" smtClean="0"/>
              <a:t>: entered on reset and when a Software Interrupt </a:t>
            </a:r>
          </a:p>
          <a:p>
            <a:pPr lvl="1" eaLnBrk="1" hangingPunct="1">
              <a:lnSpc>
                <a:spcPct val="80000"/>
              </a:lnSpc>
              <a:buFontTx/>
              <a:buNone/>
            </a:pPr>
            <a:r>
              <a:rPr lang="en-US" sz="1600" smtClean="0"/>
              <a:t>			    instruction is executed</a:t>
            </a:r>
          </a:p>
          <a:p>
            <a:pPr lvl="1" eaLnBrk="1" hangingPunct="1">
              <a:lnSpc>
                <a:spcPct val="80000"/>
              </a:lnSpc>
            </a:pPr>
            <a:endParaRPr lang="en-US" sz="1600" smtClean="0"/>
          </a:p>
          <a:p>
            <a:pPr lvl="1" eaLnBrk="1" hangingPunct="1">
              <a:lnSpc>
                <a:spcPct val="80000"/>
              </a:lnSpc>
            </a:pPr>
            <a:r>
              <a:rPr lang="en-US" sz="1600" b="1" smtClean="0">
                <a:solidFill>
                  <a:srgbClr val="FF0000"/>
                </a:solidFill>
              </a:rPr>
              <a:t>Abort</a:t>
            </a:r>
            <a:r>
              <a:rPr lang="en-US" sz="1600" smtClean="0"/>
              <a:t> : used to handle memory access violations</a:t>
            </a:r>
          </a:p>
          <a:p>
            <a:pPr lvl="1" eaLnBrk="1" hangingPunct="1">
              <a:lnSpc>
                <a:spcPct val="80000"/>
              </a:lnSpc>
            </a:pPr>
            <a:endParaRPr lang="en-US" sz="1600" smtClean="0"/>
          </a:p>
          <a:p>
            <a:pPr lvl="1" eaLnBrk="1" hangingPunct="1">
              <a:lnSpc>
                <a:spcPct val="80000"/>
              </a:lnSpc>
            </a:pPr>
            <a:r>
              <a:rPr lang="en-US" sz="1600" b="1" smtClean="0">
                <a:solidFill>
                  <a:srgbClr val="FF0000"/>
                </a:solidFill>
              </a:rPr>
              <a:t>Undef</a:t>
            </a:r>
            <a:r>
              <a:rPr lang="en-US" sz="1600" smtClean="0"/>
              <a:t> : used to handle undefined instructions</a:t>
            </a:r>
          </a:p>
          <a:p>
            <a:pPr lvl="1" eaLnBrk="1" hangingPunct="1">
              <a:lnSpc>
                <a:spcPct val="80000"/>
              </a:lnSpc>
            </a:pPr>
            <a:endParaRPr lang="en-US" sz="1600" smtClean="0"/>
          </a:p>
          <a:p>
            <a:pPr lvl="1" eaLnBrk="1" hangingPunct="1">
              <a:lnSpc>
                <a:spcPct val="80000"/>
              </a:lnSpc>
            </a:pPr>
            <a:r>
              <a:rPr lang="en-US" sz="1600" b="1" smtClean="0">
                <a:solidFill>
                  <a:srgbClr val="FF0000"/>
                </a:solidFill>
              </a:rPr>
              <a:t>System</a:t>
            </a:r>
            <a:r>
              <a:rPr lang="en-US" sz="1600" smtClean="0">
                <a:solidFill>
                  <a:srgbClr val="FF0000"/>
                </a:solidFill>
              </a:rPr>
              <a:t> </a:t>
            </a:r>
            <a:r>
              <a:rPr lang="en-US" sz="1600" smtClean="0"/>
              <a:t>: privileged mode using the same registers as user mode</a:t>
            </a:r>
          </a:p>
          <a:p>
            <a:pPr eaLnBrk="1" hangingPunct="1">
              <a:lnSpc>
                <a:spcPct val="80000"/>
              </a:lnSpc>
            </a:pPr>
            <a:endParaRPr lang="en-US" sz="160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0"/>
            <a:ext cx="6811963" cy="990600"/>
          </a:xfrm>
        </p:spPr>
        <p:txBody>
          <a:bodyPr/>
          <a:lstStyle/>
          <a:p>
            <a:pPr eaLnBrk="1" hangingPunct="1"/>
            <a:r>
              <a:rPr lang="en-US" smtClean="0">
                <a:solidFill>
                  <a:srgbClr val="FF0000"/>
                </a:solidFill>
              </a:rPr>
              <a:t>The Registers</a:t>
            </a:r>
          </a:p>
        </p:txBody>
      </p:sp>
      <p:sp>
        <p:nvSpPr>
          <p:cNvPr id="18435" name="Rectangle 3"/>
          <p:cNvSpPr>
            <a:spLocks noGrp="1" noChangeArrowheads="1"/>
          </p:cNvSpPr>
          <p:nvPr>
            <p:ph idx="1"/>
          </p:nvPr>
        </p:nvSpPr>
        <p:spPr/>
        <p:txBody>
          <a:bodyPr/>
          <a:lstStyle/>
          <a:p>
            <a:pPr eaLnBrk="1" hangingPunct="1">
              <a:lnSpc>
                <a:spcPct val="80000"/>
              </a:lnSpc>
            </a:pPr>
            <a:r>
              <a:rPr lang="en-US" sz="1900" b="1" smtClean="0"/>
              <a:t>ARM has 37 registers all of which are 32-bits long.</a:t>
            </a:r>
          </a:p>
          <a:p>
            <a:pPr lvl="1" eaLnBrk="1" hangingPunct="1">
              <a:lnSpc>
                <a:spcPct val="80000"/>
              </a:lnSpc>
            </a:pPr>
            <a:r>
              <a:rPr lang="en-US" sz="1700" smtClean="0"/>
              <a:t>1 dedicated program counter</a:t>
            </a:r>
          </a:p>
          <a:p>
            <a:pPr lvl="1" eaLnBrk="1" hangingPunct="1">
              <a:lnSpc>
                <a:spcPct val="80000"/>
              </a:lnSpc>
            </a:pPr>
            <a:r>
              <a:rPr lang="en-US" sz="1700" smtClean="0"/>
              <a:t>1 dedicated current program status register</a:t>
            </a:r>
          </a:p>
          <a:p>
            <a:pPr lvl="1" eaLnBrk="1" hangingPunct="1">
              <a:lnSpc>
                <a:spcPct val="80000"/>
              </a:lnSpc>
            </a:pPr>
            <a:r>
              <a:rPr lang="en-US" sz="1700" smtClean="0"/>
              <a:t>5 dedicated saved program status registers</a:t>
            </a:r>
          </a:p>
          <a:p>
            <a:pPr lvl="1" eaLnBrk="1" hangingPunct="1">
              <a:lnSpc>
                <a:spcPct val="80000"/>
              </a:lnSpc>
            </a:pPr>
            <a:r>
              <a:rPr lang="en-US" sz="1700" smtClean="0"/>
              <a:t>30 general purpose registers</a:t>
            </a:r>
          </a:p>
          <a:p>
            <a:pPr lvl="1" eaLnBrk="1" hangingPunct="1">
              <a:lnSpc>
                <a:spcPct val="80000"/>
              </a:lnSpc>
            </a:pPr>
            <a:endParaRPr lang="en-US" sz="1700" smtClean="0"/>
          </a:p>
          <a:p>
            <a:pPr eaLnBrk="1" hangingPunct="1">
              <a:lnSpc>
                <a:spcPct val="80000"/>
              </a:lnSpc>
            </a:pPr>
            <a:r>
              <a:rPr lang="en-US" sz="1900" b="1" smtClean="0"/>
              <a:t>The current processor mode governs which of several banks is accessible. Each mode can access </a:t>
            </a:r>
          </a:p>
          <a:p>
            <a:pPr lvl="1" eaLnBrk="1" hangingPunct="1">
              <a:lnSpc>
                <a:spcPct val="80000"/>
              </a:lnSpc>
            </a:pPr>
            <a:r>
              <a:rPr lang="en-US" sz="1700" smtClean="0"/>
              <a:t>a particular set of </a:t>
            </a:r>
            <a:r>
              <a:rPr lang="en-US" sz="1700" smtClean="0">
                <a:solidFill>
                  <a:srgbClr val="FF0000"/>
                </a:solidFill>
              </a:rPr>
              <a:t>r0-r12 </a:t>
            </a:r>
            <a:r>
              <a:rPr lang="en-US" sz="1700" smtClean="0"/>
              <a:t>registers</a:t>
            </a:r>
          </a:p>
          <a:p>
            <a:pPr lvl="1" eaLnBrk="1" hangingPunct="1">
              <a:lnSpc>
                <a:spcPct val="80000"/>
              </a:lnSpc>
            </a:pPr>
            <a:r>
              <a:rPr lang="en-US" sz="1700" smtClean="0"/>
              <a:t>a particular </a:t>
            </a:r>
            <a:r>
              <a:rPr lang="en-US" sz="1700" smtClean="0">
                <a:solidFill>
                  <a:srgbClr val="FF0000"/>
                </a:solidFill>
              </a:rPr>
              <a:t>r13 </a:t>
            </a:r>
            <a:r>
              <a:rPr lang="en-US" sz="1700" smtClean="0"/>
              <a:t>(the stack pointer, </a:t>
            </a:r>
            <a:r>
              <a:rPr lang="en-US" sz="1700" smtClean="0">
                <a:solidFill>
                  <a:srgbClr val="FF0000"/>
                </a:solidFill>
              </a:rPr>
              <a:t>sp</a:t>
            </a:r>
            <a:r>
              <a:rPr lang="en-US" sz="1700" smtClean="0"/>
              <a:t>) and </a:t>
            </a:r>
            <a:r>
              <a:rPr lang="en-US" sz="1700" smtClean="0">
                <a:solidFill>
                  <a:srgbClr val="FF0000"/>
                </a:solidFill>
              </a:rPr>
              <a:t>r14</a:t>
            </a:r>
            <a:r>
              <a:rPr lang="en-US" sz="1700" smtClean="0"/>
              <a:t> (the link register, </a:t>
            </a:r>
            <a:r>
              <a:rPr lang="en-US" sz="1700" smtClean="0">
                <a:solidFill>
                  <a:srgbClr val="FF0000"/>
                </a:solidFill>
              </a:rPr>
              <a:t>lr </a:t>
            </a:r>
            <a:r>
              <a:rPr lang="en-US" sz="1700" smtClean="0"/>
              <a:t>)</a:t>
            </a:r>
          </a:p>
          <a:p>
            <a:pPr lvl="1" eaLnBrk="1" hangingPunct="1">
              <a:lnSpc>
                <a:spcPct val="80000"/>
              </a:lnSpc>
            </a:pPr>
            <a:r>
              <a:rPr lang="en-US" sz="1700" smtClean="0"/>
              <a:t>the program counter,</a:t>
            </a:r>
            <a:r>
              <a:rPr lang="en-US" sz="1700" smtClean="0">
                <a:solidFill>
                  <a:schemeClr val="bg2"/>
                </a:solidFill>
              </a:rPr>
              <a:t> </a:t>
            </a:r>
            <a:r>
              <a:rPr lang="en-US" sz="1700" smtClean="0">
                <a:solidFill>
                  <a:srgbClr val="FF0000"/>
                </a:solidFill>
              </a:rPr>
              <a:t>r15</a:t>
            </a:r>
            <a:r>
              <a:rPr lang="en-US" sz="1700" smtClean="0">
                <a:solidFill>
                  <a:schemeClr val="bg2"/>
                </a:solidFill>
              </a:rPr>
              <a:t> </a:t>
            </a:r>
            <a:r>
              <a:rPr lang="en-US" sz="1700" smtClean="0"/>
              <a:t>(</a:t>
            </a:r>
            <a:r>
              <a:rPr lang="en-US" sz="1700" smtClean="0">
                <a:solidFill>
                  <a:srgbClr val="FF0000"/>
                </a:solidFill>
              </a:rPr>
              <a:t>pc</a:t>
            </a:r>
            <a:r>
              <a:rPr lang="en-US" sz="1700" smtClean="0"/>
              <a:t>)</a:t>
            </a:r>
          </a:p>
          <a:p>
            <a:pPr lvl="1" eaLnBrk="1" hangingPunct="1">
              <a:lnSpc>
                <a:spcPct val="80000"/>
              </a:lnSpc>
            </a:pPr>
            <a:r>
              <a:rPr lang="en-US" sz="1700" smtClean="0"/>
              <a:t>the current program status register, </a:t>
            </a:r>
            <a:r>
              <a:rPr lang="en-US" sz="1700" smtClean="0">
                <a:solidFill>
                  <a:srgbClr val="FF0000"/>
                </a:solidFill>
              </a:rPr>
              <a:t>CPSR</a:t>
            </a:r>
          </a:p>
          <a:p>
            <a:pPr lvl="1" eaLnBrk="1" hangingPunct="1">
              <a:lnSpc>
                <a:spcPct val="80000"/>
              </a:lnSpc>
            </a:pPr>
            <a:endParaRPr lang="en-US" sz="1700" smtClean="0">
              <a:solidFill>
                <a:srgbClr val="FF0000"/>
              </a:solidFill>
            </a:endParaRPr>
          </a:p>
          <a:p>
            <a:pPr eaLnBrk="1" hangingPunct="1">
              <a:lnSpc>
                <a:spcPct val="80000"/>
              </a:lnSpc>
            </a:pPr>
            <a:r>
              <a:rPr lang="en-US" sz="1900" b="1" smtClean="0"/>
              <a:t>Privileged modes (except System) can also access</a:t>
            </a:r>
          </a:p>
          <a:p>
            <a:pPr lvl="1" eaLnBrk="1" hangingPunct="1">
              <a:lnSpc>
                <a:spcPct val="80000"/>
              </a:lnSpc>
            </a:pPr>
            <a:r>
              <a:rPr lang="en-US" sz="1700" smtClean="0"/>
              <a:t>a particular </a:t>
            </a:r>
            <a:r>
              <a:rPr lang="en-US" sz="1700" smtClean="0">
                <a:solidFill>
                  <a:srgbClr val="FF0000"/>
                </a:solidFill>
              </a:rPr>
              <a:t>SPSR</a:t>
            </a:r>
            <a:r>
              <a:rPr lang="en-US" sz="1700" smtClean="0">
                <a:solidFill>
                  <a:schemeClr val="bg2"/>
                </a:solidFill>
              </a:rPr>
              <a:t> </a:t>
            </a:r>
            <a:r>
              <a:rPr lang="en-US" sz="1700" smtClean="0"/>
              <a:t>(saved program status register)</a:t>
            </a:r>
          </a:p>
        </p:txBody>
      </p:sp>
      <p:sp>
        <p:nvSpPr>
          <p:cNvPr id="4" name="Rectangle 6"/>
          <p:cNvSpPr>
            <a:spLocks noGrp="1" noChangeArrowheads="1"/>
          </p:cNvSpPr>
          <p:nvPr>
            <p:ph type="sldNum" sz="quarter" idx="4294967295"/>
          </p:nvPr>
        </p:nvSpPr>
        <p:spPr/>
        <p:txBody>
          <a:bodyPr/>
          <a:lstStyle/>
          <a:p>
            <a:pPr>
              <a:defRPr/>
            </a:pPr>
            <a:fld id="{97C2ECED-986D-4BB7-9776-68E77383357D}" type="slidenum">
              <a:rPr lang="en-US"/>
              <a:pPr>
                <a:defRPr/>
              </a:pPr>
              <a:t>12</a:t>
            </a:fld>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28600"/>
            <a:ext cx="8229600" cy="1079500"/>
          </a:xfrm>
        </p:spPr>
        <p:txBody>
          <a:bodyPr/>
          <a:lstStyle/>
          <a:p>
            <a:pPr eaLnBrk="1" hangingPunct="1"/>
            <a:r>
              <a:rPr lang="en-US" smtClean="0">
                <a:solidFill>
                  <a:srgbClr val="FF0000"/>
                </a:solidFill>
              </a:rPr>
              <a:t> Program Status Registers</a:t>
            </a:r>
          </a:p>
        </p:txBody>
      </p:sp>
      <p:sp>
        <p:nvSpPr>
          <p:cNvPr id="19459" name="Rectangle 92"/>
          <p:cNvSpPr>
            <a:spLocks noGrp="1" noChangeArrowheads="1"/>
          </p:cNvSpPr>
          <p:nvPr>
            <p:ph sz="half" idx="1"/>
          </p:nvPr>
        </p:nvSpPr>
        <p:spPr>
          <a:xfrm>
            <a:off x="457200" y="2286000"/>
            <a:ext cx="4038600" cy="3940175"/>
          </a:xfrm>
        </p:spPr>
        <p:txBody>
          <a:bodyPr/>
          <a:lstStyle/>
          <a:p>
            <a:pPr eaLnBrk="1" hangingPunct="1">
              <a:lnSpc>
                <a:spcPct val="80000"/>
              </a:lnSpc>
            </a:pPr>
            <a:r>
              <a:rPr lang="en-US" sz="1700" smtClean="0"/>
              <a:t>Condition code flags</a:t>
            </a:r>
          </a:p>
          <a:p>
            <a:pPr lvl="1" eaLnBrk="1" hangingPunct="1">
              <a:lnSpc>
                <a:spcPct val="80000"/>
              </a:lnSpc>
            </a:pPr>
            <a:r>
              <a:rPr lang="en-US" sz="1500" smtClean="0"/>
              <a:t>N = Negative result from ALU </a:t>
            </a:r>
          </a:p>
          <a:p>
            <a:pPr lvl="1" eaLnBrk="1" hangingPunct="1">
              <a:lnSpc>
                <a:spcPct val="80000"/>
              </a:lnSpc>
            </a:pPr>
            <a:r>
              <a:rPr lang="en-US" sz="1500" smtClean="0"/>
              <a:t>Z = Zero result from ALU</a:t>
            </a:r>
          </a:p>
          <a:p>
            <a:pPr lvl="1" eaLnBrk="1" hangingPunct="1">
              <a:lnSpc>
                <a:spcPct val="80000"/>
              </a:lnSpc>
            </a:pPr>
            <a:r>
              <a:rPr lang="en-US" sz="1500" smtClean="0"/>
              <a:t>C = ALU operation Carried out</a:t>
            </a:r>
          </a:p>
          <a:p>
            <a:pPr lvl="1" eaLnBrk="1" hangingPunct="1">
              <a:lnSpc>
                <a:spcPct val="80000"/>
              </a:lnSpc>
            </a:pPr>
            <a:r>
              <a:rPr lang="en-US" sz="1500" smtClean="0"/>
              <a:t>V = ALU operation overflowed</a:t>
            </a:r>
          </a:p>
          <a:p>
            <a:pPr eaLnBrk="1" hangingPunct="1">
              <a:lnSpc>
                <a:spcPct val="80000"/>
              </a:lnSpc>
            </a:pPr>
            <a:endParaRPr lang="en-US" sz="1700" smtClean="0"/>
          </a:p>
          <a:p>
            <a:pPr eaLnBrk="1" hangingPunct="1">
              <a:lnSpc>
                <a:spcPct val="80000"/>
              </a:lnSpc>
            </a:pPr>
            <a:r>
              <a:rPr lang="en-US" sz="1700" smtClean="0">
                <a:solidFill>
                  <a:schemeClr val="folHlink"/>
                </a:solidFill>
              </a:rPr>
              <a:t>Sticky Overflow flag - Q flag</a:t>
            </a:r>
          </a:p>
          <a:p>
            <a:pPr lvl="1" eaLnBrk="1" hangingPunct="1">
              <a:lnSpc>
                <a:spcPct val="80000"/>
              </a:lnSpc>
            </a:pPr>
            <a:r>
              <a:rPr lang="en-US" sz="1500" smtClean="0"/>
              <a:t>Architecture 5TE/J only</a:t>
            </a:r>
          </a:p>
          <a:p>
            <a:pPr lvl="1" eaLnBrk="1" hangingPunct="1">
              <a:lnSpc>
                <a:spcPct val="80000"/>
              </a:lnSpc>
            </a:pPr>
            <a:r>
              <a:rPr lang="en-US" sz="1500" smtClean="0"/>
              <a:t>Indicates if saturation has occurred</a:t>
            </a:r>
          </a:p>
          <a:p>
            <a:pPr eaLnBrk="1" hangingPunct="1">
              <a:lnSpc>
                <a:spcPct val="80000"/>
              </a:lnSpc>
            </a:pPr>
            <a:endParaRPr lang="en-US" sz="1700" smtClean="0"/>
          </a:p>
          <a:p>
            <a:pPr eaLnBrk="1" hangingPunct="1">
              <a:lnSpc>
                <a:spcPct val="80000"/>
              </a:lnSpc>
            </a:pPr>
            <a:r>
              <a:rPr lang="en-US" sz="1700" smtClean="0">
                <a:solidFill>
                  <a:schemeClr val="folHlink"/>
                </a:solidFill>
              </a:rPr>
              <a:t>J bit</a:t>
            </a:r>
            <a:endParaRPr lang="en-US" sz="1700" smtClean="0"/>
          </a:p>
          <a:p>
            <a:pPr lvl="1" eaLnBrk="1" hangingPunct="1">
              <a:lnSpc>
                <a:spcPct val="80000"/>
              </a:lnSpc>
            </a:pPr>
            <a:r>
              <a:rPr lang="en-US" sz="1500" smtClean="0"/>
              <a:t>Architecture 5TEJ only</a:t>
            </a:r>
          </a:p>
          <a:p>
            <a:pPr lvl="1" eaLnBrk="1" hangingPunct="1">
              <a:lnSpc>
                <a:spcPct val="80000"/>
              </a:lnSpc>
            </a:pPr>
            <a:r>
              <a:rPr lang="en-US" sz="1500" smtClean="0"/>
              <a:t>J = 1: Processor in Jazelle state</a:t>
            </a:r>
          </a:p>
          <a:p>
            <a:pPr lvl="1" eaLnBrk="1" hangingPunct="1">
              <a:lnSpc>
                <a:spcPct val="80000"/>
              </a:lnSpc>
            </a:pPr>
            <a:endParaRPr lang="en-US" sz="1500" smtClean="0"/>
          </a:p>
          <a:p>
            <a:pPr eaLnBrk="1" hangingPunct="1">
              <a:lnSpc>
                <a:spcPct val="80000"/>
              </a:lnSpc>
            </a:pPr>
            <a:endParaRPr lang="en-US" sz="1700" smtClean="0"/>
          </a:p>
        </p:txBody>
      </p:sp>
      <p:sp>
        <p:nvSpPr>
          <p:cNvPr id="19460" name="Rectangle 93"/>
          <p:cNvSpPr>
            <a:spLocks noGrp="1" noChangeArrowheads="1"/>
          </p:cNvSpPr>
          <p:nvPr>
            <p:ph sz="half" idx="2"/>
          </p:nvPr>
        </p:nvSpPr>
        <p:spPr>
          <a:xfrm>
            <a:off x="4648200" y="2286000"/>
            <a:ext cx="4038600" cy="3940175"/>
          </a:xfrm>
        </p:spPr>
        <p:txBody>
          <a:bodyPr/>
          <a:lstStyle/>
          <a:p>
            <a:pPr eaLnBrk="1" hangingPunct="1">
              <a:lnSpc>
                <a:spcPct val="80000"/>
              </a:lnSpc>
            </a:pPr>
            <a:r>
              <a:rPr lang="en-US" sz="1700" smtClean="0"/>
              <a:t>Interrupt Disable bits.</a:t>
            </a:r>
          </a:p>
          <a:p>
            <a:pPr lvl="1" eaLnBrk="1" hangingPunct="1">
              <a:lnSpc>
                <a:spcPct val="80000"/>
              </a:lnSpc>
            </a:pPr>
            <a:r>
              <a:rPr lang="en-US" sz="1500" smtClean="0"/>
              <a:t>I  = 1: Disables the IRQ.</a:t>
            </a:r>
          </a:p>
          <a:p>
            <a:pPr lvl="1" eaLnBrk="1" hangingPunct="1">
              <a:lnSpc>
                <a:spcPct val="80000"/>
              </a:lnSpc>
            </a:pPr>
            <a:r>
              <a:rPr lang="en-US" sz="1500" smtClean="0"/>
              <a:t>F = 1: Disables the FIQ.</a:t>
            </a:r>
          </a:p>
          <a:p>
            <a:pPr lvl="1" eaLnBrk="1" hangingPunct="1">
              <a:lnSpc>
                <a:spcPct val="80000"/>
              </a:lnSpc>
            </a:pPr>
            <a:endParaRPr lang="en-US" sz="1500" smtClean="0"/>
          </a:p>
          <a:p>
            <a:pPr eaLnBrk="1" hangingPunct="1">
              <a:lnSpc>
                <a:spcPct val="80000"/>
              </a:lnSpc>
            </a:pPr>
            <a:r>
              <a:rPr lang="en-US" sz="1700" smtClean="0">
                <a:solidFill>
                  <a:schemeClr val="folHlink"/>
                </a:solidFill>
              </a:rPr>
              <a:t>T Bit</a:t>
            </a:r>
            <a:endParaRPr lang="en-US" sz="1700" smtClean="0"/>
          </a:p>
          <a:p>
            <a:pPr lvl="1" eaLnBrk="1" hangingPunct="1">
              <a:lnSpc>
                <a:spcPct val="80000"/>
              </a:lnSpc>
            </a:pPr>
            <a:r>
              <a:rPr lang="en-US" sz="1500" smtClean="0"/>
              <a:t>Architecture xT only</a:t>
            </a:r>
          </a:p>
          <a:p>
            <a:pPr lvl="1" eaLnBrk="1" hangingPunct="1">
              <a:lnSpc>
                <a:spcPct val="80000"/>
              </a:lnSpc>
            </a:pPr>
            <a:r>
              <a:rPr lang="en-US" sz="1500" smtClean="0"/>
              <a:t>T = 0: Processor in ARM state</a:t>
            </a:r>
          </a:p>
          <a:p>
            <a:pPr lvl="1" eaLnBrk="1" hangingPunct="1">
              <a:lnSpc>
                <a:spcPct val="80000"/>
              </a:lnSpc>
            </a:pPr>
            <a:r>
              <a:rPr lang="en-US" sz="1500" smtClean="0"/>
              <a:t>T = 1: Processor in Thumb state</a:t>
            </a:r>
          </a:p>
          <a:p>
            <a:pPr eaLnBrk="1" hangingPunct="1">
              <a:lnSpc>
                <a:spcPct val="80000"/>
              </a:lnSpc>
            </a:pPr>
            <a:endParaRPr lang="en-US" sz="1700" smtClean="0"/>
          </a:p>
          <a:p>
            <a:pPr eaLnBrk="1" hangingPunct="1">
              <a:lnSpc>
                <a:spcPct val="80000"/>
              </a:lnSpc>
            </a:pPr>
            <a:r>
              <a:rPr lang="en-US" sz="1700" smtClean="0"/>
              <a:t>Mode bits</a:t>
            </a:r>
          </a:p>
          <a:p>
            <a:pPr lvl="1" eaLnBrk="1" hangingPunct="1">
              <a:lnSpc>
                <a:spcPct val="80000"/>
              </a:lnSpc>
            </a:pPr>
            <a:r>
              <a:rPr lang="en-US" sz="1500" smtClean="0"/>
              <a:t>Specify the processor mode</a:t>
            </a:r>
          </a:p>
          <a:p>
            <a:pPr eaLnBrk="1" hangingPunct="1">
              <a:lnSpc>
                <a:spcPct val="80000"/>
              </a:lnSpc>
            </a:pPr>
            <a:endParaRPr lang="en-US" sz="1700" smtClean="0"/>
          </a:p>
        </p:txBody>
      </p:sp>
      <p:grpSp>
        <p:nvGrpSpPr>
          <p:cNvPr id="2" name="Group 48"/>
          <p:cNvGrpSpPr>
            <a:grpSpLocks/>
          </p:cNvGrpSpPr>
          <p:nvPr/>
        </p:nvGrpSpPr>
        <p:grpSpPr bwMode="auto">
          <a:xfrm>
            <a:off x="838200" y="1385888"/>
            <a:ext cx="7315200" cy="900112"/>
            <a:chOff x="528" y="816"/>
            <a:chExt cx="4608" cy="520"/>
          </a:xfrm>
        </p:grpSpPr>
        <p:sp>
          <p:nvSpPr>
            <p:cNvPr id="19462" name="Rectangle 49"/>
            <p:cNvSpPr>
              <a:spLocks noChangeArrowheads="1"/>
            </p:cNvSpPr>
            <p:nvPr/>
          </p:nvSpPr>
          <p:spPr bwMode="auto">
            <a:xfrm>
              <a:off x="1244" y="960"/>
              <a:ext cx="272" cy="192"/>
            </a:xfrm>
            <a:prstGeom prst="rect">
              <a:avLst/>
            </a:prstGeom>
            <a:solidFill>
              <a:srgbClr val="DDDDDD"/>
            </a:solidFill>
            <a:ln w="38100">
              <a:noFill/>
              <a:miter lim="800000"/>
              <a:headEnd/>
              <a:tailEnd/>
            </a:ln>
          </p:spPr>
          <p:txBody>
            <a:bodyPr anchor="ctr">
              <a:spAutoFit/>
            </a:bodyPr>
            <a:lstStyle/>
            <a:p>
              <a:endParaRPr lang="en-US"/>
            </a:p>
          </p:txBody>
        </p:sp>
        <p:sp>
          <p:nvSpPr>
            <p:cNvPr id="19463" name="Rectangle 50"/>
            <p:cNvSpPr>
              <a:spLocks noChangeArrowheads="1"/>
            </p:cNvSpPr>
            <p:nvPr/>
          </p:nvSpPr>
          <p:spPr bwMode="auto">
            <a:xfrm>
              <a:off x="1680" y="960"/>
              <a:ext cx="2304" cy="192"/>
            </a:xfrm>
            <a:prstGeom prst="rect">
              <a:avLst/>
            </a:prstGeom>
            <a:solidFill>
              <a:srgbClr val="DDDDDD"/>
            </a:solidFill>
            <a:ln w="38100">
              <a:noFill/>
              <a:miter lim="800000"/>
              <a:headEnd/>
              <a:tailEnd/>
            </a:ln>
          </p:spPr>
          <p:txBody>
            <a:bodyPr anchor="ctr">
              <a:spAutoFit/>
            </a:bodyPr>
            <a:lstStyle/>
            <a:p>
              <a:endParaRPr lang="en-US"/>
            </a:p>
          </p:txBody>
        </p:sp>
        <p:sp>
          <p:nvSpPr>
            <p:cNvPr id="19464" name="Rectangle 51"/>
            <p:cNvSpPr>
              <a:spLocks noChangeArrowheads="1"/>
            </p:cNvSpPr>
            <p:nvPr/>
          </p:nvSpPr>
          <p:spPr bwMode="auto">
            <a:xfrm>
              <a:off x="1104" y="816"/>
              <a:ext cx="164" cy="119"/>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rPr>
                <a:t>27</a:t>
              </a:r>
            </a:p>
          </p:txBody>
        </p:sp>
        <p:sp>
          <p:nvSpPr>
            <p:cNvPr id="19465" name="Rectangle 52"/>
            <p:cNvSpPr>
              <a:spLocks noChangeArrowheads="1"/>
            </p:cNvSpPr>
            <p:nvPr/>
          </p:nvSpPr>
          <p:spPr bwMode="auto">
            <a:xfrm>
              <a:off x="528" y="816"/>
              <a:ext cx="164" cy="119"/>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rPr>
                <a:t>31</a:t>
              </a:r>
            </a:p>
          </p:txBody>
        </p:sp>
        <p:sp>
          <p:nvSpPr>
            <p:cNvPr id="19466" name="Text Box 53"/>
            <p:cNvSpPr txBox="1">
              <a:spLocks noChangeArrowheads="1"/>
            </p:cNvSpPr>
            <p:nvPr/>
          </p:nvSpPr>
          <p:spPr bwMode="auto">
            <a:xfrm>
              <a:off x="536" y="954"/>
              <a:ext cx="1144" cy="199"/>
            </a:xfrm>
            <a:prstGeom prst="rect">
              <a:avLst/>
            </a:prstGeom>
            <a:noFill/>
            <a:ln w="38100">
              <a:solidFill>
                <a:srgbClr val="3366FF"/>
              </a:solidFill>
              <a:miter lim="800000"/>
              <a:headEnd/>
              <a:tailEnd/>
            </a:ln>
          </p:spPr>
          <p:txBody>
            <a:bodyPr anchor="ctr">
              <a:spAutoFit/>
            </a:bodyPr>
            <a:lstStyle/>
            <a:p>
              <a:r>
                <a:rPr lang="en-US" sz="1400" b="1">
                  <a:latin typeface="Courier New" pitchFamily="49" charset="0"/>
                </a:rPr>
                <a:t>N Z C V </a:t>
              </a:r>
              <a:r>
                <a:rPr lang="en-US" sz="1400" b="1">
                  <a:solidFill>
                    <a:schemeClr val="folHlink"/>
                  </a:solidFill>
                  <a:latin typeface="Courier New" pitchFamily="49" charset="0"/>
                </a:rPr>
                <a:t>Q</a:t>
              </a:r>
              <a:endParaRPr lang="en-US" sz="1400">
                <a:latin typeface="Courier New" pitchFamily="49" charset="0"/>
              </a:endParaRPr>
            </a:p>
          </p:txBody>
        </p:sp>
        <p:sp>
          <p:nvSpPr>
            <p:cNvPr id="19467" name="Line 54"/>
            <p:cNvSpPr>
              <a:spLocks noChangeShapeType="1"/>
            </p:cNvSpPr>
            <p:nvPr/>
          </p:nvSpPr>
          <p:spPr bwMode="auto">
            <a:xfrm>
              <a:off x="960" y="1104"/>
              <a:ext cx="0" cy="48"/>
            </a:xfrm>
            <a:prstGeom prst="line">
              <a:avLst/>
            </a:prstGeom>
            <a:noFill/>
            <a:ln w="25400">
              <a:solidFill>
                <a:schemeClr val="hlink"/>
              </a:solidFill>
              <a:round/>
              <a:headEnd/>
              <a:tailEnd/>
            </a:ln>
          </p:spPr>
          <p:txBody>
            <a:bodyPr wrap="none" anchor="ctr"/>
            <a:lstStyle/>
            <a:p>
              <a:endParaRPr lang="en-US"/>
            </a:p>
          </p:txBody>
        </p:sp>
        <p:sp>
          <p:nvSpPr>
            <p:cNvPr id="19468" name="Line 55"/>
            <p:cNvSpPr>
              <a:spLocks noChangeShapeType="1"/>
            </p:cNvSpPr>
            <p:nvPr/>
          </p:nvSpPr>
          <p:spPr bwMode="auto">
            <a:xfrm>
              <a:off x="816" y="1104"/>
              <a:ext cx="0" cy="48"/>
            </a:xfrm>
            <a:prstGeom prst="line">
              <a:avLst/>
            </a:prstGeom>
            <a:noFill/>
            <a:ln w="25400">
              <a:solidFill>
                <a:schemeClr val="hlink"/>
              </a:solidFill>
              <a:round/>
              <a:headEnd/>
              <a:tailEnd/>
            </a:ln>
          </p:spPr>
          <p:txBody>
            <a:bodyPr wrap="none" anchor="ctr"/>
            <a:lstStyle/>
            <a:p>
              <a:endParaRPr lang="en-US"/>
            </a:p>
          </p:txBody>
        </p:sp>
        <p:sp>
          <p:nvSpPr>
            <p:cNvPr id="19469" name="Line 56"/>
            <p:cNvSpPr>
              <a:spLocks noChangeShapeType="1"/>
            </p:cNvSpPr>
            <p:nvPr/>
          </p:nvSpPr>
          <p:spPr bwMode="auto">
            <a:xfrm>
              <a:off x="672" y="1104"/>
              <a:ext cx="0" cy="48"/>
            </a:xfrm>
            <a:prstGeom prst="line">
              <a:avLst/>
            </a:prstGeom>
            <a:noFill/>
            <a:ln w="25400">
              <a:solidFill>
                <a:schemeClr val="hlink"/>
              </a:solidFill>
              <a:round/>
              <a:headEnd/>
              <a:tailEnd/>
            </a:ln>
          </p:spPr>
          <p:txBody>
            <a:bodyPr wrap="none" anchor="ctr"/>
            <a:lstStyle/>
            <a:p>
              <a:endParaRPr lang="en-US"/>
            </a:p>
          </p:txBody>
        </p:sp>
        <p:sp>
          <p:nvSpPr>
            <p:cNvPr id="19470" name="Line 57"/>
            <p:cNvSpPr>
              <a:spLocks noChangeShapeType="1"/>
            </p:cNvSpPr>
            <p:nvPr/>
          </p:nvSpPr>
          <p:spPr bwMode="auto">
            <a:xfrm>
              <a:off x="1248" y="960"/>
              <a:ext cx="0" cy="192"/>
            </a:xfrm>
            <a:prstGeom prst="line">
              <a:avLst/>
            </a:prstGeom>
            <a:noFill/>
            <a:ln w="25400">
              <a:solidFill>
                <a:schemeClr val="hlink"/>
              </a:solidFill>
              <a:round/>
              <a:headEnd/>
              <a:tailEnd/>
            </a:ln>
          </p:spPr>
          <p:txBody>
            <a:bodyPr wrap="none" anchor="ctr"/>
            <a:lstStyle/>
            <a:p>
              <a:endParaRPr lang="en-US"/>
            </a:p>
          </p:txBody>
        </p:sp>
        <p:sp>
          <p:nvSpPr>
            <p:cNvPr id="19471" name="Line 58"/>
            <p:cNvSpPr>
              <a:spLocks noChangeShapeType="1"/>
            </p:cNvSpPr>
            <p:nvPr/>
          </p:nvSpPr>
          <p:spPr bwMode="auto">
            <a:xfrm>
              <a:off x="1104" y="960"/>
              <a:ext cx="0" cy="192"/>
            </a:xfrm>
            <a:prstGeom prst="line">
              <a:avLst/>
            </a:prstGeom>
            <a:noFill/>
            <a:ln w="25400">
              <a:solidFill>
                <a:schemeClr val="hlink"/>
              </a:solidFill>
              <a:round/>
              <a:headEnd/>
              <a:tailEnd/>
            </a:ln>
          </p:spPr>
          <p:txBody>
            <a:bodyPr wrap="none" anchor="ctr"/>
            <a:lstStyle/>
            <a:p>
              <a:endParaRPr lang="en-US"/>
            </a:p>
          </p:txBody>
        </p:sp>
        <p:sp>
          <p:nvSpPr>
            <p:cNvPr id="19472" name="Rectangle 59"/>
            <p:cNvSpPr>
              <a:spLocks noChangeArrowheads="1"/>
            </p:cNvSpPr>
            <p:nvPr/>
          </p:nvSpPr>
          <p:spPr bwMode="auto">
            <a:xfrm>
              <a:off x="960" y="816"/>
              <a:ext cx="192" cy="119"/>
            </a:xfrm>
            <a:prstGeom prst="rect">
              <a:avLst/>
            </a:prstGeom>
            <a:noFill/>
            <a:ln w="9525">
              <a:noFill/>
              <a:miter lim="800000"/>
              <a:headEnd/>
              <a:tailEnd/>
            </a:ln>
          </p:spPr>
          <p:txBody>
            <a:bodyPr lIns="66675" tIns="26988" rIns="66675" bIns="26988">
              <a:spAutoFit/>
            </a:bodyPr>
            <a:lstStyle/>
            <a:p>
              <a:pPr algn="ctr" defTabSz="944563"/>
              <a:r>
                <a:rPr lang="en-US" sz="1000" b="1">
                  <a:solidFill>
                    <a:srgbClr val="000000"/>
                  </a:solidFill>
                  <a:latin typeface="Times New Roman" pitchFamily="18" charset="0"/>
                </a:rPr>
                <a:t>28</a:t>
              </a:r>
            </a:p>
          </p:txBody>
        </p:sp>
        <p:sp>
          <p:nvSpPr>
            <p:cNvPr id="19473" name="Rectangle 60"/>
            <p:cNvSpPr>
              <a:spLocks noChangeArrowheads="1"/>
            </p:cNvSpPr>
            <p:nvPr/>
          </p:nvSpPr>
          <p:spPr bwMode="auto">
            <a:xfrm>
              <a:off x="4128" y="816"/>
              <a:ext cx="124" cy="119"/>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rPr>
                <a:t>6</a:t>
              </a:r>
            </a:p>
          </p:txBody>
        </p:sp>
        <p:sp>
          <p:nvSpPr>
            <p:cNvPr id="19474" name="Rectangle 61"/>
            <p:cNvSpPr>
              <a:spLocks noChangeArrowheads="1"/>
            </p:cNvSpPr>
            <p:nvPr/>
          </p:nvSpPr>
          <p:spPr bwMode="auto">
            <a:xfrm>
              <a:off x="3984" y="816"/>
              <a:ext cx="124" cy="119"/>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rPr>
                <a:t>7</a:t>
              </a:r>
            </a:p>
          </p:txBody>
        </p:sp>
        <p:sp>
          <p:nvSpPr>
            <p:cNvPr id="19475" name="Text Box 62"/>
            <p:cNvSpPr txBox="1">
              <a:spLocks noChangeArrowheads="1"/>
            </p:cNvSpPr>
            <p:nvPr/>
          </p:nvSpPr>
          <p:spPr bwMode="auto">
            <a:xfrm>
              <a:off x="3984" y="954"/>
              <a:ext cx="1152" cy="199"/>
            </a:xfrm>
            <a:prstGeom prst="rect">
              <a:avLst/>
            </a:prstGeom>
            <a:noFill/>
            <a:ln w="38100">
              <a:solidFill>
                <a:srgbClr val="3366FF"/>
              </a:solidFill>
              <a:miter lim="800000"/>
              <a:headEnd/>
              <a:tailEnd/>
            </a:ln>
          </p:spPr>
          <p:txBody>
            <a:bodyPr anchor="ctr">
              <a:spAutoFit/>
            </a:bodyPr>
            <a:lstStyle/>
            <a:p>
              <a:r>
                <a:rPr lang="en-US" sz="1400" b="1">
                  <a:latin typeface="Courier New" pitchFamily="49" charset="0"/>
                </a:rPr>
                <a:t>I F </a:t>
              </a:r>
              <a:r>
                <a:rPr lang="en-US" sz="1400" b="1">
                  <a:solidFill>
                    <a:schemeClr val="folHlink"/>
                  </a:solidFill>
                  <a:latin typeface="Courier New" pitchFamily="49" charset="0"/>
                </a:rPr>
                <a:t>T</a:t>
              </a:r>
              <a:r>
                <a:rPr lang="en-US" sz="1400" b="1">
                  <a:latin typeface="Courier New" pitchFamily="49" charset="0"/>
                </a:rPr>
                <a:t>    mode</a:t>
              </a:r>
              <a:endParaRPr lang="en-US" sz="1400">
                <a:latin typeface="Courier New" pitchFamily="49" charset="0"/>
              </a:endParaRPr>
            </a:p>
          </p:txBody>
        </p:sp>
        <p:sp>
          <p:nvSpPr>
            <p:cNvPr id="19476" name="Line 63"/>
            <p:cNvSpPr>
              <a:spLocks noChangeShapeType="1"/>
            </p:cNvSpPr>
            <p:nvPr/>
          </p:nvSpPr>
          <p:spPr bwMode="auto">
            <a:xfrm>
              <a:off x="4560" y="1104"/>
              <a:ext cx="0" cy="48"/>
            </a:xfrm>
            <a:prstGeom prst="line">
              <a:avLst/>
            </a:prstGeom>
            <a:noFill/>
            <a:ln w="25400">
              <a:solidFill>
                <a:schemeClr val="hlink"/>
              </a:solidFill>
              <a:round/>
              <a:headEnd/>
              <a:tailEnd/>
            </a:ln>
          </p:spPr>
          <p:txBody>
            <a:bodyPr wrap="none" anchor="ctr"/>
            <a:lstStyle/>
            <a:p>
              <a:endParaRPr lang="en-US"/>
            </a:p>
          </p:txBody>
        </p:sp>
        <p:sp>
          <p:nvSpPr>
            <p:cNvPr id="19477" name="Line 64"/>
            <p:cNvSpPr>
              <a:spLocks noChangeShapeType="1"/>
            </p:cNvSpPr>
            <p:nvPr/>
          </p:nvSpPr>
          <p:spPr bwMode="auto">
            <a:xfrm>
              <a:off x="4128" y="1104"/>
              <a:ext cx="0" cy="48"/>
            </a:xfrm>
            <a:prstGeom prst="line">
              <a:avLst/>
            </a:prstGeom>
            <a:noFill/>
            <a:ln w="25400">
              <a:solidFill>
                <a:schemeClr val="hlink"/>
              </a:solidFill>
              <a:round/>
              <a:headEnd/>
              <a:tailEnd/>
            </a:ln>
          </p:spPr>
          <p:txBody>
            <a:bodyPr wrap="none" anchor="ctr"/>
            <a:lstStyle/>
            <a:p>
              <a:endParaRPr lang="en-US"/>
            </a:p>
          </p:txBody>
        </p:sp>
        <p:sp>
          <p:nvSpPr>
            <p:cNvPr id="19478" name="Line 65"/>
            <p:cNvSpPr>
              <a:spLocks noChangeShapeType="1"/>
            </p:cNvSpPr>
            <p:nvPr/>
          </p:nvSpPr>
          <p:spPr bwMode="auto">
            <a:xfrm>
              <a:off x="4272" y="960"/>
              <a:ext cx="0" cy="192"/>
            </a:xfrm>
            <a:prstGeom prst="line">
              <a:avLst/>
            </a:prstGeom>
            <a:noFill/>
            <a:ln w="25400">
              <a:solidFill>
                <a:schemeClr val="hlink"/>
              </a:solidFill>
              <a:round/>
              <a:headEnd/>
              <a:tailEnd/>
            </a:ln>
          </p:spPr>
          <p:txBody>
            <a:bodyPr wrap="none" anchor="ctr"/>
            <a:lstStyle/>
            <a:p>
              <a:endParaRPr lang="en-US"/>
            </a:p>
          </p:txBody>
        </p:sp>
        <p:sp>
          <p:nvSpPr>
            <p:cNvPr id="19479" name="Line 66"/>
            <p:cNvSpPr>
              <a:spLocks noChangeShapeType="1"/>
            </p:cNvSpPr>
            <p:nvPr/>
          </p:nvSpPr>
          <p:spPr bwMode="auto">
            <a:xfrm>
              <a:off x="4416" y="960"/>
              <a:ext cx="0" cy="192"/>
            </a:xfrm>
            <a:prstGeom prst="line">
              <a:avLst/>
            </a:prstGeom>
            <a:noFill/>
            <a:ln w="25400">
              <a:solidFill>
                <a:schemeClr val="hlink"/>
              </a:solidFill>
              <a:round/>
              <a:headEnd/>
              <a:tailEnd/>
            </a:ln>
          </p:spPr>
          <p:txBody>
            <a:bodyPr wrap="none" anchor="ctr"/>
            <a:lstStyle/>
            <a:p>
              <a:endParaRPr lang="en-US"/>
            </a:p>
          </p:txBody>
        </p:sp>
        <p:sp>
          <p:nvSpPr>
            <p:cNvPr id="19480" name="Rectangle 67"/>
            <p:cNvSpPr>
              <a:spLocks noChangeArrowheads="1"/>
            </p:cNvSpPr>
            <p:nvPr/>
          </p:nvSpPr>
          <p:spPr bwMode="auto">
            <a:xfrm>
              <a:off x="2688" y="816"/>
              <a:ext cx="164" cy="119"/>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rPr>
                <a:t>16</a:t>
              </a:r>
            </a:p>
          </p:txBody>
        </p:sp>
        <p:sp>
          <p:nvSpPr>
            <p:cNvPr id="19481" name="Rectangle 68"/>
            <p:cNvSpPr>
              <a:spLocks noChangeArrowheads="1"/>
            </p:cNvSpPr>
            <p:nvPr/>
          </p:nvSpPr>
          <p:spPr bwMode="auto">
            <a:xfrm>
              <a:off x="1680" y="816"/>
              <a:ext cx="164" cy="119"/>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rPr>
                <a:t>23</a:t>
              </a:r>
            </a:p>
          </p:txBody>
        </p:sp>
        <p:sp>
          <p:nvSpPr>
            <p:cNvPr id="19482" name="Text Box 69"/>
            <p:cNvSpPr txBox="1">
              <a:spLocks noChangeArrowheads="1"/>
            </p:cNvSpPr>
            <p:nvPr/>
          </p:nvSpPr>
          <p:spPr bwMode="auto">
            <a:xfrm>
              <a:off x="1680" y="954"/>
              <a:ext cx="1152" cy="199"/>
            </a:xfrm>
            <a:prstGeom prst="rect">
              <a:avLst/>
            </a:prstGeom>
            <a:noFill/>
            <a:ln w="38100">
              <a:solidFill>
                <a:srgbClr val="3366FF"/>
              </a:solidFill>
              <a:miter lim="800000"/>
              <a:headEnd/>
              <a:tailEnd/>
            </a:ln>
          </p:spPr>
          <p:txBody>
            <a:bodyPr anchor="ctr">
              <a:spAutoFit/>
            </a:bodyPr>
            <a:lstStyle/>
            <a:p>
              <a:r>
                <a:rPr lang="en-US" sz="1400" b="1">
                  <a:latin typeface="Courier New" pitchFamily="49" charset="0"/>
                </a:rPr>
                <a:t> </a:t>
              </a:r>
              <a:endParaRPr lang="en-US" sz="1400">
                <a:latin typeface="Courier New" pitchFamily="49" charset="0"/>
              </a:endParaRPr>
            </a:p>
          </p:txBody>
        </p:sp>
        <p:sp>
          <p:nvSpPr>
            <p:cNvPr id="19483" name="Rectangle 70"/>
            <p:cNvSpPr>
              <a:spLocks noChangeArrowheads="1"/>
            </p:cNvSpPr>
            <p:nvPr/>
          </p:nvSpPr>
          <p:spPr bwMode="auto">
            <a:xfrm>
              <a:off x="3840" y="816"/>
              <a:ext cx="124" cy="119"/>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rPr>
                <a:t>8</a:t>
              </a:r>
            </a:p>
          </p:txBody>
        </p:sp>
        <p:sp>
          <p:nvSpPr>
            <p:cNvPr id="19484" name="Rectangle 71"/>
            <p:cNvSpPr>
              <a:spLocks noChangeArrowheads="1"/>
            </p:cNvSpPr>
            <p:nvPr/>
          </p:nvSpPr>
          <p:spPr bwMode="auto">
            <a:xfrm>
              <a:off x="2832" y="816"/>
              <a:ext cx="164" cy="119"/>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rPr>
                <a:t>15</a:t>
              </a:r>
            </a:p>
          </p:txBody>
        </p:sp>
        <p:sp>
          <p:nvSpPr>
            <p:cNvPr id="19485" name="Text Box 72"/>
            <p:cNvSpPr txBox="1">
              <a:spLocks noChangeArrowheads="1"/>
            </p:cNvSpPr>
            <p:nvPr/>
          </p:nvSpPr>
          <p:spPr bwMode="auto">
            <a:xfrm>
              <a:off x="2832" y="954"/>
              <a:ext cx="1152" cy="199"/>
            </a:xfrm>
            <a:prstGeom prst="rect">
              <a:avLst/>
            </a:prstGeom>
            <a:noFill/>
            <a:ln w="38100">
              <a:solidFill>
                <a:srgbClr val="3366FF"/>
              </a:solidFill>
              <a:miter lim="800000"/>
              <a:headEnd/>
              <a:tailEnd/>
            </a:ln>
          </p:spPr>
          <p:txBody>
            <a:bodyPr anchor="ctr">
              <a:spAutoFit/>
            </a:bodyPr>
            <a:lstStyle/>
            <a:p>
              <a:r>
                <a:rPr lang="en-US" sz="1400" b="1">
                  <a:latin typeface="Courier New" pitchFamily="49" charset="0"/>
                </a:rPr>
                <a:t> </a:t>
              </a:r>
              <a:endParaRPr lang="en-US" sz="1400">
                <a:latin typeface="Courier New" pitchFamily="49" charset="0"/>
              </a:endParaRPr>
            </a:p>
          </p:txBody>
        </p:sp>
        <p:sp>
          <p:nvSpPr>
            <p:cNvPr id="19486" name="Line 73"/>
            <p:cNvSpPr>
              <a:spLocks noChangeShapeType="1"/>
            </p:cNvSpPr>
            <p:nvPr/>
          </p:nvSpPr>
          <p:spPr bwMode="auto">
            <a:xfrm>
              <a:off x="4704" y="1104"/>
              <a:ext cx="0" cy="48"/>
            </a:xfrm>
            <a:prstGeom prst="line">
              <a:avLst/>
            </a:prstGeom>
            <a:noFill/>
            <a:ln w="25400">
              <a:solidFill>
                <a:schemeClr val="hlink"/>
              </a:solidFill>
              <a:round/>
              <a:headEnd/>
              <a:tailEnd/>
            </a:ln>
          </p:spPr>
          <p:txBody>
            <a:bodyPr wrap="none" anchor="ctr"/>
            <a:lstStyle/>
            <a:p>
              <a:endParaRPr lang="en-US"/>
            </a:p>
          </p:txBody>
        </p:sp>
        <p:sp>
          <p:nvSpPr>
            <p:cNvPr id="19487" name="Line 74"/>
            <p:cNvSpPr>
              <a:spLocks noChangeShapeType="1"/>
            </p:cNvSpPr>
            <p:nvPr/>
          </p:nvSpPr>
          <p:spPr bwMode="auto">
            <a:xfrm>
              <a:off x="4848" y="1104"/>
              <a:ext cx="0" cy="48"/>
            </a:xfrm>
            <a:prstGeom prst="line">
              <a:avLst/>
            </a:prstGeom>
            <a:noFill/>
            <a:ln w="25400">
              <a:solidFill>
                <a:schemeClr val="hlink"/>
              </a:solidFill>
              <a:round/>
              <a:headEnd/>
              <a:tailEnd/>
            </a:ln>
          </p:spPr>
          <p:txBody>
            <a:bodyPr wrap="none" anchor="ctr"/>
            <a:lstStyle/>
            <a:p>
              <a:endParaRPr lang="en-US"/>
            </a:p>
          </p:txBody>
        </p:sp>
        <p:sp>
          <p:nvSpPr>
            <p:cNvPr id="19488" name="Line 75"/>
            <p:cNvSpPr>
              <a:spLocks noChangeShapeType="1"/>
            </p:cNvSpPr>
            <p:nvPr/>
          </p:nvSpPr>
          <p:spPr bwMode="auto">
            <a:xfrm>
              <a:off x="4992" y="1104"/>
              <a:ext cx="0" cy="48"/>
            </a:xfrm>
            <a:prstGeom prst="line">
              <a:avLst/>
            </a:prstGeom>
            <a:noFill/>
            <a:ln w="25400">
              <a:solidFill>
                <a:schemeClr val="hlink"/>
              </a:solidFill>
              <a:round/>
              <a:headEnd/>
              <a:tailEnd/>
            </a:ln>
          </p:spPr>
          <p:txBody>
            <a:bodyPr wrap="none" anchor="ctr"/>
            <a:lstStyle/>
            <a:p>
              <a:endParaRPr lang="en-US"/>
            </a:p>
          </p:txBody>
        </p:sp>
        <p:sp>
          <p:nvSpPr>
            <p:cNvPr id="19489" name="Rectangle 76"/>
            <p:cNvSpPr>
              <a:spLocks noChangeArrowheads="1"/>
            </p:cNvSpPr>
            <p:nvPr/>
          </p:nvSpPr>
          <p:spPr bwMode="auto">
            <a:xfrm>
              <a:off x="4272" y="816"/>
              <a:ext cx="124" cy="119"/>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rPr>
                <a:t>5</a:t>
              </a:r>
            </a:p>
          </p:txBody>
        </p:sp>
        <p:sp>
          <p:nvSpPr>
            <p:cNvPr id="19490" name="Rectangle 77"/>
            <p:cNvSpPr>
              <a:spLocks noChangeArrowheads="1"/>
            </p:cNvSpPr>
            <p:nvPr/>
          </p:nvSpPr>
          <p:spPr bwMode="auto">
            <a:xfrm>
              <a:off x="4416" y="816"/>
              <a:ext cx="124" cy="119"/>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rPr>
                <a:t>4</a:t>
              </a:r>
            </a:p>
          </p:txBody>
        </p:sp>
        <p:sp>
          <p:nvSpPr>
            <p:cNvPr id="19491" name="Rectangle 78"/>
            <p:cNvSpPr>
              <a:spLocks noChangeArrowheads="1"/>
            </p:cNvSpPr>
            <p:nvPr/>
          </p:nvSpPr>
          <p:spPr bwMode="auto">
            <a:xfrm>
              <a:off x="4992" y="816"/>
              <a:ext cx="124" cy="119"/>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rPr>
                <a:t>0</a:t>
              </a:r>
            </a:p>
          </p:txBody>
        </p:sp>
        <p:sp>
          <p:nvSpPr>
            <p:cNvPr id="19492" name="Rectangle 79"/>
            <p:cNvSpPr>
              <a:spLocks noChangeArrowheads="1"/>
            </p:cNvSpPr>
            <p:nvPr/>
          </p:nvSpPr>
          <p:spPr bwMode="auto">
            <a:xfrm>
              <a:off x="1488" y="816"/>
              <a:ext cx="164" cy="119"/>
            </a:xfrm>
            <a:prstGeom prst="rect">
              <a:avLst/>
            </a:prstGeom>
            <a:noFill/>
            <a:ln w="9525">
              <a:noFill/>
              <a:miter lim="800000"/>
              <a:headEnd/>
              <a:tailEnd/>
            </a:ln>
          </p:spPr>
          <p:txBody>
            <a:bodyPr wrap="none" lIns="66675" tIns="26988" rIns="66675" bIns="26988">
              <a:spAutoFit/>
            </a:bodyPr>
            <a:lstStyle/>
            <a:p>
              <a:pPr defTabSz="944563"/>
              <a:r>
                <a:rPr lang="en-US" sz="1000" b="1">
                  <a:solidFill>
                    <a:srgbClr val="000000"/>
                  </a:solidFill>
                  <a:latin typeface="Times New Roman" pitchFamily="18" charset="0"/>
                </a:rPr>
                <a:t>24</a:t>
              </a:r>
            </a:p>
          </p:txBody>
        </p:sp>
        <p:sp>
          <p:nvSpPr>
            <p:cNvPr id="19493" name="Text Box 80"/>
            <p:cNvSpPr txBox="1">
              <a:spLocks noChangeArrowheads="1"/>
            </p:cNvSpPr>
            <p:nvPr/>
          </p:nvSpPr>
          <p:spPr bwMode="auto">
            <a:xfrm>
              <a:off x="528" y="1160"/>
              <a:ext cx="1152" cy="176"/>
            </a:xfrm>
            <a:prstGeom prst="rect">
              <a:avLst/>
            </a:prstGeom>
            <a:noFill/>
            <a:ln w="38100">
              <a:noFill/>
              <a:miter lim="800000"/>
              <a:headEnd/>
              <a:tailEnd/>
            </a:ln>
          </p:spPr>
          <p:txBody>
            <a:bodyPr anchor="ctr">
              <a:spAutoFit/>
            </a:bodyPr>
            <a:lstStyle/>
            <a:p>
              <a:pPr algn="ctr">
                <a:spcBef>
                  <a:spcPct val="50000"/>
                </a:spcBef>
              </a:pPr>
              <a:r>
                <a:rPr lang="en-US" sz="1400" b="1">
                  <a:solidFill>
                    <a:schemeClr val="accent1"/>
                  </a:solidFill>
                  <a:latin typeface="Courier New" pitchFamily="49" charset="0"/>
                </a:rPr>
                <a:t>f</a:t>
              </a:r>
              <a:endParaRPr lang="en-US" sz="1400" b="1">
                <a:latin typeface="Courier New" pitchFamily="49" charset="0"/>
              </a:endParaRPr>
            </a:p>
          </p:txBody>
        </p:sp>
        <p:sp>
          <p:nvSpPr>
            <p:cNvPr id="19494" name="Text Box 81"/>
            <p:cNvSpPr txBox="1">
              <a:spLocks noChangeArrowheads="1"/>
            </p:cNvSpPr>
            <p:nvPr/>
          </p:nvSpPr>
          <p:spPr bwMode="auto">
            <a:xfrm>
              <a:off x="1680" y="1160"/>
              <a:ext cx="1152" cy="176"/>
            </a:xfrm>
            <a:prstGeom prst="rect">
              <a:avLst/>
            </a:prstGeom>
            <a:noFill/>
            <a:ln w="38100">
              <a:noFill/>
              <a:miter lim="800000"/>
              <a:headEnd/>
              <a:tailEnd/>
            </a:ln>
          </p:spPr>
          <p:txBody>
            <a:bodyPr anchor="ctr">
              <a:spAutoFit/>
            </a:bodyPr>
            <a:lstStyle/>
            <a:p>
              <a:pPr algn="ctr">
                <a:spcBef>
                  <a:spcPct val="50000"/>
                </a:spcBef>
              </a:pPr>
              <a:r>
                <a:rPr lang="en-US" sz="1400" b="1">
                  <a:solidFill>
                    <a:schemeClr val="accent1"/>
                  </a:solidFill>
                  <a:latin typeface="Courier New" pitchFamily="49" charset="0"/>
                </a:rPr>
                <a:t>s</a:t>
              </a:r>
              <a:endParaRPr lang="en-US" sz="1400" b="1">
                <a:latin typeface="Courier New" pitchFamily="49" charset="0"/>
              </a:endParaRPr>
            </a:p>
          </p:txBody>
        </p:sp>
        <p:sp>
          <p:nvSpPr>
            <p:cNvPr id="19495" name="Text Box 82"/>
            <p:cNvSpPr txBox="1">
              <a:spLocks noChangeArrowheads="1"/>
            </p:cNvSpPr>
            <p:nvPr/>
          </p:nvSpPr>
          <p:spPr bwMode="auto">
            <a:xfrm>
              <a:off x="2832" y="1160"/>
              <a:ext cx="1152" cy="176"/>
            </a:xfrm>
            <a:prstGeom prst="rect">
              <a:avLst/>
            </a:prstGeom>
            <a:noFill/>
            <a:ln w="38100">
              <a:noFill/>
              <a:miter lim="800000"/>
              <a:headEnd/>
              <a:tailEnd/>
            </a:ln>
          </p:spPr>
          <p:txBody>
            <a:bodyPr anchor="ctr">
              <a:spAutoFit/>
            </a:bodyPr>
            <a:lstStyle/>
            <a:p>
              <a:pPr algn="ctr">
                <a:spcBef>
                  <a:spcPct val="50000"/>
                </a:spcBef>
              </a:pPr>
              <a:r>
                <a:rPr lang="en-US" sz="1400" b="1">
                  <a:solidFill>
                    <a:schemeClr val="accent1"/>
                  </a:solidFill>
                  <a:latin typeface="Courier New" pitchFamily="49" charset="0"/>
                </a:rPr>
                <a:t>x</a:t>
              </a:r>
              <a:endParaRPr lang="en-US" sz="1400" b="1">
                <a:latin typeface="Courier New" pitchFamily="49" charset="0"/>
              </a:endParaRPr>
            </a:p>
          </p:txBody>
        </p:sp>
        <p:sp>
          <p:nvSpPr>
            <p:cNvPr id="19496" name="Text Box 83"/>
            <p:cNvSpPr txBox="1">
              <a:spLocks noChangeArrowheads="1"/>
            </p:cNvSpPr>
            <p:nvPr/>
          </p:nvSpPr>
          <p:spPr bwMode="auto">
            <a:xfrm>
              <a:off x="3984" y="1160"/>
              <a:ext cx="1152" cy="176"/>
            </a:xfrm>
            <a:prstGeom prst="rect">
              <a:avLst/>
            </a:prstGeom>
            <a:noFill/>
            <a:ln w="38100">
              <a:noFill/>
              <a:miter lim="800000"/>
              <a:headEnd/>
              <a:tailEnd/>
            </a:ln>
          </p:spPr>
          <p:txBody>
            <a:bodyPr anchor="ctr">
              <a:spAutoFit/>
            </a:bodyPr>
            <a:lstStyle/>
            <a:p>
              <a:pPr algn="ctr">
                <a:spcBef>
                  <a:spcPct val="50000"/>
                </a:spcBef>
              </a:pPr>
              <a:r>
                <a:rPr lang="en-US" sz="1400" b="1">
                  <a:solidFill>
                    <a:schemeClr val="accent1"/>
                  </a:solidFill>
                  <a:latin typeface="Courier New" pitchFamily="49" charset="0"/>
                </a:rPr>
                <a:t>c</a:t>
              </a:r>
              <a:endParaRPr lang="en-US" sz="1400" b="1">
                <a:latin typeface="Courier New" pitchFamily="49" charset="0"/>
              </a:endParaRPr>
            </a:p>
          </p:txBody>
        </p:sp>
        <p:sp>
          <p:nvSpPr>
            <p:cNvPr id="19497" name="Line 84"/>
            <p:cNvSpPr>
              <a:spLocks noChangeShapeType="1"/>
            </p:cNvSpPr>
            <p:nvPr/>
          </p:nvSpPr>
          <p:spPr bwMode="auto">
            <a:xfrm>
              <a:off x="1680" y="1152"/>
              <a:ext cx="0" cy="96"/>
            </a:xfrm>
            <a:prstGeom prst="line">
              <a:avLst/>
            </a:prstGeom>
            <a:noFill/>
            <a:ln w="25400">
              <a:solidFill>
                <a:srgbClr val="3366FF"/>
              </a:solidFill>
              <a:round/>
              <a:headEnd/>
              <a:tailEnd/>
            </a:ln>
          </p:spPr>
          <p:txBody>
            <a:bodyPr wrap="none" anchor="ctr"/>
            <a:lstStyle/>
            <a:p>
              <a:endParaRPr lang="en-US"/>
            </a:p>
          </p:txBody>
        </p:sp>
        <p:sp>
          <p:nvSpPr>
            <p:cNvPr id="19498" name="Line 85"/>
            <p:cNvSpPr>
              <a:spLocks noChangeShapeType="1"/>
            </p:cNvSpPr>
            <p:nvPr/>
          </p:nvSpPr>
          <p:spPr bwMode="auto">
            <a:xfrm>
              <a:off x="2832" y="1152"/>
              <a:ext cx="0" cy="96"/>
            </a:xfrm>
            <a:prstGeom prst="line">
              <a:avLst/>
            </a:prstGeom>
            <a:noFill/>
            <a:ln w="25400">
              <a:solidFill>
                <a:srgbClr val="3366FF"/>
              </a:solidFill>
              <a:round/>
              <a:headEnd/>
              <a:tailEnd/>
            </a:ln>
          </p:spPr>
          <p:txBody>
            <a:bodyPr wrap="none" anchor="ctr"/>
            <a:lstStyle/>
            <a:p>
              <a:endParaRPr lang="en-US"/>
            </a:p>
          </p:txBody>
        </p:sp>
        <p:sp>
          <p:nvSpPr>
            <p:cNvPr id="19499" name="Line 86"/>
            <p:cNvSpPr>
              <a:spLocks noChangeShapeType="1"/>
            </p:cNvSpPr>
            <p:nvPr/>
          </p:nvSpPr>
          <p:spPr bwMode="auto">
            <a:xfrm>
              <a:off x="3984" y="1152"/>
              <a:ext cx="0" cy="96"/>
            </a:xfrm>
            <a:prstGeom prst="line">
              <a:avLst/>
            </a:prstGeom>
            <a:noFill/>
            <a:ln w="25400">
              <a:solidFill>
                <a:srgbClr val="3366FF"/>
              </a:solidFill>
              <a:round/>
              <a:headEnd/>
              <a:tailEnd/>
            </a:ln>
          </p:spPr>
          <p:txBody>
            <a:bodyPr wrap="none" anchor="ctr"/>
            <a:lstStyle/>
            <a:p>
              <a:endParaRPr lang="en-US"/>
            </a:p>
          </p:txBody>
        </p:sp>
        <p:sp>
          <p:nvSpPr>
            <p:cNvPr id="19500" name="Line 87"/>
            <p:cNvSpPr>
              <a:spLocks noChangeShapeType="1"/>
            </p:cNvSpPr>
            <p:nvPr/>
          </p:nvSpPr>
          <p:spPr bwMode="auto">
            <a:xfrm>
              <a:off x="5136" y="1152"/>
              <a:ext cx="0" cy="96"/>
            </a:xfrm>
            <a:prstGeom prst="line">
              <a:avLst/>
            </a:prstGeom>
            <a:noFill/>
            <a:ln w="25400">
              <a:solidFill>
                <a:srgbClr val="3366FF"/>
              </a:solidFill>
              <a:round/>
              <a:headEnd/>
              <a:tailEnd/>
            </a:ln>
          </p:spPr>
          <p:txBody>
            <a:bodyPr wrap="none" anchor="ctr"/>
            <a:lstStyle/>
            <a:p>
              <a:endParaRPr lang="en-US"/>
            </a:p>
          </p:txBody>
        </p:sp>
        <p:sp>
          <p:nvSpPr>
            <p:cNvPr id="19501" name="Line 88"/>
            <p:cNvSpPr>
              <a:spLocks noChangeShapeType="1"/>
            </p:cNvSpPr>
            <p:nvPr/>
          </p:nvSpPr>
          <p:spPr bwMode="auto">
            <a:xfrm>
              <a:off x="528" y="1152"/>
              <a:ext cx="0" cy="96"/>
            </a:xfrm>
            <a:prstGeom prst="line">
              <a:avLst/>
            </a:prstGeom>
            <a:noFill/>
            <a:ln w="25400">
              <a:solidFill>
                <a:srgbClr val="3366FF"/>
              </a:solidFill>
              <a:round/>
              <a:headEnd/>
              <a:tailEnd/>
            </a:ln>
          </p:spPr>
          <p:txBody>
            <a:bodyPr wrap="none" anchor="ctr"/>
            <a:lstStyle/>
            <a:p>
              <a:endParaRPr lang="en-US"/>
            </a:p>
          </p:txBody>
        </p:sp>
        <p:sp>
          <p:nvSpPr>
            <p:cNvPr id="19502" name="Text Box 89"/>
            <p:cNvSpPr txBox="1">
              <a:spLocks noChangeArrowheads="1"/>
            </p:cNvSpPr>
            <p:nvPr/>
          </p:nvSpPr>
          <p:spPr bwMode="auto">
            <a:xfrm>
              <a:off x="1488" y="968"/>
              <a:ext cx="2448" cy="176"/>
            </a:xfrm>
            <a:prstGeom prst="rect">
              <a:avLst/>
            </a:prstGeom>
            <a:noFill/>
            <a:ln w="38100">
              <a:noFill/>
              <a:miter lim="800000"/>
              <a:headEnd/>
              <a:tailEnd/>
            </a:ln>
          </p:spPr>
          <p:txBody>
            <a:bodyPr anchor="ctr">
              <a:spAutoFit/>
            </a:bodyPr>
            <a:lstStyle/>
            <a:p>
              <a:pPr algn="ctr">
                <a:spcBef>
                  <a:spcPct val="50000"/>
                </a:spcBef>
              </a:pPr>
              <a:r>
                <a:rPr lang="en-US" sz="1400" b="1">
                  <a:solidFill>
                    <a:schemeClr val="accent1"/>
                  </a:solidFill>
                  <a:latin typeface="Courier New" pitchFamily="49" charset="0"/>
                </a:rPr>
                <a:t> </a:t>
              </a:r>
              <a:r>
                <a:rPr lang="en-US" sz="1400" b="1">
                  <a:latin typeface="Courier New" pitchFamily="49" charset="0"/>
                </a:rPr>
                <a:t>U  n  d  e  f  i  n  e  d</a:t>
              </a:r>
            </a:p>
          </p:txBody>
        </p:sp>
        <p:sp>
          <p:nvSpPr>
            <p:cNvPr id="19503" name="Line 90"/>
            <p:cNvSpPr>
              <a:spLocks noChangeShapeType="1"/>
            </p:cNvSpPr>
            <p:nvPr/>
          </p:nvSpPr>
          <p:spPr bwMode="auto">
            <a:xfrm>
              <a:off x="1520" y="960"/>
              <a:ext cx="0" cy="192"/>
            </a:xfrm>
            <a:prstGeom prst="line">
              <a:avLst/>
            </a:prstGeom>
            <a:noFill/>
            <a:ln w="25400">
              <a:solidFill>
                <a:schemeClr val="hlink"/>
              </a:solidFill>
              <a:round/>
              <a:headEnd/>
              <a:tailEnd/>
            </a:ln>
          </p:spPr>
          <p:txBody>
            <a:bodyPr wrap="none" anchor="ctr"/>
            <a:lstStyle/>
            <a:p>
              <a:endParaRPr lang="en-US"/>
            </a:p>
          </p:txBody>
        </p:sp>
        <p:sp>
          <p:nvSpPr>
            <p:cNvPr id="19504" name="Text Box 91"/>
            <p:cNvSpPr txBox="1">
              <a:spLocks noChangeArrowheads="1"/>
            </p:cNvSpPr>
            <p:nvPr/>
          </p:nvSpPr>
          <p:spPr bwMode="auto">
            <a:xfrm>
              <a:off x="1520" y="968"/>
              <a:ext cx="160" cy="176"/>
            </a:xfrm>
            <a:prstGeom prst="rect">
              <a:avLst/>
            </a:prstGeom>
            <a:noFill/>
            <a:ln w="38100">
              <a:noFill/>
              <a:miter lim="800000"/>
              <a:headEnd/>
              <a:tailEnd/>
            </a:ln>
          </p:spPr>
          <p:txBody>
            <a:bodyPr anchor="ctr">
              <a:spAutoFit/>
            </a:bodyPr>
            <a:lstStyle/>
            <a:p>
              <a:pPr algn="ctr"/>
              <a:r>
                <a:rPr lang="en-US" sz="1400" b="1">
                  <a:solidFill>
                    <a:schemeClr val="folHlink"/>
                  </a:solidFill>
                  <a:latin typeface="Courier New" pitchFamily="49" charset="0"/>
                </a:rPr>
                <a:t>J</a:t>
              </a:r>
              <a:endParaRPr lang="en-US" sz="1400">
                <a:solidFill>
                  <a:schemeClr val="accent2"/>
                </a:solidFill>
                <a:latin typeface="Courier New" pitchFamily="49" charset="0"/>
              </a:endParaRP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52400"/>
            <a:ext cx="8229600" cy="1079500"/>
          </a:xfrm>
        </p:spPr>
        <p:txBody>
          <a:bodyPr/>
          <a:lstStyle/>
          <a:p>
            <a:pPr eaLnBrk="1" hangingPunct="1"/>
            <a:r>
              <a:rPr lang="en-US" smtClean="0">
                <a:solidFill>
                  <a:srgbClr val="FF0000"/>
                </a:solidFill>
              </a:rPr>
              <a:t>Mode Bits</a:t>
            </a:r>
          </a:p>
        </p:txBody>
      </p:sp>
      <p:pic>
        <p:nvPicPr>
          <p:cNvPr id="20483" name="Picture 4"/>
          <p:cNvPicPr>
            <a:picLocks noChangeAspect="1" noChangeArrowheads="1"/>
          </p:cNvPicPr>
          <p:nvPr/>
        </p:nvPicPr>
        <p:blipFill>
          <a:blip r:embed="rId3"/>
          <a:srcRect/>
          <a:stretch>
            <a:fillRect/>
          </a:stretch>
        </p:blipFill>
        <p:spPr bwMode="auto">
          <a:xfrm>
            <a:off x="2209800" y="2286000"/>
            <a:ext cx="3962400" cy="2971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52400"/>
            <a:ext cx="8229600" cy="1079500"/>
          </a:xfrm>
        </p:spPr>
        <p:txBody>
          <a:bodyPr/>
          <a:lstStyle/>
          <a:p>
            <a:pPr eaLnBrk="1" hangingPunct="1"/>
            <a:r>
              <a:rPr lang="en-US" smtClean="0">
                <a:solidFill>
                  <a:srgbClr val="FF0000"/>
                </a:solidFill>
              </a:rPr>
              <a:t>Program Counter (r15)</a:t>
            </a:r>
          </a:p>
        </p:txBody>
      </p:sp>
      <p:sp>
        <p:nvSpPr>
          <p:cNvPr id="21507" name="Rectangle 3"/>
          <p:cNvSpPr>
            <a:spLocks noGrp="1" noChangeArrowheads="1"/>
          </p:cNvSpPr>
          <p:nvPr>
            <p:ph idx="1"/>
          </p:nvPr>
        </p:nvSpPr>
        <p:spPr/>
        <p:txBody>
          <a:bodyPr/>
          <a:lstStyle/>
          <a:p>
            <a:pPr eaLnBrk="1" hangingPunct="1">
              <a:lnSpc>
                <a:spcPct val="80000"/>
              </a:lnSpc>
            </a:pPr>
            <a:r>
              <a:rPr lang="en-US" sz="1900" b="1" smtClean="0"/>
              <a:t>When the processor is executing in ARM state:</a:t>
            </a:r>
          </a:p>
          <a:p>
            <a:pPr lvl="1" eaLnBrk="1" hangingPunct="1">
              <a:lnSpc>
                <a:spcPct val="80000"/>
              </a:lnSpc>
            </a:pPr>
            <a:r>
              <a:rPr lang="en-US" sz="1700" smtClean="0"/>
              <a:t>All instructions are 32 bits wide</a:t>
            </a:r>
          </a:p>
          <a:p>
            <a:pPr lvl="1" eaLnBrk="1" hangingPunct="1">
              <a:lnSpc>
                <a:spcPct val="80000"/>
              </a:lnSpc>
            </a:pPr>
            <a:r>
              <a:rPr lang="en-US" sz="1700" smtClean="0"/>
              <a:t>All instructions must be word aligned</a:t>
            </a:r>
          </a:p>
          <a:p>
            <a:pPr lvl="1" eaLnBrk="1" hangingPunct="1">
              <a:lnSpc>
                <a:spcPct val="80000"/>
              </a:lnSpc>
            </a:pPr>
            <a:r>
              <a:rPr lang="en-US" sz="1700" smtClean="0"/>
              <a:t>Therefore the PC value is stored in bits [31:2] with bits [1:0] undefined (as instruction cannot be half word or byte aligned).</a:t>
            </a:r>
          </a:p>
          <a:p>
            <a:pPr eaLnBrk="1" hangingPunct="1">
              <a:lnSpc>
                <a:spcPct val="80000"/>
              </a:lnSpc>
            </a:pPr>
            <a:endParaRPr lang="en-US" sz="1900" smtClean="0"/>
          </a:p>
          <a:p>
            <a:pPr eaLnBrk="1" hangingPunct="1">
              <a:lnSpc>
                <a:spcPct val="80000"/>
              </a:lnSpc>
            </a:pPr>
            <a:r>
              <a:rPr lang="en-US" sz="1900" b="1" smtClean="0"/>
              <a:t>When the processor is executing in Thumb state:</a:t>
            </a:r>
          </a:p>
          <a:p>
            <a:pPr lvl="1" eaLnBrk="1" hangingPunct="1">
              <a:lnSpc>
                <a:spcPct val="80000"/>
              </a:lnSpc>
            </a:pPr>
            <a:r>
              <a:rPr lang="en-US" sz="1700" smtClean="0"/>
              <a:t>All instructions are 16 bits wide</a:t>
            </a:r>
          </a:p>
          <a:p>
            <a:pPr lvl="1" eaLnBrk="1" hangingPunct="1">
              <a:lnSpc>
                <a:spcPct val="80000"/>
              </a:lnSpc>
            </a:pPr>
            <a:r>
              <a:rPr lang="en-US" sz="1700" smtClean="0"/>
              <a:t>All instructions must be half word aligned</a:t>
            </a:r>
          </a:p>
          <a:p>
            <a:pPr lvl="1" eaLnBrk="1" hangingPunct="1">
              <a:lnSpc>
                <a:spcPct val="80000"/>
              </a:lnSpc>
            </a:pPr>
            <a:r>
              <a:rPr lang="en-US" sz="1700" smtClean="0"/>
              <a:t>Therefore the PC value is stored in bits [31:1] with bit [0] undefined (as instruction cannot be byte aligned).</a:t>
            </a:r>
            <a:endParaRPr lang="en-US" sz="1700" smtClean="0">
              <a:solidFill>
                <a:schemeClr val="hlink"/>
              </a:solidFill>
              <a:latin typeface="Courier New" pitchFamily="49" charset="0"/>
            </a:endParaRPr>
          </a:p>
          <a:p>
            <a:pPr eaLnBrk="1" hangingPunct="1">
              <a:lnSpc>
                <a:spcPct val="80000"/>
              </a:lnSpc>
              <a:buFontTx/>
              <a:buNone/>
            </a:pPr>
            <a:endParaRPr lang="en-US" sz="1900" smtClean="0"/>
          </a:p>
          <a:p>
            <a:pPr eaLnBrk="1" hangingPunct="1">
              <a:lnSpc>
                <a:spcPct val="80000"/>
              </a:lnSpc>
            </a:pPr>
            <a:r>
              <a:rPr lang="en-US" sz="1900" b="1" smtClean="0"/>
              <a:t>When the processor is executing in Jazelle state:</a:t>
            </a:r>
          </a:p>
          <a:p>
            <a:pPr lvl="1" eaLnBrk="1" hangingPunct="1">
              <a:lnSpc>
                <a:spcPct val="80000"/>
              </a:lnSpc>
            </a:pPr>
            <a:r>
              <a:rPr lang="en-US" sz="1700" smtClean="0"/>
              <a:t>All instructions are 8 bits wide</a:t>
            </a:r>
          </a:p>
          <a:p>
            <a:pPr lvl="1" eaLnBrk="1" hangingPunct="1">
              <a:lnSpc>
                <a:spcPct val="80000"/>
              </a:lnSpc>
            </a:pPr>
            <a:r>
              <a:rPr lang="en-US" sz="1700" smtClean="0"/>
              <a:t>Processor performs a word access to read 4 instructions at once</a:t>
            </a:r>
          </a:p>
          <a:p>
            <a:pPr eaLnBrk="1" hangingPunct="1">
              <a:lnSpc>
                <a:spcPct val="80000"/>
              </a:lnSpc>
            </a:pPr>
            <a:endParaRPr lang="en-US" sz="190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1"/>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rPr>
              <a:t>PurpleLeap Company Confidential</a:t>
            </a:r>
          </a:p>
        </p:txBody>
      </p:sp>
      <p:sp>
        <p:nvSpPr>
          <p:cNvPr id="22531" name="Date Placeholder 3"/>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cs typeface="Arial" pitchFamily="34" charset="0"/>
              </a:rPr>
              <a:t>PurpleLeap Company Confidential</a:t>
            </a:r>
          </a:p>
        </p:txBody>
      </p:sp>
      <p:sp>
        <p:nvSpPr>
          <p:cNvPr id="22532" name="Title 1"/>
          <p:cNvSpPr txBox="1">
            <a:spLocks/>
          </p:cNvSpPr>
          <p:nvPr/>
        </p:nvSpPr>
        <p:spPr bwMode="auto">
          <a:xfrm>
            <a:off x="474663" y="-381000"/>
            <a:ext cx="8229600" cy="1143000"/>
          </a:xfrm>
          <a:prstGeom prst="rect">
            <a:avLst/>
          </a:prstGeom>
          <a:noFill/>
          <a:ln w="12700" algn="ctr">
            <a:noFill/>
            <a:miter lim="800000"/>
            <a:headEnd/>
            <a:tailEnd/>
          </a:ln>
        </p:spPr>
        <p:txBody>
          <a:bodyPr anchor="b"/>
          <a:lstStyle/>
          <a:p>
            <a:pPr eaLnBrk="1" hangingPunct="1"/>
            <a:r>
              <a:rPr lang="en-US" sz="3200" b="1">
                <a:solidFill>
                  <a:srgbClr val="FF0000"/>
                </a:solidFill>
                <a:cs typeface="Arial" pitchFamily="34" charset="0"/>
              </a:rPr>
              <a:t>Q 2</a:t>
            </a:r>
          </a:p>
        </p:txBody>
      </p:sp>
      <p:sp>
        <p:nvSpPr>
          <p:cNvPr id="22533" name="Content Placeholder 2"/>
          <p:cNvSpPr txBox="1">
            <a:spLocks/>
          </p:cNvSpPr>
          <p:nvPr/>
        </p:nvSpPr>
        <p:spPr bwMode="auto">
          <a:xfrm>
            <a:off x="544513" y="1600200"/>
            <a:ext cx="8229600" cy="4525963"/>
          </a:xfrm>
          <a:prstGeom prst="rect">
            <a:avLst/>
          </a:prstGeom>
          <a:noFill/>
          <a:ln w="12700" algn="ctr">
            <a:noFill/>
            <a:miter lim="800000"/>
            <a:headEnd/>
            <a:tailEnd/>
          </a:ln>
        </p:spPr>
        <p:txBody>
          <a:bodyPr lIns="90488" tIns="44450" rIns="90488" bIns="44450"/>
          <a:lstStyle/>
          <a:p>
            <a:pPr marL="514350" indent="-514350"/>
            <a:r>
              <a:rPr lang="en-US" altLang="ja-JP" sz="2400"/>
              <a:t>1)How many program status registers are available    in ARM?</a:t>
            </a:r>
          </a:p>
          <a:p>
            <a:pPr marL="514350" indent="-514350"/>
            <a:endParaRPr lang="en-US" altLang="ja-JP" sz="2400"/>
          </a:p>
          <a:p>
            <a:pPr marL="514350" indent="-514350"/>
            <a:r>
              <a:rPr lang="en-US" altLang="ja-JP" sz="2400"/>
              <a:t>	A)8         </a:t>
            </a:r>
          </a:p>
          <a:p>
            <a:pPr marL="514350" indent="-514350"/>
            <a:endParaRPr lang="en-US" altLang="ja-JP" sz="2400"/>
          </a:p>
          <a:p>
            <a:pPr marL="514350" indent="-514350"/>
            <a:r>
              <a:rPr lang="en-US" altLang="ja-JP" sz="2400"/>
              <a:t>	B)5     </a:t>
            </a:r>
          </a:p>
          <a:p>
            <a:pPr marL="514350" indent="-514350"/>
            <a:endParaRPr lang="en-US" altLang="ja-JP" sz="2400"/>
          </a:p>
          <a:p>
            <a:pPr marL="514350" indent="-514350"/>
            <a:r>
              <a:rPr lang="en-US" altLang="ja-JP" sz="2400"/>
              <a:t>	C)12            </a:t>
            </a:r>
          </a:p>
          <a:p>
            <a:pPr marL="514350" indent="-514350"/>
            <a:endParaRPr lang="en-US" altLang="ja-JP" sz="2400"/>
          </a:p>
          <a:p>
            <a:pPr marL="514350" indent="-514350"/>
            <a:r>
              <a:rPr lang="en-US" altLang="ja-JP" sz="2400"/>
              <a:t>	D)6</a:t>
            </a:r>
            <a:endParaRPr lang="en-US" sz="2400">
              <a:cs typeface="Arial" pitchFamily="34" charset="0"/>
            </a:endParaRPr>
          </a:p>
          <a:p>
            <a:pPr marL="514350" indent="-514350" eaLnBrk="1" hangingPunct="1">
              <a:spcBef>
                <a:spcPct val="5000"/>
              </a:spcBef>
              <a:buClr>
                <a:schemeClr val="tx1"/>
              </a:buClr>
              <a:buFont typeface="Arial" pitchFamily="34" charset="0"/>
              <a:buAutoNum type="alphaUcParenR"/>
            </a:pPr>
            <a:endParaRPr lang="en-US" sz="2400">
              <a:cs typeface="Arial" pitchFamily="34" charset="0"/>
            </a:endParaRPr>
          </a:p>
        </p:txBody>
      </p:sp>
      <p:sp>
        <p:nvSpPr>
          <p:cNvPr id="637958" name="Oval 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30</a:t>
            </a:r>
          </a:p>
        </p:txBody>
      </p:sp>
      <p:sp>
        <p:nvSpPr>
          <p:cNvPr id="637959" name="Oval 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29</a:t>
            </a:r>
          </a:p>
        </p:txBody>
      </p:sp>
      <p:sp>
        <p:nvSpPr>
          <p:cNvPr id="637960" name="Oval 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28</a:t>
            </a:r>
          </a:p>
        </p:txBody>
      </p:sp>
      <p:sp>
        <p:nvSpPr>
          <p:cNvPr id="637961" name="Oval 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27</a:t>
            </a:r>
          </a:p>
        </p:txBody>
      </p:sp>
      <p:sp>
        <p:nvSpPr>
          <p:cNvPr id="637962" name="Oval 1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26</a:t>
            </a:r>
          </a:p>
        </p:txBody>
      </p:sp>
      <p:sp>
        <p:nvSpPr>
          <p:cNvPr id="637963" name="Oval 1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25</a:t>
            </a:r>
          </a:p>
        </p:txBody>
      </p:sp>
      <p:sp>
        <p:nvSpPr>
          <p:cNvPr id="637964" name="Oval 1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24</a:t>
            </a:r>
          </a:p>
        </p:txBody>
      </p:sp>
      <p:sp>
        <p:nvSpPr>
          <p:cNvPr id="637965" name="Oval 1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23</a:t>
            </a:r>
          </a:p>
        </p:txBody>
      </p:sp>
      <p:sp>
        <p:nvSpPr>
          <p:cNvPr id="637966" name="Oval 1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22</a:t>
            </a:r>
          </a:p>
        </p:txBody>
      </p:sp>
      <p:sp>
        <p:nvSpPr>
          <p:cNvPr id="637967" name="Oval 1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21</a:t>
            </a:r>
          </a:p>
        </p:txBody>
      </p:sp>
      <p:sp>
        <p:nvSpPr>
          <p:cNvPr id="637968" name="Oval 1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20</a:t>
            </a:r>
          </a:p>
        </p:txBody>
      </p:sp>
      <p:sp>
        <p:nvSpPr>
          <p:cNvPr id="637969" name="Oval 1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19</a:t>
            </a:r>
          </a:p>
        </p:txBody>
      </p:sp>
      <p:sp>
        <p:nvSpPr>
          <p:cNvPr id="637970" name="Oval 1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18</a:t>
            </a:r>
          </a:p>
        </p:txBody>
      </p:sp>
      <p:sp>
        <p:nvSpPr>
          <p:cNvPr id="637971" name="Oval 1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17</a:t>
            </a:r>
          </a:p>
        </p:txBody>
      </p:sp>
      <p:sp>
        <p:nvSpPr>
          <p:cNvPr id="637972" name="Oval 2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16</a:t>
            </a:r>
          </a:p>
        </p:txBody>
      </p:sp>
      <p:sp>
        <p:nvSpPr>
          <p:cNvPr id="637973" name="Oval 2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15</a:t>
            </a:r>
          </a:p>
        </p:txBody>
      </p:sp>
      <p:sp>
        <p:nvSpPr>
          <p:cNvPr id="637974" name="Oval 2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14</a:t>
            </a:r>
          </a:p>
        </p:txBody>
      </p:sp>
      <p:sp>
        <p:nvSpPr>
          <p:cNvPr id="637975" name="Oval 2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13</a:t>
            </a:r>
          </a:p>
        </p:txBody>
      </p:sp>
      <p:sp>
        <p:nvSpPr>
          <p:cNvPr id="637976" name="Oval 2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12</a:t>
            </a:r>
          </a:p>
        </p:txBody>
      </p:sp>
      <p:sp>
        <p:nvSpPr>
          <p:cNvPr id="637977" name="Oval 2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11</a:t>
            </a:r>
          </a:p>
        </p:txBody>
      </p:sp>
      <p:sp>
        <p:nvSpPr>
          <p:cNvPr id="637978" name="Oval 2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10</a:t>
            </a:r>
          </a:p>
        </p:txBody>
      </p:sp>
      <p:sp>
        <p:nvSpPr>
          <p:cNvPr id="637979" name="Oval 2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9</a:t>
            </a:r>
          </a:p>
        </p:txBody>
      </p:sp>
      <p:sp>
        <p:nvSpPr>
          <p:cNvPr id="637980" name="Oval 2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8</a:t>
            </a:r>
          </a:p>
        </p:txBody>
      </p:sp>
      <p:sp>
        <p:nvSpPr>
          <p:cNvPr id="637981" name="Oval 2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7</a:t>
            </a:r>
          </a:p>
        </p:txBody>
      </p:sp>
      <p:sp>
        <p:nvSpPr>
          <p:cNvPr id="637982" name="Oval 3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6</a:t>
            </a:r>
          </a:p>
        </p:txBody>
      </p:sp>
      <p:sp>
        <p:nvSpPr>
          <p:cNvPr id="637983" name="Oval 3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5</a:t>
            </a:r>
          </a:p>
        </p:txBody>
      </p:sp>
      <p:sp>
        <p:nvSpPr>
          <p:cNvPr id="637984" name="Oval 3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4</a:t>
            </a:r>
          </a:p>
        </p:txBody>
      </p:sp>
      <p:sp>
        <p:nvSpPr>
          <p:cNvPr id="637985" name="Oval 3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3</a:t>
            </a:r>
          </a:p>
        </p:txBody>
      </p:sp>
      <p:sp>
        <p:nvSpPr>
          <p:cNvPr id="637986" name="Oval 3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a:t>
            </a:r>
          </a:p>
        </p:txBody>
      </p:sp>
      <p:sp>
        <p:nvSpPr>
          <p:cNvPr id="637987" name="Oval 3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a:t>
            </a:r>
          </a:p>
        </p:txBody>
      </p:sp>
      <p:sp>
        <p:nvSpPr>
          <p:cNvPr id="637988" name="Oval 3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End</a:t>
            </a:r>
          </a:p>
        </p:txBody>
      </p:sp>
      <p:sp>
        <p:nvSpPr>
          <p:cNvPr id="8" name="Half Frame 7"/>
          <p:cNvSpPr>
            <a:spLocks noChangeArrowheads="1"/>
          </p:cNvSpPr>
          <p:nvPr/>
        </p:nvSpPr>
        <p:spPr bwMode="auto">
          <a:xfrm rot="18064600" flipV="1">
            <a:off x="2197100" y="4660900"/>
            <a:ext cx="817563" cy="487363"/>
          </a:xfrm>
          <a:custGeom>
            <a:avLst/>
            <a:gdLst>
              <a:gd name="T0" fmla="*/ 681304 w 817563"/>
              <a:gd name="T1" fmla="*/ 81226 h 487362"/>
              <a:gd name="T2" fmla="*/ 81226 w 817563"/>
              <a:gd name="T3" fmla="*/ 438942 h 487362"/>
              <a:gd name="T4" fmla="*/ 0 w 817563"/>
              <a:gd name="T5" fmla="*/ 243681 h 487362"/>
              <a:gd name="T6" fmla="*/ 408782 w 817563"/>
              <a:gd name="T7" fmla="*/ 0 h 487362"/>
              <a:gd name="T8" fmla="*/ 0 60000 65536"/>
              <a:gd name="T9" fmla="*/ 5898240 60000 65536"/>
              <a:gd name="T10" fmla="*/ 11796480 60000 65536"/>
              <a:gd name="T11" fmla="*/ 17694720 60000 65536"/>
              <a:gd name="T12" fmla="*/ 0 w 817563"/>
              <a:gd name="T13" fmla="*/ 0 h 487362"/>
              <a:gd name="T14" fmla="*/ 817563 w 817563"/>
              <a:gd name="T15" fmla="*/ 487362 h 487362"/>
            </a:gdLst>
            <a:ahLst/>
            <a:cxnLst>
              <a:cxn ang="T8">
                <a:pos x="T0" y="T1"/>
              </a:cxn>
              <a:cxn ang="T9">
                <a:pos x="T2" y="T3"/>
              </a:cxn>
              <a:cxn ang="T10">
                <a:pos x="T4" y="T5"/>
              </a:cxn>
              <a:cxn ang="T11">
                <a:pos x="T6" y="T7"/>
              </a:cxn>
            </a:cxnLst>
            <a:rect l="T12" t="T13" r="T14" b="T15"/>
            <a:pathLst>
              <a:path w="817563" h="487362">
                <a:moveTo>
                  <a:pt x="0" y="0"/>
                </a:moveTo>
                <a:lnTo>
                  <a:pt x="817563" y="0"/>
                </a:lnTo>
                <a:lnTo>
                  <a:pt x="545045" y="162452"/>
                </a:lnTo>
                <a:lnTo>
                  <a:pt x="162452" y="162452"/>
                </a:lnTo>
                <a:lnTo>
                  <a:pt x="162452" y="390522"/>
                </a:lnTo>
                <a:lnTo>
                  <a:pt x="0" y="487362"/>
                </a:lnTo>
                <a:close/>
              </a:path>
            </a:pathLst>
          </a:custGeom>
          <a:solidFill>
            <a:srgbClr val="FF0000"/>
          </a:solidFill>
          <a:ln w="25400" algn="ctr">
            <a:solidFill>
              <a:srgbClr val="FF0000"/>
            </a:solidFill>
            <a:miter lim="800000"/>
            <a:headEnd/>
            <a:tailEnd/>
          </a:ln>
        </p:spPr>
        <p:txBody>
          <a:bodyPr rot="10800000" vert="eaVert" anchor="ctr"/>
          <a:lstStyle/>
          <a:p>
            <a:pPr algn="ctr">
              <a:defRPr/>
            </a:pPr>
            <a:endParaRPr lang="en-US" sz="1200" b="1">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795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63795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637960"/>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637961"/>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637962"/>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637963"/>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637964"/>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637965"/>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637966"/>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637967"/>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637968"/>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637969"/>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637970"/>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637971"/>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637972"/>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637973"/>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637974"/>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637975"/>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637976"/>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637977"/>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637978"/>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637979"/>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637980"/>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637981"/>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637982"/>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637983"/>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637984"/>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637985"/>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637986"/>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637987"/>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637988"/>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3" name="laser.wav" builtIn="1"/>
                                        </p:tgtEl>
                                      </p:cMediaNode>
                                    </p:audio>
                                  </p:sub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8" grpId="0" animBg="1"/>
      <p:bldP spid="637959" grpId="0" animBg="1"/>
      <p:bldP spid="637960" grpId="0" animBg="1"/>
      <p:bldP spid="637961" grpId="0" animBg="1"/>
      <p:bldP spid="637962" grpId="0" animBg="1"/>
      <p:bldP spid="637963" grpId="0" animBg="1"/>
      <p:bldP spid="637964" grpId="0" animBg="1"/>
      <p:bldP spid="637965" grpId="0" animBg="1"/>
      <p:bldP spid="637966" grpId="0" animBg="1"/>
      <p:bldP spid="637967" grpId="0" animBg="1"/>
      <p:bldP spid="637968" grpId="0" animBg="1"/>
      <p:bldP spid="637969" grpId="0" animBg="1"/>
      <p:bldP spid="637970" grpId="0" animBg="1"/>
      <p:bldP spid="637971" grpId="0" animBg="1"/>
      <p:bldP spid="637972" grpId="0" animBg="1"/>
      <p:bldP spid="637973" grpId="0" animBg="1"/>
      <p:bldP spid="637974" grpId="0" animBg="1"/>
      <p:bldP spid="637975" grpId="0" animBg="1"/>
      <p:bldP spid="637976" grpId="0" animBg="1"/>
      <p:bldP spid="637977" grpId="0" animBg="1"/>
      <p:bldP spid="637978" grpId="0" animBg="1"/>
      <p:bldP spid="637979" grpId="0" animBg="1"/>
      <p:bldP spid="637980" grpId="0" animBg="1"/>
      <p:bldP spid="637981" grpId="0" animBg="1"/>
      <p:bldP spid="637982" grpId="0" animBg="1"/>
      <p:bldP spid="637983" grpId="0" animBg="1"/>
      <p:bldP spid="637984" grpId="0" animBg="1"/>
      <p:bldP spid="637985" grpId="0" animBg="1"/>
      <p:bldP spid="637986" grpId="0" animBg="1"/>
      <p:bldP spid="637987" grpId="0" animBg="1"/>
      <p:bldP spid="6379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1079500"/>
          </a:xfrm>
        </p:spPr>
        <p:txBody>
          <a:bodyPr/>
          <a:lstStyle/>
          <a:p>
            <a:pPr eaLnBrk="1" hangingPunct="1"/>
            <a:r>
              <a:rPr lang="en-US" smtClean="0">
                <a:solidFill>
                  <a:srgbClr val="FF0000"/>
                </a:solidFill>
                <a:latin typeface="Arial" pitchFamily="34" charset="0"/>
              </a:rPr>
              <a:t>The ARM Register Set</a:t>
            </a:r>
          </a:p>
        </p:txBody>
      </p:sp>
      <p:grpSp>
        <p:nvGrpSpPr>
          <p:cNvPr id="2" name="Group 4"/>
          <p:cNvGrpSpPr>
            <a:grpSpLocks/>
          </p:cNvGrpSpPr>
          <p:nvPr/>
        </p:nvGrpSpPr>
        <p:grpSpPr bwMode="auto">
          <a:xfrm>
            <a:off x="0" y="1371600"/>
            <a:ext cx="9144000" cy="5029200"/>
            <a:chOff x="0" y="768"/>
            <a:chExt cx="5760" cy="3168"/>
          </a:xfrm>
        </p:grpSpPr>
        <p:sp>
          <p:nvSpPr>
            <p:cNvPr id="23556" name="Rectangle 5"/>
            <p:cNvSpPr>
              <a:spLocks noChangeArrowheads="1"/>
            </p:cNvSpPr>
            <p:nvPr/>
          </p:nvSpPr>
          <p:spPr bwMode="gray">
            <a:xfrm>
              <a:off x="0" y="768"/>
              <a:ext cx="5760" cy="3168"/>
            </a:xfrm>
            <a:prstGeom prst="rect">
              <a:avLst/>
            </a:prstGeom>
            <a:solidFill>
              <a:srgbClr val="FFFFFF"/>
            </a:solidFill>
            <a:ln w="12700">
              <a:noFill/>
              <a:miter lim="800000"/>
              <a:headEnd/>
              <a:tailEnd/>
            </a:ln>
          </p:spPr>
          <p:txBody>
            <a:bodyPr wrap="none" anchor="ctr"/>
            <a:lstStyle/>
            <a:p>
              <a:endParaRPr lang="en-US"/>
            </a:p>
          </p:txBody>
        </p:sp>
        <p:grpSp>
          <p:nvGrpSpPr>
            <p:cNvPr id="3" name="Group 6"/>
            <p:cNvGrpSpPr>
              <a:grpSpLocks/>
            </p:cNvGrpSpPr>
            <p:nvPr/>
          </p:nvGrpSpPr>
          <p:grpSpPr bwMode="auto">
            <a:xfrm>
              <a:off x="0" y="900"/>
              <a:ext cx="5616" cy="2988"/>
              <a:chOff x="0" y="900"/>
              <a:chExt cx="5616" cy="2988"/>
            </a:xfrm>
          </p:grpSpPr>
          <p:sp>
            <p:nvSpPr>
              <p:cNvPr id="23558" name="Rectangle 7"/>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r0</a:t>
                </a:r>
                <a:endParaRPr lang="en-US" sz="1600" b="1">
                  <a:solidFill>
                    <a:schemeClr val="bg1"/>
                  </a:solidFill>
                  <a:latin typeface="Courier New" pitchFamily="49" charset="0"/>
                </a:endParaRPr>
              </a:p>
            </p:txBody>
          </p:sp>
          <p:sp>
            <p:nvSpPr>
              <p:cNvPr id="23559" name="Rectangle 8"/>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a:t>
                </a:r>
                <a:endParaRPr lang="en-US" sz="1600" b="1">
                  <a:solidFill>
                    <a:schemeClr val="bg1"/>
                  </a:solidFill>
                  <a:latin typeface="Courier New" pitchFamily="49" charset="0"/>
                </a:endParaRPr>
              </a:p>
            </p:txBody>
          </p:sp>
          <p:sp>
            <p:nvSpPr>
              <p:cNvPr id="23560" name="Rectangle 9"/>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r2</a:t>
                </a:r>
                <a:endParaRPr lang="en-US" sz="1600" b="1">
                  <a:solidFill>
                    <a:schemeClr val="bg1"/>
                  </a:solidFill>
                  <a:latin typeface="Courier New" pitchFamily="49" charset="0"/>
                </a:endParaRPr>
              </a:p>
            </p:txBody>
          </p:sp>
          <p:sp>
            <p:nvSpPr>
              <p:cNvPr id="23561" name="Rectangle 10"/>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r3</a:t>
                </a:r>
                <a:endParaRPr lang="en-US" sz="1600" b="1">
                  <a:solidFill>
                    <a:schemeClr val="bg1"/>
                  </a:solidFill>
                  <a:latin typeface="Courier New" pitchFamily="49" charset="0"/>
                </a:endParaRPr>
              </a:p>
            </p:txBody>
          </p:sp>
          <p:sp>
            <p:nvSpPr>
              <p:cNvPr id="23562" name="Rectangle 11"/>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r4</a:t>
                </a:r>
                <a:endParaRPr lang="en-US" sz="1600" b="1">
                  <a:solidFill>
                    <a:schemeClr val="bg1"/>
                  </a:solidFill>
                  <a:latin typeface="Courier New" pitchFamily="49" charset="0"/>
                </a:endParaRPr>
              </a:p>
            </p:txBody>
          </p:sp>
          <p:sp>
            <p:nvSpPr>
              <p:cNvPr id="23563" name="Rectangle 12"/>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r5</a:t>
                </a:r>
                <a:endParaRPr lang="en-US" sz="1600" b="1">
                  <a:solidFill>
                    <a:schemeClr val="bg1"/>
                  </a:solidFill>
                  <a:latin typeface="Courier New" pitchFamily="49" charset="0"/>
                </a:endParaRPr>
              </a:p>
            </p:txBody>
          </p:sp>
          <p:sp>
            <p:nvSpPr>
              <p:cNvPr id="23564" name="Rectangle 13"/>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r6</a:t>
                </a:r>
                <a:endParaRPr lang="en-US" sz="1600" b="1">
                  <a:solidFill>
                    <a:schemeClr val="bg1"/>
                  </a:solidFill>
                  <a:latin typeface="Courier New" pitchFamily="49" charset="0"/>
                </a:endParaRPr>
              </a:p>
            </p:txBody>
          </p:sp>
          <p:sp>
            <p:nvSpPr>
              <p:cNvPr id="23565" name="Rectangle 14"/>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r7</a:t>
                </a:r>
                <a:endParaRPr lang="en-US" sz="1600" b="1">
                  <a:solidFill>
                    <a:schemeClr val="bg1"/>
                  </a:solidFill>
                  <a:latin typeface="Courier New" pitchFamily="49" charset="0"/>
                </a:endParaRPr>
              </a:p>
            </p:txBody>
          </p:sp>
          <p:sp>
            <p:nvSpPr>
              <p:cNvPr id="23566" name="Rectangle 15"/>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23567" name="Rectangle 16"/>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23568" name="Rectangle 17"/>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23569" name="Rectangle 18"/>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23570" name="Rectangle 19"/>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23571" name="Rectangle 20"/>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23572" name="Rectangle 21"/>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23573" name="Rectangle 22"/>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r15 (pc)</a:t>
                </a:r>
                <a:endParaRPr lang="en-US" sz="1600" b="1">
                  <a:solidFill>
                    <a:schemeClr val="bg1"/>
                  </a:solidFill>
                  <a:latin typeface="Courier New" pitchFamily="49" charset="0"/>
                </a:endParaRPr>
              </a:p>
            </p:txBody>
          </p:sp>
          <p:sp>
            <p:nvSpPr>
              <p:cNvPr id="23574" name="Rectangle 23"/>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cpsr</a:t>
                </a:r>
                <a:endParaRPr lang="en-US" sz="1600" b="1">
                  <a:solidFill>
                    <a:schemeClr val="bg1"/>
                  </a:solidFill>
                  <a:latin typeface="Courier New" pitchFamily="49" charset="0"/>
                </a:endParaRPr>
              </a:p>
            </p:txBody>
          </p:sp>
          <p:sp>
            <p:nvSpPr>
              <p:cNvPr id="23575" name="Rectangle 24"/>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a:r>
                  <a:rPr lang="en-US" sz="1200" b="1">
                    <a:solidFill>
                      <a:schemeClr val="bg1"/>
                    </a:solidFill>
                    <a:latin typeface="Courier New" pitchFamily="49" charset="0"/>
                  </a:rPr>
                  <a:t>r13 (sp)</a:t>
                </a:r>
                <a:endParaRPr lang="en-US" sz="1300">
                  <a:solidFill>
                    <a:schemeClr val="bg1"/>
                  </a:solidFill>
                  <a:latin typeface="Helvetica" pitchFamily="34" charset="0"/>
                </a:endParaRPr>
              </a:p>
            </p:txBody>
          </p:sp>
          <p:sp>
            <p:nvSpPr>
              <p:cNvPr id="23576" name="Rectangle 25"/>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a:r>
                  <a:rPr lang="en-US" sz="1200" b="1">
                    <a:solidFill>
                      <a:schemeClr val="bg1"/>
                    </a:solidFill>
                    <a:latin typeface="Courier New" pitchFamily="49" charset="0"/>
                  </a:rPr>
                  <a:t>r14 (lr)</a:t>
                </a:r>
                <a:endParaRPr lang="en-US" sz="1300">
                  <a:solidFill>
                    <a:schemeClr val="bg1"/>
                  </a:solidFill>
                  <a:latin typeface="Helvetica" pitchFamily="34" charset="0"/>
                </a:endParaRPr>
              </a:p>
            </p:txBody>
          </p:sp>
          <p:sp>
            <p:nvSpPr>
              <p:cNvPr id="23577" name="Rectangle 26"/>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a:r>
                  <a:rPr lang="en-US" sz="1200" b="1">
                    <a:solidFill>
                      <a:schemeClr val="bg1"/>
                    </a:solidFill>
                    <a:latin typeface="Courier New" pitchFamily="49" charset="0"/>
                  </a:rPr>
                  <a:t>spsr</a:t>
                </a:r>
              </a:p>
            </p:txBody>
          </p:sp>
          <p:sp>
            <p:nvSpPr>
              <p:cNvPr id="23578" name="Rectangle 27"/>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23579" name="Rectangle 28"/>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23580" name="Rectangle 29"/>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spsr</a:t>
                </a:r>
              </a:p>
            </p:txBody>
          </p:sp>
          <p:sp>
            <p:nvSpPr>
              <p:cNvPr id="23581" name="Rectangle 30"/>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r13 (sp)</a:t>
                </a:r>
              </a:p>
            </p:txBody>
          </p:sp>
          <p:sp>
            <p:nvSpPr>
              <p:cNvPr id="23582" name="Rectangle 31"/>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r14 (lr)</a:t>
                </a:r>
              </a:p>
            </p:txBody>
          </p:sp>
          <p:sp>
            <p:nvSpPr>
              <p:cNvPr id="23583" name="Rectangle 32"/>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spsr</a:t>
                </a:r>
              </a:p>
            </p:txBody>
          </p:sp>
          <p:sp>
            <p:nvSpPr>
              <p:cNvPr id="23584" name="Rectangle 33"/>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a:r>
                  <a:rPr lang="en-US" sz="1200" b="1">
                    <a:latin typeface="Courier New" pitchFamily="49" charset="0"/>
                  </a:rPr>
                  <a:t>r13 (sp)</a:t>
                </a:r>
              </a:p>
            </p:txBody>
          </p:sp>
          <p:sp>
            <p:nvSpPr>
              <p:cNvPr id="23585" name="Rectangle 34"/>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a:r>
                  <a:rPr lang="en-US" sz="1200" b="1">
                    <a:latin typeface="Courier New" pitchFamily="49" charset="0"/>
                  </a:rPr>
                  <a:t>r14 (lr)</a:t>
                </a:r>
              </a:p>
            </p:txBody>
          </p:sp>
          <p:sp>
            <p:nvSpPr>
              <p:cNvPr id="23586" name="Rectangle 35"/>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a:r>
                  <a:rPr lang="en-US" sz="1200" b="1">
                    <a:latin typeface="Courier New" pitchFamily="49" charset="0"/>
                  </a:rPr>
                  <a:t>spsr</a:t>
                </a:r>
              </a:p>
            </p:txBody>
          </p:sp>
          <p:sp>
            <p:nvSpPr>
              <p:cNvPr id="23587" name="Rectangle 36"/>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23588" name="Rectangle 37"/>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23589" name="Rectangle 38"/>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23590" name="Rectangle 39"/>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23591" name="Rectangle 40"/>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23592" name="Rectangle 41"/>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23593" name="Rectangle 42"/>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23594" name="Rectangle 43"/>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spsr</a:t>
                </a:r>
                <a:endParaRPr lang="en-US" sz="1600" b="1">
                  <a:solidFill>
                    <a:schemeClr val="bg1"/>
                  </a:solidFill>
                  <a:latin typeface="Courier New" pitchFamily="49" charset="0"/>
                </a:endParaRPr>
              </a:p>
            </p:txBody>
          </p:sp>
          <p:sp>
            <p:nvSpPr>
              <p:cNvPr id="23595" name="Rectangle 44"/>
              <p:cNvSpPr>
                <a:spLocks noChangeArrowheads="1"/>
              </p:cNvSpPr>
              <p:nvPr/>
            </p:nvSpPr>
            <p:spPr bwMode="gray">
              <a:xfrm>
                <a:off x="2784" y="2023"/>
                <a:ext cx="528" cy="214"/>
              </a:xfrm>
              <a:prstGeom prst="rect">
                <a:avLst/>
              </a:prstGeom>
              <a:noFill/>
              <a:ln w="12700">
                <a:noFill/>
                <a:miter lim="800000"/>
                <a:headEnd/>
                <a:tailEnd/>
              </a:ln>
            </p:spPr>
            <p:txBody>
              <a:bodyPr lIns="96838" tIns="47625" rIns="96838" bIns="47625" anchor="ctr">
                <a:spAutoFit/>
              </a:bodyPr>
              <a:lstStyle/>
              <a:p>
                <a:pPr algn="ctr"/>
                <a:r>
                  <a:rPr lang="en-US" sz="1600" b="1">
                    <a:latin typeface="Arial" pitchFamily="34" charset="0"/>
                  </a:rPr>
                  <a:t>FIQ</a:t>
                </a:r>
              </a:p>
            </p:txBody>
          </p:sp>
          <p:sp>
            <p:nvSpPr>
              <p:cNvPr id="23596" name="Rectangle 45"/>
              <p:cNvSpPr>
                <a:spLocks noChangeArrowheads="1"/>
              </p:cNvSpPr>
              <p:nvPr/>
            </p:nvSpPr>
            <p:spPr bwMode="gray">
              <a:xfrm>
                <a:off x="3360" y="2023"/>
                <a:ext cx="528" cy="214"/>
              </a:xfrm>
              <a:prstGeom prst="rect">
                <a:avLst/>
              </a:prstGeom>
              <a:noFill/>
              <a:ln w="12700">
                <a:noFill/>
                <a:miter lim="800000"/>
                <a:headEnd/>
                <a:tailEnd/>
              </a:ln>
            </p:spPr>
            <p:txBody>
              <a:bodyPr lIns="96838" tIns="47625" rIns="96838" bIns="47625" anchor="ctr">
                <a:spAutoFit/>
              </a:bodyPr>
              <a:lstStyle/>
              <a:p>
                <a:pPr algn="ctr"/>
                <a:r>
                  <a:rPr lang="en-US" sz="1600" b="1">
                    <a:latin typeface="Arial" pitchFamily="34" charset="0"/>
                  </a:rPr>
                  <a:t>IRQ</a:t>
                </a:r>
                <a:endParaRPr lang="en-US" sz="2000" b="1">
                  <a:solidFill>
                    <a:schemeClr val="hlink"/>
                  </a:solidFill>
                  <a:latin typeface="Arial" pitchFamily="34" charset="0"/>
                </a:endParaRPr>
              </a:p>
            </p:txBody>
          </p:sp>
          <p:sp>
            <p:nvSpPr>
              <p:cNvPr id="23597" name="Rectangle 46"/>
              <p:cNvSpPr>
                <a:spLocks noChangeArrowheads="1"/>
              </p:cNvSpPr>
              <p:nvPr/>
            </p:nvSpPr>
            <p:spPr bwMode="gray">
              <a:xfrm>
                <a:off x="3936" y="2023"/>
                <a:ext cx="528" cy="214"/>
              </a:xfrm>
              <a:prstGeom prst="rect">
                <a:avLst/>
              </a:prstGeom>
              <a:noFill/>
              <a:ln w="12700">
                <a:noFill/>
                <a:miter lim="800000"/>
                <a:headEnd/>
                <a:tailEnd/>
              </a:ln>
            </p:spPr>
            <p:txBody>
              <a:bodyPr lIns="96838" tIns="47625" rIns="96838" bIns="47625" anchor="ctr">
                <a:spAutoFit/>
              </a:bodyPr>
              <a:lstStyle/>
              <a:p>
                <a:pPr algn="ctr"/>
                <a:r>
                  <a:rPr lang="en-US" sz="1600" b="1">
                    <a:latin typeface="Arial" pitchFamily="34" charset="0"/>
                  </a:rPr>
                  <a:t>SVC</a:t>
                </a:r>
                <a:endParaRPr lang="en-US" sz="2000" b="1">
                  <a:solidFill>
                    <a:schemeClr val="hlink"/>
                  </a:solidFill>
                  <a:latin typeface="Arial" pitchFamily="34" charset="0"/>
                </a:endParaRPr>
              </a:p>
            </p:txBody>
          </p:sp>
          <p:sp>
            <p:nvSpPr>
              <p:cNvPr id="23598" name="Rectangle 47"/>
              <p:cNvSpPr>
                <a:spLocks noChangeArrowheads="1"/>
              </p:cNvSpPr>
              <p:nvPr/>
            </p:nvSpPr>
            <p:spPr bwMode="gray">
              <a:xfrm>
                <a:off x="4512" y="2023"/>
                <a:ext cx="576" cy="214"/>
              </a:xfrm>
              <a:prstGeom prst="rect">
                <a:avLst/>
              </a:prstGeom>
              <a:noFill/>
              <a:ln w="12700">
                <a:noFill/>
                <a:miter lim="800000"/>
                <a:headEnd/>
                <a:tailEnd/>
              </a:ln>
            </p:spPr>
            <p:txBody>
              <a:bodyPr lIns="96838" tIns="47625" rIns="96838" bIns="47625" anchor="ctr">
                <a:spAutoFit/>
              </a:bodyPr>
              <a:lstStyle/>
              <a:p>
                <a:pPr algn="ctr"/>
                <a:r>
                  <a:rPr lang="en-US" sz="1600" b="1">
                    <a:latin typeface="Arial" pitchFamily="34" charset="0"/>
                  </a:rPr>
                  <a:t>Undef</a:t>
                </a:r>
                <a:endParaRPr lang="en-US" sz="2000" b="1">
                  <a:solidFill>
                    <a:schemeClr val="hlink"/>
                  </a:solidFill>
                  <a:latin typeface="Arial" pitchFamily="34" charset="0"/>
                </a:endParaRPr>
              </a:p>
            </p:txBody>
          </p:sp>
          <p:sp>
            <p:nvSpPr>
              <p:cNvPr id="23599" name="Rectangle 48"/>
              <p:cNvSpPr>
                <a:spLocks noChangeArrowheads="1"/>
              </p:cNvSpPr>
              <p:nvPr/>
            </p:nvSpPr>
            <p:spPr bwMode="gray">
              <a:xfrm>
                <a:off x="5040" y="2023"/>
                <a:ext cx="576" cy="214"/>
              </a:xfrm>
              <a:prstGeom prst="rect">
                <a:avLst/>
              </a:prstGeom>
              <a:noFill/>
              <a:ln w="12700">
                <a:noFill/>
                <a:miter lim="800000"/>
                <a:headEnd/>
                <a:tailEnd/>
              </a:ln>
            </p:spPr>
            <p:txBody>
              <a:bodyPr lIns="96838" tIns="47625" rIns="96838" bIns="47625" anchor="ctr">
                <a:spAutoFit/>
              </a:bodyPr>
              <a:lstStyle/>
              <a:p>
                <a:pPr algn="ctr"/>
                <a:r>
                  <a:rPr lang="en-US" sz="1600" b="1">
                    <a:latin typeface="Arial" pitchFamily="34" charset="0"/>
                  </a:rPr>
                  <a:t>Abort</a:t>
                </a:r>
                <a:endParaRPr lang="en-US" sz="2000" b="1">
                  <a:solidFill>
                    <a:schemeClr val="hlink"/>
                  </a:solidFill>
                  <a:latin typeface="Arial" pitchFamily="34" charset="0"/>
                </a:endParaRPr>
              </a:p>
            </p:txBody>
          </p:sp>
          <p:sp>
            <p:nvSpPr>
              <p:cNvPr id="23600" name="Rectangle 49"/>
              <p:cNvSpPr>
                <a:spLocks noChangeArrowheads="1"/>
              </p:cNvSpPr>
              <p:nvPr/>
            </p:nvSpPr>
            <p:spPr bwMode="gray">
              <a:xfrm>
                <a:off x="0" y="1226"/>
                <a:ext cx="960" cy="214"/>
              </a:xfrm>
              <a:prstGeom prst="rect">
                <a:avLst/>
              </a:prstGeom>
              <a:noFill/>
              <a:ln w="12700">
                <a:noFill/>
                <a:miter lim="800000"/>
                <a:headEnd/>
                <a:tailEnd/>
              </a:ln>
            </p:spPr>
            <p:txBody>
              <a:bodyPr lIns="96838" tIns="47625" rIns="96838" bIns="47625" anchor="ctr">
                <a:spAutoFit/>
              </a:bodyPr>
              <a:lstStyle/>
              <a:p>
                <a:pPr algn="ctr"/>
                <a:r>
                  <a:rPr lang="en-US" sz="1600" b="1">
                    <a:latin typeface="Arial" pitchFamily="34" charset="0"/>
                  </a:rPr>
                  <a:t>User Mode</a:t>
                </a:r>
                <a:endParaRPr lang="en-US" sz="2000" b="1">
                  <a:solidFill>
                    <a:schemeClr val="hlink"/>
                  </a:solidFill>
                  <a:latin typeface="Arial" pitchFamily="34" charset="0"/>
                </a:endParaRPr>
              </a:p>
            </p:txBody>
          </p:sp>
          <p:sp>
            <p:nvSpPr>
              <p:cNvPr id="23601" name="Rectangle 50"/>
              <p:cNvSpPr>
                <a:spLocks noChangeArrowheads="1"/>
              </p:cNvSpPr>
              <p:nvPr/>
            </p:nvSpPr>
            <p:spPr bwMode="gray">
              <a:xfrm>
                <a:off x="1008" y="1200"/>
                <a:ext cx="528" cy="144"/>
              </a:xfrm>
              <a:prstGeom prst="rect">
                <a:avLst/>
              </a:prstGeom>
              <a:solidFill>
                <a:srgbClr val="00618C"/>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r0</a:t>
                </a:r>
                <a:endParaRPr lang="en-US" sz="1600" b="1">
                  <a:solidFill>
                    <a:schemeClr val="bg1"/>
                  </a:solidFill>
                  <a:latin typeface="Courier New" pitchFamily="49" charset="0"/>
                </a:endParaRPr>
              </a:p>
            </p:txBody>
          </p:sp>
          <p:sp>
            <p:nvSpPr>
              <p:cNvPr id="23602" name="Rectangle 51"/>
              <p:cNvSpPr>
                <a:spLocks noChangeArrowheads="1"/>
              </p:cNvSpPr>
              <p:nvPr/>
            </p:nvSpPr>
            <p:spPr bwMode="gray">
              <a:xfrm>
                <a:off x="1008" y="1344"/>
                <a:ext cx="528" cy="144"/>
              </a:xfrm>
              <a:prstGeom prst="rect">
                <a:avLst/>
              </a:prstGeom>
              <a:solidFill>
                <a:srgbClr val="00618C"/>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a:t>
                </a:r>
                <a:endParaRPr lang="en-US" sz="1600" b="1">
                  <a:solidFill>
                    <a:schemeClr val="bg1"/>
                  </a:solidFill>
                  <a:latin typeface="Courier New" pitchFamily="49" charset="0"/>
                </a:endParaRPr>
              </a:p>
            </p:txBody>
          </p:sp>
          <p:sp>
            <p:nvSpPr>
              <p:cNvPr id="23603" name="Rectangle 52"/>
              <p:cNvSpPr>
                <a:spLocks noChangeArrowheads="1"/>
              </p:cNvSpPr>
              <p:nvPr/>
            </p:nvSpPr>
            <p:spPr bwMode="gray">
              <a:xfrm>
                <a:off x="1008" y="1488"/>
                <a:ext cx="528" cy="144"/>
              </a:xfrm>
              <a:prstGeom prst="rect">
                <a:avLst/>
              </a:prstGeom>
              <a:solidFill>
                <a:srgbClr val="00618C"/>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r2</a:t>
                </a:r>
                <a:endParaRPr lang="en-US" sz="1600" b="1">
                  <a:solidFill>
                    <a:schemeClr val="bg1"/>
                  </a:solidFill>
                  <a:latin typeface="Courier New" pitchFamily="49" charset="0"/>
                </a:endParaRPr>
              </a:p>
            </p:txBody>
          </p:sp>
          <p:sp>
            <p:nvSpPr>
              <p:cNvPr id="23604" name="Rectangle 53"/>
              <p:cNvSpPr>
                <a:spLocks noChangeArrowheads="1"/>
              </p:cNvSpPr>
              <p:nvPr/>
            </p:nvSpPr>
            <p:spPr bwMode="gray">
              <a:xfrm>
                <a:off x="1008" y="1632"/>
                <a:ext cx="528" cy="144"/>
              </a:xfrm>
              <a:prstGeom prst="rect">
                <a:avLst/>
              </a:prstGeom>
              <a:solidFill>
                <a:srgbClr val="00618C"/>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r3</a:t>
                </a:r>
                <a:endParaRPr lang="en-US" sz="1600" b="1">
                  <a:solidFill>
                    <a:schemeClr val="bg1"/>
                  </a:solidFill>
                  <a:latin typeface="Courier New" pitchFamily="49" charset="0"/>
                </a:endParaRPr>
              </a:p>
            </p:txBody>
          </p:sp>
          <p:sp>
            <p:nvSpPr>
              <p:cNvPr id="23605" name="Rectangle 54"/>
              <p:cNvSpPr>
                <a:spLocks noChangeArrowheads="1"/>
              </p:cNvSpPr>
              <p:nvPr/>
            </p:nvSpPr>
            <p:spPr bwMode="gray">
              <a:xfrm>
                <a:off x="1008" y="1776"/>
                <a:ext cx="528" cy="144"/>
              </a:xfrm>
              <a:prstGeom prst="rect">
                <a:avLst/>
              </a:prstGeom>
              <a:solidFill>
                <a:srgbClr val="00618C"/>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r4</a:t>
                </a:r>
                <a:endParaRPr lang="en-US" sz="1600" b="1">
                  <a:solidFill>
                    <a:schemeClr val="bg1"/>
                  </a:solidFill>
                  <a:latin typeface="Courier New" pitchFamily="49" charset="0"/>
                </a:endParaRPr>
              </a:p>
            </p:txBody>
          </p:sp>
          <p:sp>
            <p:nvSpPr>
              <p:cNvPr id="23606" name="Rectangle 55"/>
              <p:cNvSpPr>
                <a:spLocks noChangeArrowheads="1"/>
              </p:cNvSpPr>
              <p:nvPr/>
            </p:nvSpPr>
            <p:spPr bwMode="gray">
              <a:xfrm>
                <a:off x="1008" y="1920"/>
                <a:ext cx="528" cy="144"/>
              </a:xfrm>
              <a:prstGeom prst="rect">
                <a:avLst/>
              </a:prstGeom>
              <a:solidFill>
                <a:srgbClr val="00618C"/>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r5</a:t>
                </a:r>
                <a:endParaRPr lang="en-US" sz="1600" b="1">
                  <a:solidFill>
                    <a:schemeClr val="bg1"/>
                  </a:solidFill>
                  <a:latin typeface="Courier New" pitchFamily="49" charset="0"/>
                </a:endParaRPr>
              </a:p>
            </p:txBody>
          </p:sp>
          <p:sp>
            <p:nvSpPr>
              <p:cNvPr id="23607" name="Rectangle 56"/>
              <p:cNvSpPr>
                <a:spLocks noChangeArrowheads="1"/>
              </p:cNvSpPr>
              <p:nvPr/>
            </p:nvSpPr>
            <p:spPr bwMode="gray">
              <a:xfrm>
                <a:off x="1008" y="2064"/>
                <a:ext cx="528" cy="144"/>
              </a:xfrm>
              <a:prstGeom prst="rect">
                <a:avLst/>
              </a:prstGeom>
              <a:solidFill>
                <a:srgbClr val="00618C"/>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r6</a:t>
                </a:r>
                <a:endParaRPr lang="en-US" sz="1600" b="1">
                  <a:solidFill>
                    <a:schemeClr val="bg1"/>
                  </a:solidFill>
                  <a:latin typeface="Courier New" pitchFamily="49" charset="0"/>
                </a:endParaRPr>
              </a:p>
            </p:txBody>
          </p:sp>
          <p:sp>
            <p:nvSpPr>
              <p:cNvPr id="23608" name="Rectangle 57"/>
              <p:cNvSpPr>
                <a:spLocks noChangeArrowheads="1"/>
              </p:cNvSpPr>
              <p:nvPr/>
            </p:nvSpPr>
            <p:spPr bwMode="gray">
              <a:xfrm>
                <a:off x="1008" y="2208"/>
                <a:ext cx="528" cy="144"/>
              </a:xfrm>
              <a:prstGeom prst="rect">
                <a:avLst/>
              </a:prstGeom>
              <a:solidFill>
                <a:srgbClr val="00618C"/>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r7</a:t>
                </a:r>
                <a:endParaRPr lang="en-US" sz="1600" b="1">
                  <a:solidFill>
                    <a:schemeClr val="bg1"/>
                  </a:solidFill>
                  <a:latin typeface="Courier New" pitchFamily="49" charset="0"/>
                </a:endParaRPr>
              </a:p>
            </p:txBody>
          </p:sp>
          <p:sp>
            <p:nvSpPr>
              <p:cNvPr id="23609" name="Rectangle 58"/>
              <p:cNvSpPr>
                <a:spLocks noChangeArrowheads="1"/>
              </p:cNvSpPr>
              <p:nvPr/>
            </p:nvSpPr>
            <p:spPr bwMode="gray">
              <a:xfrm>
                <a:off x="1008" y="2352"/>
                <a:ext cx="528" cy="144"/>
              </a:xfrm>
              <a:prstGeom prst="rect">
                <a:avLst/>
              </a:prstGeom>
              <a:solidFill>
                <a:srgbClr val="00618C"/>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23610" name="Rectangle 59"/>
              <p:cNvSpPr>
                <a:spLocks noChangeArrowheads="1"/>
              </p:cNvSpPr>
              <p:nvPr/>
            </p:nvSpPr>
            <p:spPr bwMode="gray">
              <a:xfrm>
                <a:off x="1008" y="2496"/>
                <a:ext cx="528" cy="144"/>
              </a:xfrm>
              <a:prstGeom prst="rect">
                <a:avLst/>
              </a:prstGeom>
              <a:solidFill>
                <a:srgbClr val="00618C"/>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23611" name="Rectangle 60"/>
              <p:cNvSpPr>
                <a:spLocks noChangeArrowheads="1"/>
              </p:cNvSpPr>
              <p:nvPr/>
            </p:nvSpPr>
            <p:spPr bwMode="gray">
              <a:xfrm>
                <a:off x="1008" y="2640"/>
                <a:ext cx="528" cy="144"/>
              </a:xfrm>
              <a:prstGeom prst="rect">
                <a:avLst/>
              </a:prstGeom>
              <a:solidFill>
                <a:srgbClr val="00618C"/>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23612" name="Rectangle 61"/>
              <p:cNvSpPr>
                <a:spLocks noChangeArrowheads="1"/>
              </p:cNvSpPr>
              <p:nvPr/>
            </p:nvSpPr>
            <p:spPr bwMode="gray">
              <a:xfrm>
                <a:off x="1008" y="2784"/>
                <a:ext cx="528" cy="144"/>
              </a:xfrm>
              <a:prstGeom prst="rect">
                <a:avLst/>
              </a:prstGeom>
              <a:solidFill>
                <a:srgbClr val="00618C"/>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23613" name="Rectangle 62"/>
              <p:cNvSpPr>
                <a:spLocks noChangeArrowheads="1"/>
              </p:cNvSpPr>
              <p:nvPr/>
            </p:nvSpPr>
            <p:spPr bwMode="gray">
              <a:xfrm>
                <a:off x="1008" y="2928"/>
                <a:ext cx="528" cy="144"/>
              </a:xfrm>
              <a:prstGeom prst="rect">
                <a:avLst/>
              </a:prstGeom>
              <a:solidFill>
                <a:srgbClr val="00618C"/>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23614" name="Rectangle 63"/>
              <p:cNvSpPr>
                <a:spLocks noChangeArrowheads="1"/>
              </p:cNvSpPr>
              <p:nvPr/>
            </p:nvSpPr>
            <p:spPr bwMode="gray">
              <a:xfrm>
                <a:off x="1008" y="3072"/>
                <a:ext cx="528" cy="144"/>
              </a:xfrm>
              <a:prstGeom prst="rect">
                <a:avLst/>
              </a:prstGeom>
              <a:solidFill>
                <a:srgbClr val="00618C"/>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23615" name="Rectangle 64"/>
              <p:cNvSpPr>
                <a:spLocks noChangeArrowheads="1"/>
              </p:cNvSpPr>
              <p:nvPr/>
            </p:nvSpPr>
            <p:spPr bwMode="gray">
              <a:xfrm>
                <a:off x="1008" y="3216"/>
                <a:ext cx="528" cy="144"/>
              </a:xfrm>
              <a:prstGeom prst="rect">
                <a:avLst/>
              </a:prstGeom>
              <a:solidFill>
                <a:srgbClr val="00618C"/>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23616" name="Rectangle 65"/>
              <p:cNvSpPr>
                <a:spLocks noChangeArrowheads="1"/>
              </p:cNvSpPr>
              <p:nvPr/>
            </p:nvSpPr>
            <p:spPr bwMode="gray">
              <a:xfrm>
                <a:off x="1008" y="3360"/>
                <a:ext cx="528" cy="144"/>
              </a:xfrm>
              <a:prstGeom prst="rect">
                <a:avLst/>
              </a:prstGeom>
              <a:solidFill>
                <a:srgbClr val="00618C"/>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r15 (pc)</a:t>
                </a:r>
                <a:endParaRPr lang="en-US" sz="1600" b="1">
                  <a:solidFill>
                    <a:schemeClr val="bg1"/>
                  </a:solidFill>
                  <a:latin typeface="Courier New" pitchFamily="49" charset="0"/>
                </a:endParaRPr>
              </a:p>
            </p:txBody>
          </p:sp>
          <p:sp>
            <p:nvSpPr>
              <p:cNvPr id="23617" name="Rectangle 66"/>
              <p:cNvSpPr>
                <a:spLocks noChangeArrowheads="1"/>
              </p:cNvSpPr>
              <p:nvPr/>
            </p:nvSpPr>
            <p:spPr bwMode="gray">
              <a:xfrm>
                <a:off x="1008" y="3600"/>
                <a:ext cx="528" cy="144"/>
              </a:xfrm>
              <a:prstGeom prst="rect">
                <a:avLst/>
              </a:prstGeom>
              <a:solidFill>
                <a:srgbClr val="00618C"/>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cpsr</a:t>
                </a:r>
                <a:endParaRPr lang="en-US" sz="1600" b="1">
                  <a:solidFill>
                    <a:schemeClr val="bg1"/>
                  </a:solidFill>
                  <a:latin typeface="Courier New" pitchFamily="49" charset="0"/>
                </a:endParaRPr>
              </a:p>
            </p:txBody>
          </p:sp>
          <p:sp>
            <p:nvSpPr>
              <p:cNvPr id="23618" name="Rectangle 67"/>
              <p:cNvSpPr>
                <a:spLocks noChangeArrowheads="1"/>
              </p:cNvSpPr>
              <p:nvPr/>
            </p:nvSpPr>
            <p:spPr bwMode="gray">
              <a:xfrm>
                <a:off x="4512" y="3072"/>
                <a:ext cx="528" cy="144"/>
              </a:xfrm>
              <a:prstGeom prst="rect">
                <a:avLst/>
              </a:prstGeom>
              <a:solidFill>
                <a:srgbClr val="782B30"/>
              </a:solidFill>
              <a:ln w="12700">
                <a:solidFill>
                  <a:schemeClr val="tx1"/>
                </a:solidFill>
                <a:miter lim="800000"/>
                <a:headEnd/>
                <a:tailEnd/>
              </a:ln>
            </p:spPr>
            <p:txBody>
              <a:bodyPr wrap="none" lIns="73025" tIns="36512" rIns="73025" bIns="36512" anchor="ctr"/>
              <a:lstStyle/>
              <a:p>
                <a:pPr algn="ctr" defTabSz="487363"/>
                <a:r>
                  <a:rPr lang="en-US" sz="1200" b="1">
                    <a:solidFill>
                      <a:schemeClr val="bg1"/>
                    </a:solidFill>
                    <a:latin typeface="Courier New" pitchFamily="49" charset="0"/>
                  </a:rPr>
                  <a:t>r13 (sp)</a:t>
                </a:r>
                <a:endParaRPr lang="en-US" sz="1300">
                  <a:solidFill>
                    <a:schemeClr val="bg1"/>
                  </a:solidFill>
                  <a:latin typeface="Helvetica" pitchFamily="34" charset="0"/>
                </a:endParaRPr>
              </a:p>
            </p:txBody>
          </p:sp>
          <p:sp>
            <p:nvSpPr>
              <p:cNvPr id="23619" name="Rectangle 68"/>
              <p:cNvSpPr>
                <a:spLocks noChangeArrowheads="1"/>
              </p:cNvSpPr>
              <p:nvPr/>
            </p:nvSpPr>
            <p:spPr bwMode="gray">
              <a:xfrm>
                <a:off x="4512" y="3216"/>
                <a:ext cx="528" cy="144"/>
              </a:xfrm>
              <a:prstGeom prst="rect">
                <a:avLst/>
              </a:prstGeom>
              <a:solidFill>
                <a:srgbClr val="782B30"/>
              </a:solidFill>
              <a:ln w="12700">
                <a:solidFill>
                  <a:schemeClr val="tx1"/>
                </a:solidFill>
                <a:miter lim="800000"/>
                <a:headEnd/>
                <a:tailEnd/>
              </a:ln>
            </p:spPr>
            <p:txBody>
              <a:bodyPr wrap="none" lIns="73025" tIns="36512" rIns="73025" bIns="36512" anchor="ctr"/>
              <a:lstStyle/>
              <a:p>
                <a:pPr algn="ctr" defTabSz="487363"/>
                <a:r>
                  <a:rPr lang="en-US" sz="1200" b="1">
                    <a:solidFill>
                      <a:schemeClr val="bg1"/>
                    </a:solidFill>
                    <a:latin typeface="Courier New" pitchFamily="49" charset="0"/>
                  </a:rPr>
                  <a:t>r14 (lr)</a:t>
                </a:r>
                <a:endParaRPr lang="en-US" sz="1300">
                  <a:solidFill>
                    <a:schemeClr val="bg1"/>
                  </a:solidFill>
                  <a:latin typeface="Helvetica" pitchFamily="34" charset="0"/>
                </a:endParaRPr>
              </a:p>
            </p:txBody>
          </p:sp>
          <p:sp>
            <p:nvSpPr>
              <p:cNvPr id="23620" name="Rectangle 69"/>
              <p:cNvSpPr>
                <a:spLocks noChangeArrowheads="1"/>
              </p:cNvSpPr>
              <p:nvPr/>
            </p:nvSpPr>
            <p:spPr bwMode="gray">
              <a:xfrm>
                <a:off x="4512" y="3744"/>
                <a:ext cx="528" cy="144"/>
              </a:xfrm>
              <a:prstGeom prst="rect">
                <a:avLst/>
              </a:prstGeom>
              <a:solidFill>
                <a:srgbClr val="782B30"/>
              </a:solidFill>
              <a:ln w="12700">
                <a:solidFill>
                  <a:schemeClr val="tx1"/>
                </a:solidFill>
                <a:miter lim="800000"/>
                <a:headEnd/>
                <a:tailEnd/>
              </a:ln>
            </p:spPr>
            <p:txBody>
              <a:bodyPr wrap="none" lIns="73025" tIns="36512" rIns="73025" bIns="36512" anchor="ctr"/>
              <a:lstStyle/>
              <a:p>
                <a:pPr algn="ctr" defTabSz="487363"/>
                <a:r>
                  <a:rPr lang="en-US" sz="1200" b="1">
                    <a:solidFill>
                      <a:schemeClr val="bg1"/>
                    </a:solidFill>
                    <a:latin typeface="Courier New" pitchFamily="49" charset="0"/>
                  </a:rPr>
                  <a:t>spsr</a:t>
                </a:r>
              </a:p>
            </p:txBody>
          </p:sp>
          <p:sp>
            <p:nvSpPr>
              <p:cNvPr id="23621" name="Rectangle 70"/>
              <p:cNvSpPr>
                <a:spLocks noChangeArrowheads="1"/>
              </p:cNvSpPr>
              <p:nvPr/>
            </p:nvSpPr>
            <p:spPr bwMode="gray">
              <a:xfrm>
                <a:off x="3360" y="3072"/>
                <a:ext cx="528" cy="144"/>
              </a:xfrm>
              <a:prstGeom prst="rect">
                <a:avLst/>
              </a:prstGeom>
              <a:solidFill>
                <a:srgbClr val="B2AA00"/>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23622" name="Rectangle 71"/>
              <p:cNvSpPr>
                <a:spLocks noChangeArrowheads="1"/>
              </p:cNvSpPr>
              <p:nvPr/>
            </p:nvSpPr>
            <p:spPr bwMode="gray">
              <a:xfrm>
                <a:off x="3360" y="3216"/>
                <a:ext cx="528" cy="144"/>
              </a:xfrm>
              <a:prstGeom prst="rect">
                <a:avLst/>
              </a:prstGeom>
              <a:solidFill>
                <a:srgbClr val="B2AA00"/>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23623" name="Rectangle 72"/>
              <p:cNvSpPr>
                <a:spLocks noChangeArrowheads="1"/>
              </p:cNvSpPr>
              <p:nvPr/>
            </p:nvSpPr>
            <p:spPr bwMode="gray">
              <a:xfrm>
                <a:off x="3360" y="3744"/>
                <a:ext cx="528" cy="144"/>
              </a:xfrm>
              <a:prstGeom prst="rect">
                <a:avLst/>
              </a:prstGeom>
              <a:solidFill>
                <a:srgbClr val="B2AA00"/>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spsr</a:t>
                </a:r>
              </a:p>
            </p:txBody>
          </p:sp>
          <p:sp>
            <p:nvSpPr>
              <p:cNvPr id="23624" name="Rectangle 73"/>
              <p:cNvSpPr>
                <a:spLocks noChangeArrowheads="1"/>
              </p:cNvSpPr>
              <p:nvPr/>
            </p:nvSpPr>
            <p:spPr bwMode="gray">
              <a:xfrm>
                <a:off x="3936" y="3072"/>
                <a:ext cx="528" cy="144"/>
              </a:xfrm>
              <a:prstGeom prst="rect">
                <a:avLst/>
              </a:prstGeom>
              <a:solidFill>
                <a:srgbClr val="005740"/>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r13 (sp)</a:t>
                </a:r>
              </a:p>
            </p:txBody>
          </p:sp>
          <p:sp>
            <p:nvSpPr>
              <p:cNvPr id="23625" name="Rectangle 74"/>
              <p:cNvSpPr>
                <a:spLocks noChangeArrowheads="1"/>
              </p:cNvSpPr>
              <p:nvPr/>
            </p:nvSpPr>
            <p:spPr bwMode="gray">
              <a:xfrm>
                <a:off x="3936" y="3216"/>
                <a:ext cx="528" cy="144"/>
              </a:xfrm>
              <a:prstGeom prst="rect">
                <a:avLst/>
              </a:prstGeom>
              <a:solidFill>
                <a:srgbClr val="005740"/>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r14 (lr)</a:t>
                </a:r>
              </a:p>
            </p:txBody>
          </p:sp>
          <p:sp>
            <p:nvSpPr>
              <p:cNvPr id="23626" name="Rectangle 75"/>
              <p:cNvSpPr>
                <a:spLocks noChangeArrowheads="1"/>
              </p:cNvSpPr>
              <p:nvPr/>
            </p:nvSpPr>
            <p:spPr bwMode="gray">
              <a:xfrm>
                <a:off x="3936" y="3744"/>
                <a:ext cx="528" cy="144"/>
              </a:xfrm>
              <a:prstGeom prst="rect">
                <a:avLst/>
              </a:prstGeom>
              <a:solidFill>
                <a:srgbClr val="005740"/>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spsr</a:t>
                </a:r>
              </a:p>
            </p:txBody>
          </p:sp>
          <p:sp>
            <p:nvSpPr>
              <p:cNvPr id="23627" name="Rectangle 76"/>
              <p:cNvSpPr>
                <a:spLocks noChangeArrowheads="1"/>
              </p:cNvSpPr>
              <p:nvPr/>
            </p:nvSpPr>
            <p:spPr bwMode="gray">
              <a:xfrm>
                <a:off x="5088" y="3072"/>
                <a:ext cx="528" cy="144"/>
              </a:xfrm>
              <a:prstGeom prst="rect">
                <a:avLst/>
              </a:prstGeom>
              <a:solidFill>
                <a:srgbClr val="DDDDDD"/>
              </a:solidFill>
              <a:ln w="12700">
                <a:solidFill>
                  <a:schemeClr val="tx1"/>
                </a:solidFill>
                <a:miter lim="800000"/>
                <a:headEnd/>
                <a:tailEnd/>
              </a:ln>
            </p:spPr>
            <p:txBody>
              <a:bodyPr wrap="none" lIns="73025" tIns="36512" rIns="73025" bIns="36512" anchor="ctr"/>
              <a:lstStyle/>
              <a:p>
                <a:pPr algn="ctr" defTabSz="487363"/>
                <a:r>
                  <a:rPr lang="en-US" sz="1200" b="1">
                    <a:latin typeface="Courier New" pitchFamily="49" charset="0"/>
                  </a:rPr>
                  <a:t>r13 (sp)</a:t>
                </a:r>
              </a:p>
            </p:txBody>
          </p:sp>
          <p:sp>
            <p:nvSpPr>
              <p:cNvPr id="23628" name="Rectangle 77"/>
              <p:cNvSpPr>
                <a:spLocks noChangeArrowheads="1"/>
              </p:cNvSpPr>
              <p:nvPr/>
            </p:nvSpPr>
            <p:spPr bwMode="gray">
              <a:xfrm>
                <a:off x="5088" y="3216"/>
                <a:ext cx="528" cy="144"/>
              </a:xfrm>
              <a:prstGeom prst="rect">
                <a:avLst/>
              </a:prstGeom>
              <a:solidFill>
                <a:srgbClr val="DDDDDD"/>
              </a:solidFill>
              <a:ln w="12700">
                <a:solidFill>
                  <a:schemeClr val="tx1"/>
                </a:solidFill>
                <a:miter lim="800000"/>
                <a:headEnd/>
                <a:tailEnd/>
              </a:ln>
            </p:spPr>
            <p:txBody>
              <a:bodyPr wrap="none" lIns="73025" tIns="36512" rIns="73025" bIns="36512" anchor="ctr"/>
              <a:lstStyle/>
              <a:p>
                <a:pPr algn="ctr" defTabSz="487363"/>
                <a:r>
                  <a:rPr lang="en-US" sz="1200" b="1">
                    <a:latin typeface="Courier New" pitchFamily="49" charset="0"/>
                  </a:rPr>
                  <a:t>r14 (lr)</a:t>
                </a:r>
              </a:p>
            </p:txBody>
          </p:sp>
          <p:sp>
            <p:nvSpPr>
              <p:cNvPr id="23629" name="Rectangle 78"/>
              <p:cNvSpPr>
                <a:spLocks noChangeArrowheads="1"/>
              </p:cNvSpPr>
              <p:nvPr/>
            </p:nvSpPr>
            <p:spPr bwMode="gray">
              <a:xfrm>
                <a:off x="5088" y="3744"/>
                <a:ext cx="528" cy="144"/>
              </a:xfrm>
              <a:prstGeom prst="rect">
                <a:avLst/>
              </a:prstGeom>
              <a:solidFill>
                <a:srgbClr val="DDDDDD"/>
              </a:solidFill>
              <a:ln w="12700">
                <a:solidFill>
                  <a:schemeClr val="tx1"/>
                </a:solidFill>
                <a:miter lim="800000"/>
                <a:headEnd/>
                <a:tailEnd/>
              </a:ln>
            </p:spPr>
            <p:txBody>
              <a:bodyPr wrap="none" lIns="73025" tIns="36512" rIns="73025" bIns="36512" anchor="ctr"/>
              <a:lstStyle/>
              <a:p>
                <a:pPr algn="ctr" defTabSz="487363"/>
                <a:r>
                  <a:rPr lang="en-US" sz="1200" b="1">
                    <a:latin typeface="Courier New" pitchFamily="49" charset="0"/>
                  </a:rPr>
                  <a:t>spsr</a:t>
                </a:r>
              </a:p>
            </p:txBody>
          </p:sp>
          <p:sp>
            <p:nvSpPr>
              <p:cNvPr id="23630" name="Rectangle 79"/>
              <p:cNvSpPr>
                <a:spLocks noChangeArrowheads="1"/>
              </p:cNvSpPr>
              <p:nvPr/>
            </p:nvSpPr>
            <p:spPr bwMode="gray">
              <a:xfrm>
                <a:off x="2784" y="2352"/>
                <a:ext cx="528" cy="144"/>
              </a:xfrm>
              <a:prstGeom prst="rect">
                <a:avLst/>
              </a:prstGeom>
              <a:solidFill>
                <a:srgbClr val="DB5214"/>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23631" name="Rectangle 80"/>
              <p:cNvSpPr>
                <a:spLocks noChangeArrowheads="1"/>
              </p:cNvSpPr>
              <p:nvPr/>
            </p:nvSpPr>
            <p:spPr bwMode="gray">
              <a:xfrm>
                <a:off x="2784" y="2496"/>
                <a:ext cx="528" cy="144"/>
              </a:xfrm>
              <a:prstGeom prst="rect">
                <a:avLst/>
              </a:prstGeom>
              <a:solidFill>
                <a:srgbClr val="DB5214"/>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23632" name="Rectangle 81"/>
              <p:cNvSpPr>
                <a:spLocks noChangeArrowheads="1"/>
              </p:cNvSpPr>
              <p:nvPr/>
            </p:nvSpPr>
            <p:spPr bwMode="gray">
              <a:xfrm>
                <a:off x="2784" y="2640"/>
                <a:ext cx="528" cy="144"/>
              </a:xfrm>
              <a:prstGeom prst="rect">
                <a:avLst/>
              </a:prstGeom>
              <a:solidFill>
                <a:srgbClr val="DB5214"/>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23633" name="Rectangle 82"/>
              <p:cNvSpPr>
                <a:spLocks noChangeArrowheads="1"/>
              </p:cNvSpPr>
              <p:nvPr/>
            </p:nvSpPr>
            <p:spPr bwMode="gray">
              <a:xfrm>
                <a:off x="2784" y="2784"/>
                <a:ext cx="528" cy="144"/>
              </a:xfrm>
              <a:prstGeom prst="rect">
                <a:avLst/>
              </a:prstGeom>
              <a:solidFill>
                <a:srgbClr val="DB5214"/>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23634" name="Rectangle 83"/>
              <p:cNvSpPr>
                <a:spLocks noChangeArrowheads="1"/>
              </p:cNvSpPr>
              <p:nvPr/>
            </p:nvSpPr>
            <p:spPr bwMode="gray">
              <a:xfrm>
                <a:off x="2784" y="2928"/>
                <a:ext cx="528" cy="144"/>
              </a:xfrm>
              <a:prstGeom prst="rect">
                <a:avLst/>
              </a:prstGeom>
              <a:solidFill>
                <a:srgbClr val="DB5214"/>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23635" name="Rectangle 84"/>
              <p:cNvSpPr>
                <a:spLocks noChangeArrowheads="1"/>
              </p:cNvSpPr>
              <p:nvPr/>
            </p:nvSpPr>
            <p:spPr bwMode="gray">
              <a:xfrm>
                <a:off x="2784" y="3072"/>
                <a:ext cx="528" cy="144"/>
              </a:xfrm>
              <a:prstGeom prst="rect">
                <a:avLst/>
              </a:prstGeom>
              <a:solidFill>
                <a:srgbClr val="DB5214"/>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23636" name="Rectangle 85"/>
              <p:cNvSpPr>
                <a:spLocks noChangeArrowheads="1"/>
              </p:cNvSpPr>
              <p:nvPr/>
            </p:nvSpPr>
            <p:spPr bwMode="gray">
              <a:xfrm>
                <a:off x="2784" y="3216"/>
                <a:ext cx="528" cy="144"/>
              </a:xfrm>
              <a:prstGeom prst="rect">
                <a:avLst/>
              </a:prstGeom>
              <a:solidFill>
                <a:srgbClr val="DB5214"/>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23637" name="Rectangle 86"/>
              <p:cNvSpPr>
                <a:spLocks noChangeArrowheads="1"/>
              </p:cNvSpPr>
              <p:nvPr/>
            </p:nvSpPr>
            <p:spPr bwMode="gray">
              <a:xfrm>
                <a:off x="2784" y="3744"/>
                <a:ext cx="528" cy="144"/>
              </a:xfrm>
              <a:prstGeom prst="rect">
                <a:avLst/>
              </a:prstGeom>
              <a:solidFill>
                <a:srgbClr val="DB5214"/>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spsr</a:t>
                </a:r>
                <a:endParaRPr lang="en-US" sz="1600" b="1">
                  <a:solidFill>
                    <a:schemeClr val="bg1"/>
                  </a:solidFill>
                  <a:latin typeface="Courier New" pitchFamily="49" charset="0"/>
                </a:endParaRPr>
              </a:p>
            </p:txBody>
          </p:sp>
          <p:sp>
            <p:nvSpPr>
              <p:cNvPr id="23638" name="Rectangle 87"/>
              <p:cNvSpPr>
                <a:spLocks noChangeArrowheads="1"/>
              </p:cNvSpPr>
              <p:nvPr/>
            </p:nvSpPr>
            <p:spPr bwMode="gray">
              <a:xfrm>
                <a:off x="288" y="900"/>
                <a:ext cx="2112" cy="252"/>
              </a:xfrm>
              <a:prstGeom prst="rect">
                <a:avLst/>
              </a:prstGeom>
              <a:solidFill>
                <a:schemeClr val="bg1"/>
              </a:solidFill>
              <a:ln w="12700">
                <a:noFill/>
                <a:miter lim="800000"/>
                <a:headEnd/>
                <a:tailEnd/>
              </a:ln>
            </p:spPr>
            <p:txBody>
              <a:bodyPr lIns="96838" tIns="47625" rIns="96838" bIns="47625" anchor="ctr">
                <a:spAutoFit/>
              </a:bodyPr>
              <a:lstStyle/>
              <a:p>
                <a:pPr algn="ctr"/>
                <a:r>
                  <a:rPr lang="en-US" sz="2000" b="1">
                    <a:solidFill>
                      <a:srgbClr val="FF0000"/>
                    </a:solidFill>
                    <a:latin typeface="Arial" pitchFamily="34" charset="0"/>
                  </a:rPr>
                  <a:t>Current Visible Registers</a:t>
                </a:r>
              </a:p>
            </p:txBody>
          </p:sp>
          <p:sp>
            <p:nvSpPr>
              <p:cNvPr id="23639" name="Rectangle 88"/>
              <p:cNvSpPr>
                <a:spLocks noChangeArrowheads="1"/>
              </p:cNvSpPr>
              <p:nvPr/>
            </p:nvSpPr>
            <p:spPr bwMode="gray">
              <a:xfrm>
                <a:off x="3110" y="1579"/>
                <a:ext cx="1920" cy="252"/>
              </a:xfrm>
              <a:prstGeom prst="rect">
                <a:avLst/>
              </a:prstGeom>
              <a:solidFill>
                <a:schemeClr val="bg1"/>
              </a:solidFill>
              <a:ln w="12700">
                <a:noFill/>
                <a:miter lim="800000"/>
                <a:headEnd/>
                <a:tailEnd/>
              </a:ln>
            </p:spPr>
            <p:txBody>
              <a:bodyPr lIns="96838" tIns="47625" rIns="96838" bIns="47625" anchor="ctr">
                <a:spAutoFit/>
              </a:bodyPr>
              <a:lstStyle/>
              <a:p>
                <a:pPr algn="ctr"/>
                <a:r>
                  <a:rPr lang="en-US" sz="2000" b="1">
                    <a:solidFill>
                      <a:srgbClr val="FF0000"/>
                    </a:solidFill>
                    <a:latin typeface="Arial" pitchFamily="34" charset="0"/>
                  </a:rPr>
                  <a:t>Banked out Registers</a:t>
                </a:r>
              </a:p>
            </p:txBody>
          </p:sp>
          <p:sp>
            <p:nvSpPr>
              <p:cNvPr id="23640" name="Rectangle 89"/>
              <p:cNvSpPr>
                <a:spLocks noChangeArrowheads="1"/>
              </p:cNvSpPr>
              <p:nvPr/>
            </p:nvSpPr>
            <p:spPr bwMode="gray">
              <a:xfrm>
                <a:off x="2784" y="2023"/>
                <a:ext cx="528" cy="214"/>
              </a:xfrm>
              <a:prstGeom prst="rect">
                <a:avLst/>
              </a:prstGeom>
              <a:noFill/>
              <a:ln w="12700">
                <a:noFill/>
                <a:miter lim="800000"/>
                <a:headEnd/>
                <a:tailEnd/>
              </a:ln>
            </p:spPr>
            <p:txBody>
              <a:bodyPr lIns="96838" tIns="47625" rIns="96838" bIns="47625" anchor="ctr">
                <a:spAutoFit/>
              </a:bodyPr>
              <a:lstStyle/>
              <a:p>
                <a:pPr algn="ctr"/>
                <a:r>
                  <a:rPr lang="en-US" sz="1600" b="1">
                    <a:latin typeface="Arial" pitchFamily="34" charset="0"/>
                  </a:rPr>
                  <a:t>FIQ</a:t>
                </a:r>
              </a:p>
            </p:txBody>
          </p:sp>
          <p:sp>
            <p:nvSpPr>
              <p:cNvPr id="23641" name="Rectangle 90"/>
              <p:cNvSpPr>
                <a:spLocks noChangeArrowheads="1"/>
              </p:cNvSpPr>
              <p:nvPr/>
            </p:nvSpPr>
            <p:spPr bwMode="gray">
              <a:xfrm>
                <a:off x="3360" y="2023"/>
                <a:ext cx="528" cy="214"/>
              </a:xfrm>
              <a:prstGeom prst="rect">
                <a:avLst/>
              </a:prstGeom>
              <a:noFill/>
              <a:ln w="12700">
                <a:noFill/>
                <a:miter lim="800000"/>
                <a:headEnd/>
                <a:tailEnd/>
              </a:ln>
            </p:spPr>
            <p:txBody>
              <a:bodyPr lIns="96838" tIns="47625" rIns="96838" bIns="47625" anchor="ctr">
                <a:spAutoFit/>
              </a:bodyPr>
              <a:lstStyle/>
              <a:p>
                <a:pPr algn="ctr"/>
                <a:r>
                  <a:rPr lang="en-US" sz="1600" b="1">
                    <a:latin typeface="Arial" pitchFamily="34" charset="0"/>
                  </a:rPr>
                  <a:t>IRQ</a:t>
                </a:r>
                <a:endParaRPr lang="en-US" sz="2000" b="1">
                  <a:solidFill>
                    <a:schemeClr val="hlink"/>
                  </a:solidFill>
                  <a:latin typeface="Arial" pitchFamily="34" charset="0"/>
                </a:endParaRPr>
              </a:p>
            </p:txBody>
          </p:sp>
          <p:sp>
            <p:nvSpPr>
              <p:cNvPr id="23642" name="Rectangle 91"/>
              <p:cNvSpPr>
                <a:spLocks noChangeArrowheads="1"/>
              </p:cNvSpPr>
              <p:nvPr/>
            </p:nvSpPr>
            <p:spPr bwMode="gray">
              <a:xfrm>
                <a:off x="3936" y="2023"/>
                <a:ext cx="528" cy="214"/>
              </a:xfrm>
              <a:prstGeom prst="rect">
                <a:avLst/>
              </a:prstGeom>
              <a:noFill/>
              <a:ln w="12700">
                <a:noFill/>
                <a:miter lim="800000"/>
                <a:headEnd/>
                <a:tailEnd/>
              </a:ln>
            </p:spPr>
            <p:txBody>
              <a:bodyPr lIns="96838" tIns="47625" rIns="96838" bIns="47625" anchor="ctr">
                <a:spAutoFit/>
              </a:bodyPr>
              <a:lstStyle/>
              <a:p>
                <a:pPr algn="ctr"/>
                <a:r>
                  <a:rPr lang="en-US" sz="1600" b="1">
                    <a:latin typeface="Arial" pitchFamily="34" charset="0"/>
                  </a:rPr>
                  <a:t>SVC</a:t>
                </a:r>
                <a:endParaRPr lang="en-US" sz="2000" b="1">
                  <a:solidFill>
                    <a:schemeClr val="hlink"/>
                  </a:solidFill>
                  <a:latin typeface="Arial" pitchFamily="34" charset="0"/>
                </a:endParaRPr>
              </a:p>
            </p:txBody>
          </p:sp>
          <p:sp>
            <p:nvSpPr>
              <p:cNvPr id="23643" name="Rectangle 92"/>
              <p:cNvSpPr>
                <a:spLocks noChangeArrowheads="1"/>
              </p:cNvSpPr>
              <p:nvPr/>
            </p:nvSpPr>
            <p:spPr bwMode="gray">
              <a:xfrm>
                <a:off x="4512" y="2023"/>
                <a:ext cx="576" cy="214"/>
              </a:xfrm>
              <a:prstGeom prst="rect">
                <a:avLst/>
              </a:prstGeom>
              <a:noFill/>
              <a:ln w="12700">
                <a:noFill/>
                <a:miter lim="800000"/>
                <a:headEnd/>
                <a:tailEnd/>
              </a:ln>
            </p:spPr>
            <p:txBody>
              <a:bodyPr lIns="96838" tIns="47625" rIns="96838" bIns="47625" anchor="ctr">
                <a:spAutoFit/>
              </a:bodyPr>
              <a:lstStyle/>
              <a:p>
                <a:pPr algn="ctr"/>
                <a:r>
                  <a:rPr lang="en-US" sz="1600" b="1">
                    <a:latin typeface="Arial" pitchFamily="34" charset="0"/>
                  </a:rPr>
                  <a:t>Undef</a:t>
                </a:r>
                <a:endParaRPr lang="en-US" sz="2000" b="1">
                  <a:solidFill>
                    <a:schemeClr val="hlink"/>
                  </a:solidFill>
                  <a:latin typeface="Arial" pitchFamily="34" charset="0"/>
                </a:endParaRPr>
              </a:p>
            </p:txBody>
          </p:sp>
          <p:sp>
            <p:nvSpPr>
              <p:cNvPr id="23644" name="Rectangle 93"/>
              <p:cNvSpPr>
                <a:spLocks noChangeArrowheads="1"/>
              </p:cNvSpPr>
              <p:nvPr/>
            </p:nvSpPr>
            <p:spPr bwMode="gray">
              <a:xfrm>
                <a:off x="5040" y="2023"/>
                <a:ext cx="576" cy="214"/>
              </a:xfrm>
              <a:prstGeom prst="rect">
                <a:avLst/>
              </a:prstGeom>
              <a:noFill/>
              <a:ln w="12700">
                <a:noFill/>
                <a:miter lim="800000"/>
                <a:headEnd/>
                <a:tailEnd/>
              </a:ln>
            </p:spPr>
            <p:txBody>
              <a:bodyPr lIns="96838" tIns="47625" rIns="96838" bIns="47625" anchor="ctr">
                <a:spAutoFit/>
              </a:bodyPr>
              <a:lstStyle/>
              <a:p>
                <a:pPr algn="ctr"/>
                <a:r>
                  <a:rPr lang="en-US" sz="1600" b="1">
                    <a:latin typeface="Arial" pitchFamily="34" charset="0"/>
                  </a:rPr>
                  <a:t>Abort</a:t>
                </a:r>
                <a:endParaRPr lang="en-US" sz="2000" b="1">
                  <a:solidFill>
                    <a:schemeClr val="hlink"/>
                  </a:solidFill>
                  <a:latin typeface="Arial" pitchFamily="34" charset="0"/>
                </a:endParaRPr>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p:cNvSpPr>
            <a:spLocks noChangeShapeType="1"/>
          </p:cNvSpPr>
          <p:nvPr/>
        </p:nvSpPr>
        <p:spPr bwMode="gray">
          <a:xfrm>
            <a:off x="76200" y="3352800"/>
            <a:ext cx="8763000" cy="0"/>
          </a:xfrm>
          <a:prstGeom prst="line">
            <a:avLst/>
          </a:prstGeom>
          <a:noFill/>
          <a:ln w="38100">
            <a:solidFill>
              <a:schemeClr val="bg2"/>
            </a:solidFill>
            <a:prstDash val="sysDot"/>
            <a:round/>
            <a:headEnd type="none" w="sm" len="sm"/>
            <a:tailEnd type="none" w="sm" len="sm"/>
          </a:ln>
        </p:spPr>
        <p:txBody>
          <a:bodyPr wrap="none" anchor="ctr"/>
          <a:lstStyle/>
          <a:p>
            <a:endParaRPr lang="en-US"/>
          </a:p>
        </p:txBody>
      </p:sp>
      <p:sp>
        <p:nvSpPr>
          <p:cNvPr id="24579" name="Rectangle 4"/>
          <p:cNvSpPr>
            <a:spLocks noChangeArrowheads="1"/>
          </p:cNvSpPr>
          <p:nvPr/>
        </p:nvSpPr>
        <p:spPr bwMode="gray">
          <a:xfrm>
            <a:off x="1752600" y="1524000"/>
            <a:ext cx="838200" cy="1828800"/>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User</a:t>
            </a:r>
            <a:br>
              <a:rPr lang="en-US" sz="1200" b="1">
                <a:solidFill>
                  <a:schemeClr val="bg1"/>
                </a:solidFill>
                <a:latin typeface="Courier New" pitchFamily="49" charset="0"/>
              </a:rPr>
            </a:br>
            <a:r>
              <a:rPr lang="en-US" sz="1200" b="1">
                <a:solidFill>
                  <a:schemeClr val="bg1"/>
                </a:solidFill>
                <a:latin typeface="Courier New" pitchFamily="49" charset="0"/>
              </a:rPr>
              <a:t>mode</a:t>
            </a:r>
            <a:br>
              <a:rPr lang="en-US" sz="1200" b="1">
                <a:solidFill>
                  <a:schemeClr val="bg1"/>
                </a:solidFill>
                <a:latin typeface="Courier New" pitchFamily="49" charset="0"/>
              </a:rPr>
            </a:br>
            <a:r>
              <a:rPr lang="en-US" sz="1200" b="1">
                <a:solidFill>
                  <a:schemeClr val="bg1"/>
                </a:solidFill>
                <a:latin typeface="Courier New" pitchFamily="49" charset="0"/>
              </a:rPr>
              <a:t>r0-r7,</a:t>
            </a:r>
            <a:br>
              <a:rPr lang="en-US" sz="1200" b="1">
                <a:solidFill>
                  <a:schemeClr val="bg1"/>
                </a:solidFill>
                <a:latin typeface="Courier New" pitchFamily="49" charset="0"/>
              </a:rPr>
            </a:br>
            <a:r>
              <a:rPr lang="en-US" sz="1200" b="1">
                <a:solidFill>
                  <a:schemeClr val="bg1"/>
                </a:solidFill>
                <a:latin typeface="Courier New" pitchFamily="49" charset="0"/>
              </a:rPr>
              <a:t>r15,</a:t>
            </a:r>
            <a:br>
              <a:rPr lang="en-US" sz="1200" b="1">
                <a:solidFill>
                  <a:schemeClr val="bg1"/>
                </a:solidFill>
                <a:latin typeface="Courier New" pitchFamily="49" charset="0"/>
              </a:rPr>
            </a:br>
            <a:r>
              <a:rPr lang="en-US" sz="1200" b="1">
                <a:solidFill>
                  <a:schemeClr val="bg1"/>
                </a:solidFill>
                <a:latin typeface="Courier New" pitchFamily="49" charset="0"/>
              </a:rPr>
              <a:t>and</a:t>
            </a:r>
            <a:br>
              <a:rPr lang="en-US" sz="1200" b="1">
                <a:solidFill>
                  <a:schemeClr val="bg1"/>
                </a:solidFill>
                <a:latin typeface="Courier New" pitchFamily="49" charset="0"/>
              </a:rPr>
            </a:br>
            <a:r>
              <a:rPr lang="en-US" sz="1200" b="1">
                <a:solidFill>
                  <a:schemeClr val="bg1"/>
                </a:solidFill>
                <a:latin typeface="Courier New" pitchFamily="49" charset="0"/>
              </a:rPr>
              <a:t>cpsr</a:t>
            </a:r>
          </a:p>
        </p:txBody>
      </p:sp>
      <p:sp>
        <p:nvSpPr>
          <p:cNvPr id="24580" name="Rectangle 5"/>
          <p:cNvSpPr>
            <a:spLocks noChangeArrowheads="1"/>
          </p:cNvSpPr>
          <p:nvPr/>
        </p:nvSpPr>
        <p:spPr bwMode="gray">
          <a:xfrm>
            <a:off x="1752600" y="4953000"/>
            <a:ext cx="838200" cy="228600"/>
          </a:xfrm>
          <a:prstGeom prst="rect">
            <a:avLst/>
          </a:prstGeom>
          <a:solidFill>
            <a:schemeClr val="tx2"/>
          </a:solidFill>
          <a:ln w="12700">
            <a:solidFill>
              <a:schemeClr val="tx1"/>
            </a:solidFill>
            <a:miter lim="800000"/>
            <a:headEnd/>
            <a:tailEnd/>
          </a:ln>
        </p:spPr>
        <p:txBody>
          <a:bodyPr wrap="none" anchor="ctr"/>
          <a:lstStyle/>
          <a:p>
            <a:pPr algn="ctr"/>
            <a:endParaRPr lang="en-GB" sz="1200" b="1">
              <a:solidFill>
                <a:schemeClr val="bg1"/>
              </a:solidFill>
              <a:latin typeface="Courier New" pitchFamily="49" charset="0"/>
            </a:endParaRPr>
          </a:p>
        </p:txBody>
      </p:sp>
      <p:sp>
        <p:nvSpPr>
          <p:cNvPr id="24581" name="Rectangle 6"/>
          <p:cNvSpPr>
            <a:spLocks noChangeArrowheads="1"/>
          </p:cNvSpPr>
          <p:nvPr/>
        </p:nvSpPr>
        <p:spPr bwMode="gray">
          <a:xfrm>
            <a:off x="1752600" y="5334000"/>
            <a:ext cx="838200" cy="228600"/>
          </a:xfrm>
          <a:prstGeom prst="rect">
            <a:avLst/>
          </a:prstGeom>
          <a:solidFill>
            <a:schemeClr val="tx2"/>
          </a:solidFill>
          <a:ln w="12700">
            <a:solidFill>
              <a:schemeClr val="tx1"/>
            </a:solidFill>
            <a:miter lim="800000"/>
            <a:headEnd/>
            <a:tailEnd/>
          </a:ln>
        </p:spPr>
        <p:txBody>
          <a:bodyPr wrap="none" anchor="ctr"/>
          <a:lstStyle/>
          <a:p>
            <a:pPr algn="ctr"/>
            <a:endParaRPr lang="en-GB" sz="1200" b="1">
              <a:solidFill>
                <a:schemeClr val="bg1"/>
              </a:solidFill>
              <a:latin typeface="Courier New" pitchFamily="49" charset="0"/>
            </a:endParaRPr>
          </a:p>
        </p:txBody>
      </p:sp>
      <p:sp>
        <p:nvSpPr>
          <p:cNvPr id="24582" name="Rectangle 7"/>
          <p:cNvSpPr>
            <a:spLocks noChangeArrowheads="1"/>
          </p:cNvSpPr>
          <p:nvPr/>
        </p:nvSpPr>
        <p:spPr bwMode="gray">
          <a:xfrm>
            <a:off x="1752600" y="3352800"/>
            <a:ext cx="838200" cy="228600"/>
          </a:xfrm>
          <a:prstGeom prst="rect">
            <a:avLst/>
          </a:prstGeom>
          <a:solidFill>
            <a:schemeClr val="bg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24583" name="Rectangle 8"/>
          <p:cNvSpPr>
            <a:spLocks noChangeArrowheads="1"/>
          </p:cNvSpPr>
          <p:nvPr/>
        </p:nvSpPr>
        <p:spPr bwMode="gray">
          <a:xfrm>
            <a:off x="1752600" y="3581400"/>
            <a:ext cx="838200" cy="228600"/>
          </a:xfrm>
          <a:prstGeom prst="rect">
            <a:avLst/>
          </a:prstGeom>
          <a:solidFill>
            <a:schemeClr val="bg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24584" name="Rectangle 9"/>
          <p:cNvSpPr>
            <a:spLocks noChangeArrowheads="1"/>
          </p:cNvSpPr>
          <p:nvPr/>
        </p:nvSpPr>
        <p:spPr bwMode="gray">
          <a:xfrm>
            <a:off x="1752600" y="3810000"/>
            <a:ext cx="838200" cy="228600"/>
          </a:xfrm>
          <a:prstGeom prst="rect">
            <a:avLst/>
          </a:prstGeom>
          <a:solidFill>
            <a:schemeClr val="bg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24585" name="Rectangle 10"/>
          <p:cNvSpPr>
            <a:spLocks noChangeArrowheads="1"/>
          </p:cNvSpPr>
          <p:nvPr/>
        </p:nvSpPr>
        <p:spPr bwMode="gray">
          <a:xfrm>
            <a:off x="1752600" y="4038600"/>
            <a:ext cx="838200" cy="228600"/>
          </a:xfrm>
          <a:prstGeom prst="rect">
            <a:avLst/>
          </a:prstGeom>
          <a:solidFill>
            <a:schemeClr val="bg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24586" name="Rectangle 11"/>
          <p:cNvSpPr>
            <a:spLocks noChangeArrowheads="1"/>
          </p:cNvSpPr>
          <p:nvPr/>
        </p:nvSpPr>
        <p:spPr bwMode="gray">
          <a:xfrm>
            <a:off x="1752600" y="4267200"/>
            <a:ext cx="838200" cy="228600"/>
          </a:xfrm>
          <a:prstGeom prst="rect">
            <a:avLst/>
          </a:prstGeom>
          <a:solidFill>
            <a:schemeClr val="bg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24587" name="Rectangle 12"/>
          <p:cNvSpPr>
            <a:spLocks noChangeArrowheads="1"/>
          </p:cNvSpPr>
          <p:nvPr/>
        </p:nvSpPr>
        <p:spPr bwMode="gray">
          <a:xfrm>
            <a:off x="1752600" y="4495800"/>
            <a:ext cx="838200" cy="228600"/>
          </a:xfrm>
          <a:prstGeom prst="rect">
            <a:avLst/>
          </a:prstGeom>
          <a:solidFill>
            <a:schemeClr val="bg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24588" name="Rectangle 13"/>
          <p:cNvSpPr>
            <a:spLocks noChangeArrowheads="1"/>
          </p:cNvSpPr>
          <p:nvPr/>
        </p:nvSpPr>
        <p:spPr bwMode="gray">
          <a:xfrm>
            <a:off x="1752600" y="4724400"/>
            <a:ext cx="838200" cy="228600"/>
          </a:xfrm>
          <a:prstGeom prst="rect">
            <a:avLst/>
          </a:prstGeom>
          <a:solidFill>
            <a:schemeClr val="bg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24589" name="Rectangle 14"/>
          <p:cNvSpPr>
            <a:spLocks noChangeArrowheads="1"/>
          </p:cNvSpPr>
          <p:nvPr/>
        </p:nvSpPr>
        <p:spPr bwMode="gray">
          <a:xfrm>
            <a:off x="1752600" y="5562600"/>
            <a:ext cx="838200" cy="228600"/>
          </a:xfrm>
          <a:prstGeom prst="rect">
            <a:avLst/>
          </a:prstGeom>
          <a:solidFill>
            <a:schemeClr val="bg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spsr</a:t>
            </a:r>
            <a:endParaRPr lang="en-US" sz="1600" b="1">
              <a:solidFill>
                <a:schemeClr val="bg1"/>
              </a:solidFill>
              <a:latin typeface="Courier New" pitchFamily="49" charset="0"/>
            </a:endParaRPr>
          </a:p>
        </p:txBody>
      </p:sp>
      <p:sp>
        <p:nvSpPr>
          <p:cNvPr id="24590" name="Rectangle 15"/>
          <p:cNvSpPr>
            <a:spLocks noChangeArrowheads="1"/>
          </p:cNvSpPr>
          <p:nvPr/>
        </p:nvSpPr>
        <p:spPr bwMode="gray">
          <a:xfrm>
            <a:off x="1752600" y="1181100"/>
            <a:ext cx="838200" cy="339725"/>
          </a:xfrm>
          <a:prstGeom prst="rect">
            <a:avLst/>
          </a:prstGeom>
          <a:noFill/>
          <a:ln w="12700">
            <a:noFill/>
            <a:miter lim="800000"/>
            <a:headEnd/>
            <a:tailEnd/>
          </a:ln>
        </p:spPr>
        <p:txBody>
          <a:bodyPr lIns="96838" tIns="47625" rIns="96838" bIns="47625" anchor="ctr">
            <a:spAutoFit/>
          </a:bodyPr>
          <a:lstStyle/>
          <a:p>
            <a:pPr algn="ctr"/>
            <a:r>
              <a:rPr lang="en-US" sz="1600" b="1">
                <a:latin typeface="Arial" pitchFamily="34" charset="0"/>
              </a:rPr>
              <a:t>FIQ</a:t>
            </a:r>
          </a:p>
        </p:txBody>
      </p:sp>
      <p:grpSp>
        <p:nvGrpSpPr>
          <p:cNvPr id="2" name="Group 16"/>
          <p:cNvGrpSpPr>
            <a:grpSpLocks/>
          </p:cNvGrpSpPr>
          <p:nvPr/>
        </p:nvGrpSpPr>
        <p:grpSpPr bwMode="auto">
          <a:xfrm>
            <a:off x="533400" y="1524000"/>
            <a:ext cx="838200" cy="4038600"/>
            <a:chOff x="336" y="960"/>
            <a:chExt cx="528" cy="2544"/>
          </a:xfrm>
        </p:grpSpPr>
        <p:sp>
          <p:nvSpPr>
            <p:cNvPr id="24625" name="Rectangle 17"/>
            <p:cNvSpPr>
              <a:spLocks noChangeArrowheads="1"/>
            </p:cNvSpPr>
            <p:nvPr/>
          </p:nvSpPr>
          <p:spPr bwMode="gray">
            <a:xfrm>
              <a:off x="336" y="2112"/>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24626" name="Rectangle 18"/>
            <p:cNvSpPr>
              <a:spLocks noChangeArrowheads="1"/>
            </p:cNvSpPr>
            <p:nvPr/>
          </p:nvSpPr>
          <p:spPr bwMode="gray">
            <a:xfrm>
              <a:off x="336" y="2256"/>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24627" name="Rectangle 19"/>
            <p:cNvSpPr>
              <a:spLocks noChangeArrowheads="1"/>
            </p:cNvSpPr>
            <p:nvPr/>
          </p:nvSpPr>
          <p:spPr bwMode="gray">
            <a:xfrm>
              <a:off x="336" y="2400"/>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24628" name="Rectangle 20"/>
            <p:cNvSpPr>
              <a:spLocks noChangeArrowheads="1"/>
            </p:cNvSpPr>
            <p:nvPr/>
          </p:nvSpPr>
          <p:spPr bwMode="gray">
            <a:xfrm>
              <a:off x="336" y="2544"/>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24629" name="Rectangle 21"/>
            <p:cNvSpPr>
              <a:spLocks noChangeArrowheads="1"/>
            </p:cNvSpPr>
            <p:nvPr/>
          </p:nvSpPr>
          <p:spPr bwMode="gray">
            <a:xfrm>
              <a:off x="336" y="2688"/>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24630" name="Rectangle 22"/>
            <p:cNvSpPr>
              <a:spLocks noChangeArrowheads="1"/>
            </p:cNvSpPr>
            <p:nvPr/>
          </p:nvSpPr>
          <p:spPr bwMode="gray">
            <a:xfrm>
              <a:off x="336" y="2832"/>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24631" name="Rectangle 23"/>
            <p:cNvSpPr>
              <a:spLocks noChangeArrowheads="1"/>
            </p:cNvSpPr>
            <p:nvPr/>
          </p:nvSpPr>
          <p:spPr bwMode="gray">
            <a:xfrm>
              <a:off x="336" y="2976"/>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24632" name="Rectangle 24"/>
            <p:cNvSpPr>
              <a:spLocks noChangeArrowheads="1"/>
            </p:cNvSpPr>
            <p:nvPr/>
          </p:nvSpPr>
          <p:spPr bwMode="gray">
            <a:xfrm>
              <a:off x="336" y="3120"/>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r15 (pc)</a:t>
              </a:r>
              <a:endParaRPr lang="en-US" sz="1600" b="1">
                <a:solidFill>
                  <a:schemeClr val="bg1"/>
                </a:solidFill>
                <a:latin typeface="Courier New" pitchFamily="49" charset="0"/>
              </a:endParaRPr>
            </a:p>
          </p:txBody>
        </p:sp>
        <p:sp>
          <p:nvSpPr>
            <p:cNvPr id="24633" name="Rectangle 25"/>
            <p:cNvSpPr>
              <a:spLocks noChangeArrowheads="1"/>
            </p:cNvSpPr>
            <p:nvPr/>
          </p:nvSpPr>
          <p:spPr bwMode="gray">
            <a:xfrm>
              <a:off x="336" y="3360"/>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cpsr</a:t>
              </a:r>
              <a:endParaRPr lang="en-US" sz="1600" b="1">
                <a:solidFill>
                  <a:schemeClr val="bg1"/>
                </a:solidFill>
                <a:latin typeface="Courier New" pitchFamily="49" charset="0"/>
              </a:endParaRPr>
            </a:p>
          </p:txBody>
        </p:sp>
        <p:sp>
          <p:nvSpPr>
            <p:cNvPr id="24634" name="Rectangle 26"/>
            <p:cNvSpPr>
              <a:spLocks noChangeArrowheads="1"/>
            </p:cNvSpPr>
            <p:nvPr/>
          </p:nvSpPr>
          <p:spPr bwMode="gray">
            <a:xfrm>
              <a:off x="336" y="960"/>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r0</a:t>
              </a:r>
              <a:endParaRPr lang="en-US" sz="1600" b="1">
                <a:solidFill>
                  <a:schemeClr val="bg1"/>
                </a:solidFill>
                <a:latin typeface="Courier New" pitchFamily="49" charset="0"/>
              </a:endParaRPr>
            </a:p>
          </p:txBody>
        </p:sp>
        <p:sp>
          <p:nvSpPr>
            <p:cNvPr id="24635" name="Rectangle 27"/>
            <p:cNvSpPr>
              <a:spLocks noChangeArrowheads="1"/>
            </p:cNvSpPr>
            <p:nvPr/>
          </p:nvSpPr>
          <p:spPr bwMode="gray">
            <a:xfrm>
              <a:off x="336" y="1104"/>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a:t>
              </a:r>
              <a:endParaRPr lang="en-US" sz="1600" b="1">
                <a:solidFill>
                  <a:schemeClr val="bg1"/>
                </a:solidFill>
                <a:latin typeface="Courier New" pitchFamily="49" charset="0"/>
              </a:endParaRPr>
            </a:p>
          </p:txBody>
        </p:sp>
        <p:sp>
          <p:nvSpPr>
            <p:cNvPr id="24636" name="Rectangle 28"/>
            <p:cNvSpPr>
              <a:spLocks noChangeArrowheads="1"/>
            </p:cNvSpPr>
            <p:nvPr/>
          </p:nvSpPr>
          <p:spPr bwMode="gray">
            <a:xfrm>
              <a:off x="336" y="1248"/>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r2</a:t>
              </a:r>
              <a:endParaRPr lang="en-US" sz="1600" b="1">
                <a:solidFill>
                  <a:schemeClr val="bg1"/>
                </a:solidFill>
                <a:latin typeface="Courier New" pitchFamily="49" charset="0"/>
              </a:endParaRPr>
            </a:p>
          </p:txBody>
        </p:sp>
        <p:sp>
          <p:nvSpPr>
            <p:cNvPr id="24637" name="Rectangle 29"/>
            <p:cNvSpPr>
              <a:spLocks noChangeArrowheads="1"/>
            </p:cNvSpPr>
            <p:nvPr/>
          </p:nvSpPr>
          <p:spPr bwMode="gray">
            <a:xfrm>
              <a:off x="336" y="1392"/>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r3</a:t>
              </a:r>
              <a:endParaRPr lang="en-US" sz="1600" b="1">
                <a:solidFill>
                  <a:schemeClr val="bg1"/>
                </a:solidFill>
                <a:latin typeface="Courier New" pitchFamily="49" charset="0"/>
              </a:endParaRPr>
            </a:p>
          </p:txBody>
        </p:sp>
        <p:sp>
          <p:nvSpPr>
            <p:cNvPr id="24638" name="Rectangle 30"/>
            <p:cNvSpPr>
              <a:spLocks noChangeArrowheads="1"/>
            </p:cNvSpPr>
            <p:nvPr/>
          </p:nvSpPr>
          <p:spPr bwMode="gray">
            <a:xfrm>
              <a:off x="336" y="1536"/>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r4</a:t>
              </a:r>
              <a:endParaRPr lang="en-US" sz="1600" b="1">
                <a:solidFill>
                  <a:schemeClr val="bg1"/>
                </a:solidFill>
                <a:latin typeface="Courier New" pitchFamily="49" charset="0"/>
              </a:endParaRPr>
            </a:p>
          </p:txBody>
        </p:sp>
        <p:sp>
          <p:nvSpPr>
            <p:cNvPr id="24639" name="Rectangle 31"/>
            <p:cNvSpPr>
              <a:spLocks noChangeArrowheads="1"/>
            </p:cNvSpPr>
            <p:nvPr/>
          </p:nvSpPr>
          <p:spPr bwMode="gray">
            <a:xfrm>
              <a:off x="336" y="1680"/>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r5</a:t>
              </a:r>
              <a:endParaRPr lang="en-US" sz="1600" b="1">
                <a:solidFill>
                  <a:schemeClr val="bg1"/>
                </a:solidFill>
                <a:latin typeface="Courier New" pitchFamily="49" charset="0"/>
              </a:endParaRPr>
            </a:p>
          </p:txBody>
        </p:sp>
        <p:sp>
          <p:nvSpPr>
            <p:cNvPr id="24640" name="Rectangle 32"/>
            <p:cNvSpPr>
              <a:spLocks noChangeArrowheads="1"/>
            </p:cNvSpPr>
            <p:nvPr/>
          </p:nvSpPr>
          <p:spPr bwMode="gray">
            <a:xfrm>
              <a:off x="336" y="1824"/>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r6</a:t>
              </a:r>
              <a:endParaRPr lang="en-US" sz="1600" b="1">
                <a:solidFill>
                  <a:schemeClr val="bg1"/>
                </a:solidFill>
                <a:latin typeface="Courier New" pitchFamily="49" charset="0"/>
              </a:endParaRPr>
            </a:p>
          </p:txBody>
        </p:sp>
        <p:sp>
          <p:nvSpPr>
            <p:cNvPr id="24641" name="Rectangle 33"/>
            <p:cNvSpPr>
              <a:spLocks noChangeArrowheads="1"/>
            </p:cNvSpPr>
            <p:nvPr/>
          </p:nvSpPr>
          <p:spPr bwMode="gray">
            <a:xfrm>
              <a:off x="336" y="1968"/>
              <a:ext cx="528" cy="144"/>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r7</a:t>
              </a:r>
              <a:endParaRPr lang="en-US" sz="1600" b="1">
                <a:solidFill>
                  <a:schemeClr val="bg1"/>
                </a:solidFill>
                <a:latin typeface="Courier New" pitchFamily="49" charset="0"/>
              </a:endParaRPr>
            </a:p>
          </p:txBody>
        </p:sp>
      </p:grpSp>
      <p:sp>
        <p:nvSpPr>
          <p:cNvPr id="24592" name="Rectangle 34"/>
          <p:cNvSpPr>
            <a:spLocks noChangeArrowheads="1"/>
          </p:cNvSpPr>
          <p:nvPr/>
        </p:nvSpPr>
        <p:spPr bwMode="gray">
          <a:xfrm>
            <a:off x="533400" y="1219200"/>
            <a:ext cx="838200" cy="339725"/>
          </a:xfrm>
          <a:prstGeom prst="rect">
            <a:avLst/>
          </a:prstGeom>
          <a:noFill/>
          <a:ln w="12700">
            <a:noFill/>
            <a:miter lim="800000"/>
            <a:headEnd/>
            <a:tailEnd/>
          </a:ln>
        </p:spPr>
        <p:txBody>
          <a:bodyPr lIns="96838" tIns="47625" rIns="96838" bIns="47625" anchor="ctr">
            <a:spAutoFit/>
          </a:bodyPr>
          <a:lstStyle/>
          <a:p>
            <a:pPr algn="ctr"/>
            <a:r>
              <a:rPr lang="en-US" sz="1600" b="1">
                <a:latin typeface="Arial" pitchFamily="34" charset="0"/>
              </a:rPr>
              <a:t>User</a:t>
            </a:r>
          </a:p>
        </p:txBody>
      </p:sp>
      <p:sp>
        <p:nvSpPr>
          <p:cNvPr id="24593" name="Rectangle 35"/>
          <p:cNvSpPr>
            <a:spLocks noChangeArrowheads="1"/>
          </p:cNvSpPr>
          <p:nvPr/>
        </p:nvSpPr>
        <p:spPr bwMode="gray">
          <a:xfrm>
            <a:off x="2895600" y="4495800"/>
            <a:ext cx="838200" cy="228600"/>
          </a:xfrm>
          <a:prstGeom prst="rect">
            <a:avLst/>
          </a:prstGeom>
          <a:solidFill>
            <a:srgbClr val="B2AA00"/>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24594" name="Rectangle 36"/>
          <p:cNvSpPr>
            <a:spLocks noChangeArrowheads="1"/>
          </p:cNvSpPr>
          <p:nvPr/>
        </p:nvSpPr>
        <p:spPr bwMode="gray">
          <a:xfrm>
            <a:off x="2895600" y="4724400"/>
            <a:ext cx="838200" cy="228600"/>
          </a:xfrm>
          <a:prstGeom prst="rect">
            <a:avLst/>
          </a:prstGeom>
          <a:solidFill>
            <a:schemeClr val="folHlink"/>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24595" name="Rectangle 37"/>
          <p:cNvSpPr>
            <a:spLocks noChangeArrowheads="1"/>
          </p:cNvSpPr>
          <p:nvPr/>
        </p:nvSpPr>
        <p:spPr bwMode="gray">
          <a:xfrm>
            <a:off x="2895600" y="5562600"/>
            <a:ext cx="838200" cy="228600"/>
          </a:xfrm>
          <a:prstGeom prst="rect">
            <a:avLst/>
          </a:prstGeom>
          <a:solidFill>
            <a:schemeClr val="folHlink"/>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spsr</a:t>
            </a:r>
          </a:p>
        </p:txBody>
      </p:sp>
      <p:sp>
        <p:nvSpPr>
          <p:cNvPr id="24596" name="Rectangle 38"/>
          <p:cNvSpPr>
            <a:spLocks noChangeArrowheads="1"/>
          </p:cNvSpPr>
          <p:nvPr/>
        </p:nvSpPr>
        <p:spPr bwMode="gray">
          <a:xfrm>
            <a:off x="2819400" y="1181100"/>
            <a:ext cx="838200" cy="339725"/>
          </a:xfrm>
          <a:prstGeom prst="rect">
            <a:avLst/>
          </a:prstGeom>
          <a:noFill/>
          <a:ln w="12700">
            <a:noFill/>
            <a:miter lim="800000"/>
            <a:headEnd/>
            <a:tailEnd/>
          </a:ln>
        </p:spPr>
        <p:txBody>
          <a:bodyPr lIns="96838" tIns="47625" rIns="96838" bIns="47625" anchor="ctr">
            <a:spAutoFit/>
          </a:bodyPr>
          <a:lstStyle/>
          <a:p>
            <a:pPr algn="ctr"/>
            <a:r>
              <a:rPr lang="en-US" sz="1600" b="1">
                <a:latin typeface="Arial" pitchFamily="34" charset="0"/>
              </a:rPr>
              <a:t>IRQ</a:t>
            </a:r>
            <a:endParaRPr lang="en-US" sz="2000" b="1">
              <a:solidFill>
                <a:schemeClr val="hlink"/>
              </a:solidFill>
              <a:latin typeface="Arial" pitchFamily="34" charset="0"/>
            </a:endParaRPr>
          </a:p>
        </p:txBody>
      </p:sp>
      <p:sp>
        <p:nvSpPr>
          <p:cNvPr id="24597" name="Rectangle 39"/>
          <p:cNvSpPr>
            <a:spLocks noChangeArrowheads="1"/>
          </p:cNvSpPr>
          <p:nvPr/>
        </p:nvSpPr>
        <p:spPr bwMode="gray">
          <a:xfrm>
            <a:off x="2895600" y="4953000"/>
            <a:ext cx="838200" cy="228600"/>
          </a:xfrm>
          <a:prstGeom prst="rect">
            <a:avLst/>
          </a:prstGeom>
          <a:solidFill>
            <a:schemeClr val="tx2"/>
          </a:solidFill>
          <a:ln w="12700">
            <a:solidFill>
              <a:schemeClr val="tx1"/>
            </a:solidFill>
            <a:miter lim="800000"/>
            <a:headEnd/>
            <a:tailEnd/>
          </a:ln>
        </p:spPr>
        <p:txBody>
          <a:bodyPr wrap="none" anchor="ctr"/>
          <a:lstStyle/>
          <a:p>
            <a:pPr algn="ctr"/>
            <a:endParaRPr lang="en-GB" sz="1200" b="1">
              <a:solidFill>
                <a:schemeClr val="bg1"/>
              </a:solidFill>
              <a:latin typeface="Courier New" pitchFamily="49" charset="0"/>
            </a:endParaRPr>
          </a:p>
        </p:txBody>
      </p:sp>
      <p:sp>
        <p:nvSpPr>
          <p:cNvPr id="24598" name="Rectangle 40"/>
          <p:cNvSpPr>
            <a:spLocks noChangeArrowheads="1"/>
          </p:cNvSpPr>
          <p:nvPr/>
        </p:nvSpPr>
        <p:spPr bwMode="gray">
          <a:xfrm>
            <a:off x="2895600" y="5334000"/>
            <a:ext cx="838200" cy="228600"/>
          </a:xfrm>
          <a:prstGeom prst="rect">
            <a:avLst/>
          </a:prstGeom>
          <a:solidFill>
            <a:schemeClr val="tx2"/>
          </a:solidFill>
          <a:ln w="12700">
            <a:solidFill>
              <a:schemeClr val="tx1"/>
            </a:solidFill>
            <a:miter lim="800000"/>
            <a:headEnd/>
            <a:tailEnd/>
          </a:ln>
        </p:spPr>
        <p:txBody>
          <a:bodyPr wrap="none" anchor="ctr"/>
          <a:lstStyle/>
          <a:p>
            <a:pPr algn="ctr"/>
            <a:endParaRPr lang="en-GB" sz="1200" b="1">
              <a:solidFill>
                <a:schemeClr val="bg1"/>
              </a:solidFill>
              <a:latin typeface="Courier New" pitchFamily="49" charset="0"/>
            </a:endParaRPr>
          </a:p>
        </p:txBody>
      </p:sp>
      <p:sp>
        <p:nvSpPr>
          <p:cNvPr id="24599" name="Rectangle 41"/>
          <p:cNvSpPr>
            <a:spLocks noChangeArrowheads="1"/>
          </p:cNvSpPr>
          <p:nvPr/>
        </p:nvSpPr>
        <p:spPr bwMode="gray">
          <a:xfrm>
            <a:off x="2895600" y="1524000"/>
            <a:ext cx="838200" cy="2971800"/>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User</a:t>
            </a:r>
            <a:br>
              <a:rPr lang="en-US" sz="1200" b="1">
                <a:solidFill>
                  <a:schemeClr val="bg1"/>
                </a:solidFill>
                <a:latin typeface="Courier New" pitchFamily="49" charset="0"/>
              </a:rPr>
            </a:br>
            <a:r>
              <a:rPr lang="en-US" sz="1200" b="1">
                <a:solidFill>
                  <a:schemeClr val="bg1"/>
                </a:solidFill>
                <a:latin typeface="Courier New" pitchFamily="49" charset="0"/>
              </a:rPr>
              <a:t>mode</a:t>
            </a:r>
            <a:br>
              <a:rPr lang="en-US" sz="1200" b="1">
                <a:solidFill>
                  <a:schemeClr val="bg1"/>
                </a:solidFill>
                <a:latin typeface="Courier New" pitchFamily="49" charset="0"/>
              </a:rPr>
            </a:br>
            <a:r>
              <a:rPr lang="en-US" sz="1200" b="1">
                <a:solidFill>
                  <a:schemeClr val="bg1"/>
                </a:solidFill>
                <a:latin typeface="Courier New" pitchFamily="49" charset="0"/>
              </a:rPr>
              <a:t>r0-r12,</a:t>
            </a:r>
            <a:br>
              <a:rPr lang="en-US" sz="1200" b="1">
                <a:solidFill>
                  <a:schemeClr val="bg1"/>
                </a:solidFill>
                <a:latin typeface="Courier New" pitchFamily="49" charset="0"/>
              </a:rPr>
            </a:br>
            <a:r>
              <a:rPr lang="en-US" sz="1200" b="1">
                <a:solidFill>
                  <a:schemeClr val="bg1"/>
                </a:solidFill>
                <a:latin typeface="Courier New" pitchFamily="49" charset="0"/>
              </a:rPr>
              <a:t>r15,</a:t>
            </a:r>
            <a:br>
              <a:rPr lang="en-US" sz="1200" b="1">
                <a:solidFill>
                  <a:schemeClr val="bg1"/>
                </a:solidFill>
                <a:latin typeface="Courier New" pitchFamily="49" charset="0"/>
              </a:rPr>
            </a:br>
            <a:r>
              <a:rPr lang="en-US" sz="1200" b="1">
                <a:solidFill>
                  <a:schemeClr val="bg1"/>
                </a:solidFill>
                <a:latin typeface="Courier New" pitchFamily="49" charset="0"/>
              </a:rPr>
              <a:t>and</a:t>
            </a:r>
            <a:br>
              <a:rPr lang="en-US" sz="1200" b="1">
                <a:solidFill>
                  <a:schemeClr val="bg1"/>
                </a:solidFill>
                <a:latin typeface="Courier New" pitchFamily="49" charset="0"/>
              </a:rPr>
            </a:br>
            <a:r>
              <a:rPr lang="en-US" sz="1200" b="1">
                <a:solidFill>
                  <a:schemeClr val="bg1"/>
                </a:solidFill>
                <a:latin typeface="Courier New" pitchFamily="49" charset="0"/>
              </a:rPr>
              <a:t>cpsr</a:t>
            </a:r>
          </a:p>
        </p:txBody>
      </p:sp>
      <p:sp>
        <p:nvSpPr>
          <p:cNvPr id="24600" name="Rectangle 42"/>
          <p:cNvSpPr>
            <a:spLocks noChangeArrowheads="1"/>
          </p:cNvSpPr>
          <p:nvPr/>
        </p:nvSpPr>
        <p:spPr bwMode="gray">
          <a:xfrm>
            <a:off x="5257800" y="4495800"/>
            <a:ext cx="838200" cy="228600"/>
          </a:xfrm>
          <a:prstGeom prst="rect">
            <a:avLst/>
          </a:prstGeom>
          <a:solidFill>
            <a:srgbClr val="782B30"/>
          </a:solidFill>
          <a:ln w="12700">
            <a:solidFill>
              <a:schemeClr val="tx1"/>
            </a:solidFill>
            <a:miter lim="800000"/>
            <a:headEnd/>
            <a:tailEnd/>
          </a:ln>
        </p:spPr>
        <p:txBody>
          <a:bodyPr wrap="none" lIns="73025" tIns="36512" rIns="73025" bIns="36512" anchor="ctr"/>
          <a:lstStyle/>
          <a:p>
            <a:pPr algn="ctr" defTabSz="487363"/>
            <a:r>
              <a:rPr lang="en-US" sz="1200" b="1">
                <a:solidFill>
                  <a:schemeClr val="bg1"/>
                </a:solidFill>
                <a:latin typeface="Courier New" pitchFamily="49" charset="0"/>
              </a:rPr>
              <a:t>r13 (sp)</a:t>
            </a:r>
            <a:endParaRPr lang="en-US" sz="1300">
              <a:solidFill>
                <a:schemeClr val="bg1"/>
              </a:solidFill>
              <a:latin typeface="Helvetica" pitchFamily="34" charset="0"/>
            </a:endParaRPr>
          </a:p>
        </p:txBody>
      </p:sp>
      <p:sp>
        <p:nvSpPr>
          <p:cNvPr id="24601" name="Rectangle 43"/>
          <p:cNvSpPr>
            <a:spLocks noChangeArrowheads="1"/>
          </p:cNvSpPr>
          <p:nvPr/>
        </p:nvSpPr>
        <p:spPr bwMode="gray">
          <a:xfrm>
            <a:off x="5257800" y="4724400"/>
            <a:ext cx="838200" cy="228600"/>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a:r>
              <a:rPr lang="en-US" sz="1200" b="1">
                <a:solidFill>
                  <a:schemeClr val="bg1"/>
                </a:solidFill>
                <a:latin typeface="Courier New" pitchFamily="49" charset="0"/>
              </a:rPr>
              <a:t>r14 (lr)</a:t>
            </a:r>
            <a:endParaRPr lang="en-US" sz="1300">
              <a:solidFill>
                <a:schemeClr val="bg1"/>
              </a:solidFill>
              <a:latin typeface="Helvetica" pitchFamily="34" charset="0"/>
            </a:endParaRPr>
          </a:p>
        </p:txBody>
      </p:sp>
      <p:sp>
        <p:nvSpPr>
          <p:cNvPr id="24602" name="Rectangle 44"/>
          <p:cNvSpPr>
            <a:spLocks noChangeArrowheads="1"/>
          </p:cNvSpPr>
          <p:nvPr/>
        </p:nvSpPr>
        <p:spPr bwMode="gray">
          <a:xfrm>
            <a:off x="5257800" y="5562600"/>
            <a:ext cx="838200" cy="228600"/>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a:r>
              <a:rPr lang="en-US" sz="1200" b="1">
                <a:solidFill>
                  <a:schemeClr val="bg1"/>
                </a:solidFill>
                <a:latin typeface="Courier New" pitchFamily="49" charset="0"/>
              </a:rPr>
              <a:t>spsr</a:t>
            </a:r>
          </a:p>
        </p:txBody>
      </p:sp>
      <p:sp>
        <p:nvSpPr>
          <p:cNvPr id="24603" name="Rectangle 45"/>
          <p:cNvSpPr>
            <a:spLocks noChangeArrowheads="1"/>
          </p:cNvSpPr>
          <p:nvPr/>
        </p:nvSpPr>
        <p:spPr bwMode="gray">
          <a:xfrm>
            <a:off x="5181600" y="1181100"/>
            <a:ext cx="914400" cy="339725"/>
          </a:xfrm>
          <a:prstGeom prst="rect">
            <a:avLst/>
          </a:prstGeom>
          <a:noFill/>
          <a:ln w="12700">
            <a:noFill/>
            <a:miter lim="800000"/>
            <a:headEnd/>
            <a:tailEnd/>
          </a:ln>
        </p:spPr>
        <p:txBody>
          <a:bodyPr lIns="96838" tIns="47625" rIns="96838" bIns="47625" anchor="ctr">
            <a:spAutoFit/>
          </a:bodyPr>
          <a:lstStyle/>
          <a:p>
            <a:pPr algn="ctr"/>
            <a:r>
              <a:rPr lang="en-US" sz="1600" b="1">
                <a:latin typeface="Arial" pitchFamily="34" charset="0"/>
              </a:rPr>
              <a:t>Undef</a:t>
            </a:r>
            <a:endParaRPr lang="en-US" sz="2000" b="1">
              <a:solidFill>
                <a:schemeClr val="hlink"/>
              </a:solidFill>
              <a:latin typeface="Times New Roman" pitchFamily="18" charset="0"/>
            </a:endParaRPr>
          </a:p>
        </p:txBody>
      </p:sp>
      <p:sp>
        <p:nvSpPr>
          <p:cNvPr id="24604" name="Rectangle 46"/>
          <p:cNvSpPr>
            <a:spLocks noChangeArrowheads="1"/>
          </p:cNvSpPr>
          <p:nvPr/>
        </p:nvSpPr>
        <p:spPr bwMode="gray">
          <a:xfrm>
            <a:off x="5257800" y="4953000"/>
            <a:ext cx="838200" cy="228600"/>
          </a:xfrm>
          <a:prstGeom prst="rect">
            <a:avLst/>
          </a:prstGeom>
          <a:solidFill>
            <a:schemeClr val="tx2"/>
          </a:solidFill>
          <a:ln w="12700">
            <a:solidFill>
              <a:schemeClr val="tx1"/>
            </a:solidFill>
            <a:miter lim="800000"/>
            <a:headEnd/>
            <a:tailEnd/>
          </a:ln>
        </p:spPr>
        <p:txBody>
          <a:bodyPr wrap="none" anchor="ctr"/>
          <a:lstStyle/>
          <a:p>
            <a:pPr algn="ctr"/>
            <a:endParaRPr lang="en-GB" sz="1200" b="1">
              <a:solidFill>
                <a:schemeClr val="bg1"/>
              </a:solidFill>
              <a:latin typeface="Courier New" pitchFamily="49" charset="0"/>
            </a:endParaRPr>
          </a:p>
        </p:txBody>
      </p:sp>
      <p:sp>
        <p:nvSpPr>
          <p:cNvPr id="24605" name="Rectangle 47"/>
          <p:cNvSpPr>
            <a:spLocks noChangeArrowheads="1"/>
          </p:cNvSpPr>
          <p:nvPr/>
        </p:nvSpPr>
        <p:spPr bwMode="gray">
          <a:xfrm>
            <a:off x="5257800" y="5334000"/>
            <a:ext cx="838200" cy="228600"/>
          </a:xfrm>
          <a:prstGeom prst="rect">
            <a:avLst/>
          </a:prstGeom>
          <a:solidFill>
            <a:schemeClr val="tx2"/>
          </a:solidFill>
          <a:ln w="12700">
            <a:solidFill>
              <a:schemeClr val="tx1"/>
            </a:solidFill>
            <a:miter lim="800000"/>
            <a:headEnd/>
            <a:tailEnd/>
          </a:ln>
        </p:spPr>
        <p:txBody>
          <a:bodyPr wrap="none" anchor="ctr"/>
          <a:lstStyle/>
          <a:p>
            <a:pPr algn="ctr"/>
            <a:endParaRPr lang="en-GB" sz="1200" b="1">
              <a:solidFill>
                <a:schemeClr val="bg1"/>
              </a:solidFill>
              <a:latin typeface="Courier New" pitchFamily="49" charset="0"/>
            </a:endParaRPr>
          </a:p>
        </p:txBody>
      </p:sp>
      <p:sp>
        <p:nvSpPr>
          <p:cNvPr id="24606" name="Rectangle 48"/>
          <p:cNvSpPr>
            <a:spLocks noChangeArrowheads="1"/>
          </p:cNvSpPr>
          <p:nvPr/>
        </p:nvSpPr>
        <p:spPr bwMode="gray">
          <a:xfrm>
            <a:off x="5257800" y="1524000"/>
            <a:ext cx="838200" cy="2971800"/>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User</a:t>
            </a:r>
            <a:br>
              <a:rPr lang="en-US" sz="1200" b="1">
                <a:solidFill>
                  <a:schemeClr val="bg1"/>
                </a:solidFill>
                <a:latin typeface="Courier New" pitchFamily="49" charset="0"/>
              </a:rPr>
            </a:br>
            <a:r>
              <a:rPr lang="en-US" sz="1200" b="1">
                <a:solidFill>
                  <a:schemeClr val="bg1"/>
                </a:solidFill>
                <a:latin typeface="Courier New" pitchFamily="49" charset="0"/>
              </a:rPr>
              <a:t>mode</a:t>
            </a:r>
            <a:br>
              <a:rPr lang="en-US" sz="1200" b="1">
                <a:solidFill>
                  <a:schemeClr val="bg1"/>
                </a:solidFill>
                <a:latin typeface="Courier New" pitchFamily="49" charset="0"/>
              </a:rPr>
            </a:br>
            <a:r>
              <a:rPr lang="en-US" sz="1200" b="1">
                <a:solidFill>
                  <a:schemeClr val="bg1"/>
                </a:solidFill>
                <a:latin typeface="Courier New" pitchFamily="49" charset="0"/>
              </a:rPr>
              <a:t>r0-r12,</a:t>
            </a:r>
            <a:br>
              <a:rPr lang="en-US" sz="1200" b="1">
                <a:solidFill>
                  <a:schemeClr val="bg1"/>
                </a:solidFill>
                <a:latin typeface="Courier New" pitchFamily="49" charset="0"/>
              </a:rPr>
            </a:br>
            <a:r>
              <a:rPr lang="en-US" sz="1200" b="1">
                <a:solidFill>
                  <a:schemeClr val="bg1"/>
                </a:solidFill>
                <a:latin typeface="Courier New" pitchFamily="49" charset="0"/>
              </a:rPr>
              <a:t>r15,</a:t>
            </a:r>
            <a:br>
              <a:rPr lang="en-US" sz="1200" b="1">
                <a:solidFill>
                  <a:schemeClr val="bg1"/>
                </a:solidFill>
                <a:latin typeface="Courier New" pitchFamily="49" charset="0"/>
              </a:rPr>
            </a:br>
            <a:r>
              <a:rPr lang="en-US" sz="1200" b="1">
                <a:solidFill>
                  <a:schemeClr val="bg1"/>
                </a:solidFill>
                <a:latin typeface="Courier New" pitchFamily="49" charset="0"/>
              </a:rPr>
              <a:t>and</a:t>
            </a:r>
            <a:br>
              <a:rPr lang="en-US" sz="1200" b="1">
                <a:solidFill>
                  <a:schemeClr val="bg1"/>
                </a:solidFill>
                <a:latin typeface="Courier New" pitchFamily="49" charset="0"/>
              </a:rPr>
            </a:br>
            <a:r>
              <a:rPr lang="en-US" sz="1200" b="1">
                <a:solidFill>
                  <a:schemeClr val="bg1"/>
                </a:solidFill>
                <a:latin typeface="Courier New" pitchFamily="49" charset="0"/>
              </a:rPr>
              <a:t>cpsr</a:t>
            </a:r>
          </a:p>
        </p:txBody>
      </p:sp>
      <p:sp>
        <p:nvSpPr>
          <p:cNvPr id="24607" name="Rectangle 49"/>
          <p:cNvSpPr>
            <a:spLocks noChangeArrowheads="1"/>
          </p:cNvSpPr>
          <p:nvPr/>
        </p:nvSpPr>
        <p:spPr bwMode="gray">
          <a:xfrm>
            <a:off x="4114800" y="4495800"/>
            <a:ext cx="838200" cy="228600"/>
          </a:xfrm>
          <a:prstGeom prst="rect">
            <a:avLst/>
          </a:prstGeom>
          <a:solidFill>
            <a:srgbClr val="005740"/>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r13 (sp)</a:t>
            </a:r>
          </a:p>
        </p:txBody>
      </p:sp>
      <p:sp>
        <p:nvSpPr>
          <p:cNvPr id="24608" name="Rectangle 50"/>
          <p:cNvSpPr>
            <a:spLocks noChangeArrowheads="1"/>
          </p:cNvSpPr>
          <p:nvPr/>
        </p:nvSpPr>
        <p:spPr bwMode="gray">
          <a:xfrm>
            <a:off x="4114800" y="4724400"/>
            <a:ext cx="838200" cy="228600"/>
          </a:xfrm>
          <a:prstGeom prst="rect">
            <a:avLst/>
          </a:prstGeom>
          <a:solidFill>
            <a:schemeClr val="accent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r14 (lr)</a:t>
            </a:r>
          </a:p>
        </p:txBody>
      </p:sp>
      <p:sp>
        <p:nvSpPr>
          <p:cNvPr id="24609" name="Rectangle 51"/>
          <p:cNvSpPr>
            <a:spLocks noChangeArrowheads="1"/>
          </p:cNvSpPr>
          <p:nvPr/>
        </p:nvSpPr>
        <p:spPr bwMode="gray">
          <a:xfrm>
            <a:off x="4114800" y="5562600"/>
            <a:ext cx="838200" cy="228600"/>
          </a:xfrm>
          <a:prstGeom prst="rect">
            <a:avLst/>
          </a:prstGeom>
          <a:solidFill>
            <a:schemeClr val="accent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spsr</a:t>
            </a:r>
          </a:p>
        </p:txBody>
      </p:sp>
      <p:sp>
        <p:nvSpPr>
          <p:cNvPr id="24610" name="Rectangle 52"/>
          <p:cNvSpPr>
            <a:spLocks noChangeArrowheads="1"/>
          </p:cNvSpPr>
          <p:nvPr/>
        </p:nvSpPr>
        <p:spPr bwMode="gray">
          <a:xfrm>
            <a:off x="4038600" y="1181100"/>
            <a:ext cx="838200" cy="339725"/>
          </a:xfrm>
          <a:prstGeom prst="rect">
            <a:avLst/>
          </a:prstGeom>
          <a:noFill/>
          <a:ln w="12700">
            <a:noFill/>
            <a:miter lim="800000"/>
            <a:headEnd/>
            <a:tailEnd/>
          </a:ln>
        </p:spPr>
        <p:txBody>
          <a:bodyPr lIns="96838" tIns="47625" rIns="96838" bIns="47625" anchor="ctr">
            <a:spAutoFit/>
          </a:bodyPr>
          <a:lstStyle/>
          <a:p>
            <a:pPr algn="ctr"/>
            <a:r>
              <a:rPr lang="en-US" sz="1600" b="1">
                <a:latin typeface="Arial" pitchFamily="34" charset="0"/>
              </a:rPr>
              <a:t>SVC</a:t>
            </a:r>
            <a:endParaRPr lang="en-US" sz="2000" b="1">
              <a:solidFill>
                <a:schemeClr val="hlink"/>
              </a:solidFill>
              <a:latin typeface="Arial" pitchFamily="34" charset="0"/>
            </a:endParaRPr>
          </a:p>
        </p:txBody>
      </p:sp>
      <p:sp>
        <p:nvSpPr>
          <p:cNvPr id="24611" name="Rectangle 53"/>
          <p:cNvSpPr>
            <a:spLocks noChangeArrowheads="1"/>
          </p:cNvSpPr>
          <p:nvPr/>
        </p:nvSpPr>
        <p:spPr bwMode="gray">
          <a:xfrm>
            <a:off x="4114800" y="4953000"/>
            <a:ext cx="838200" cy="228600"/>
          </a:xfrm>
          <a:prstGeom prst="rect">
            <a:avLst/>
          </a:prstGeom>
          <a:solidFill>
            <a:schemeClr val="tx2"/>
          </a:solidFill>
          <a:ln w="12700">
            <a:solidFill>
              <a:schemeClr val="tx1"/>
            </a:solidFill>
            <a:miter lim="800000"/>
            <a:headEnd/>
            <a:tailEnd/>
          </a:ln>
        </p:spPr>
        <p:txBody>
          <a:bodyPr wrap="none" anchor="ctr"/>
          <a:lstStyle/>
          <a:p>
            <a:pPr algn="ctr"/>
            <a:endParaRPr lang="en-GB" sz="1200" b="1">
              <a:solidFill>
                <a:schemeClr val="bg1"/>
              </a:solidFill>
              <a:latin typeface="Courier New" pitchFamily="49" charset="0"/>
            </a:endParaRPr>
          </a:p>
        </p:txBody>
      </p:sp>
      <p:sp>
        <p:nvSpPr>
          <p:cNvPr id="24612" name="Rectangle 54"/>
          <p:cNvSpPr>
            <a:spLocks noChangeArrowheads="1"/>
          </p:cNvSpPr>
          <p:nvPr/>
        </p:nvSpPr>
        <p:spPr bwMode="gray">
          <a:xfrm>
            <a:off x="4114800" y="5334000"/>
            <a:ext cx="838200" cy="228600"/>
          </a:xfrm>
          <a:prstGeom prst="rect">
            <a:avLst/>
          </a:prstGeom>
          <a:solidFill>
            <a:schemeClr val="tx2"/>
          </a:solidFill>
          <a:ln w="12700">
            <a:solidFill>
              <a:schemeClr val="tx1"/>
            </a:solidFill>
            <a:miter lim="800000"/>
            <a:headEnd/>
            <a:tailEnd/>
          </a:ln>
        </p:spPr>
        <p:txBody>
          <a:bodyPr wrap="none" anchor="ctr"/>
          <a:lstStyle/>
          <a:p>
            <a:pPr algn="ctr"/>
            <a:endParaRPr lang="en-GB" sz="1200" b="1">
              <a:solidFill>
                <a:schemeClr val="bg1"/>
              </a:solidFill>
              <a:latin typeface="Courier New" pitchFamily="49" charset="0"/>
            </a:endParaRPr>
          </a:p>
        </p:txBody>
      </p:sp>
      <p:sp>
        <p:nvSpPr>
          <p:cNvPr id="24613" name="Rectangle 55"/>
          <p:cNvSpPr>
            <a:spLocks noChangeArrowheads="1"/>
          </p:cNvSpPr>
          <p:nvPr/>
        </p:nvSpPr>
        <p:spPr bwMode="gray">
          <a:xfrm>
            <a:off x="4114800" y="1524000"/>
            <a:ext cx="838200" cy="2971800"/>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User</a:t>
            </a:r>
            <a:br>
              <a:rPr lang="en-US" sz="1200" b="1">
                <a:solidFill>
                  <a:schemeClr val="bg1"/>
                </a:solidFill>
                <a:latin typeface="Courier New" pitchFamily="49" charset="0"/>
              </a:rPr>
            </a:br>
            <a:r>
              <a:rPr lang="en-US" sz="1200" b="1">
                <a:solidFill>
                  <a:schemeClr val="bg1"/>
                </a:solidFill>
                <a:latin typeface="Courier New" pitchFamily="49" charset="0"/>
              </a:rPr>
              <a:t>mode</a:t>
            </a:r>
            <a:br>
              <a:rPr lang="en-US" sz="1200" b="1">
                <a:solidFill>
                  <a:schemeClr val="bg1"/>
                </a:solidFill>
                <a:latin typeface="Courier New" pitchFamily="49" charset="0"/>
              </a:rPr>
            </a:br>
            <a:r>
              <a:rPr lang="en-US" sz="1200" b="1">
                <a:solidFill>
                  <a:schemeClr val="bg1"/>
                </a:solidFill>
                <a:latin typeface="Courier New" pitchFamily="49" charset="0"/>
              </a:rPr>
              <a:t>r0-r12,</a:t>
            </a:r>
            <a:br>
              <a:rPr lang="en-US" sz="1200" b="1">
                <a:solidFill>
                  <a:schemeClr val="bg1"/>
                </a:solidFill>
                <a:latin typeface="Courier New" pitchFamily="49" charset="0"/>
              </a:rPr>
            </a:br>
            <a:r>
              <a:rPr lang="en-US" sz="1200" b="1">
                <a:solidFill>
                  <a:schemeClr val="bg1"/>
                </a:solidFill>
                <a:latin typeface="Courier New" pitchFamily="49" charset="0"/>
              </a:rPr>
              <a:t>r15,</a:t>
            </a:r>
            <a:br>
              <a:rPr lang="en-US" sz="1200" b="1">
                <a:solidFill>
                  <a:schemeClr val="bg1"/>
                </a:solidFill>
                <a:latin typeface="Courier New" pitchFamily="49" charset="0"/>
              </a:rPr>
            </a:br>
            <a:r>
              <a:rPr lang="en-US" sz="1200" b="1">
                <a:solidFill>
                  <a:schemeClr val="bg1"/>
                </a:solidFill>
                <a:latin typeface="Courier New" pitchFamily="49" charset="0"/>
              </a:rPr>
              <a:t>and</a:t>
            </a:r>
            <a:br>
              <a:rPr lang="en-US" sz="1200" b="1">
                <a:solidFill>
                  <a:schemeClr val="bg1"/>
                </a:solidFill>
                <a:latin typeface="Courier New" pitchFamily="49" charset="0"/>
              </a:rPr>
            </a:br>
            <a:r>
              <a:rPr lang="en-US" sz="1200" b="1">
                <a:solidFill>
                  <a:schemeClr val="bg1"/>
                </a:solidFill>
                <a:latin typeface="Courier New" pitchFamily="49" charset="0"/>
              </a:rPr>
              <a:t>cpsr</a:t>
            </a:r>
          </a:p>
        </p:txBody>
      </p:sp>
      <p:sp>
        <p:nvSpPr>
          <p:cNvPr id="24614" name="Rectangle 56"/>
          <p:cNvSpPr>
            <a:spLocks noChangeArrowheads="1"/>
          </p:cNvSpPr>
          <p:nvPr/>
        </p:nvSpPr>
        <p:spPr bwMode="gray">
          <a:xfrm>
            <a:off x="6477000" y="4495800"/>
            <a:ext cx="838200" cy="228600"/>
          </a:xfrm>
          <a:prstGeom prst="rect">
            <a:avLst/>
          </a:prstGeom>
          <a:solidFill>
            <a:srgbClr val="DDDDDD"/>
          </a:solidFill>
          <a:ln w="12700">
            <a:solidFill>
              <a:schemeClr val="tx1"/>
            </a:solidFill>
            <a:miter lim="800000"/>
            <a:headEnd/>
            <a:tailEnd/>
          </a:ln>
        </p:spPr>
        <p:txBody>
          <a:bodyPr wrap="none" lIns="73025" tIns="36512" rIns="73025" bIns="36512" anchor="ctr"/>
          <a:lstStyle/>
          <a:p>
            <a:pPr algn="ctr" defTabSz="487363"/>
            <a:r>
              <a:rPr lang="en-US" sz="1200" b="1">
                <a:latin typeface="Courier New" pitchFamily="49" charset="0"/>
              </a:rPr>
              <a:t>r13 (sp)</a:t>
            </a:r>
          </a:p>
        </p:txBody>
      </p:sp>
      <p:sp>
        <p:nvSpPr>
          <p:cNvPr id="24615" name="Rectangle 57"/>
          <p:cNvSpPr>
            <a:spLocks noChangeArrowheads="1"/>
          </p:cNvSpPr>
          <p:nvPr/>
        </p:nvSpPr>
        <p:spPr bwMode="gray">
          <a:xfrm>
            <a:off x="6477000" y="4724400"/>
            <a:ext cx="838200" cy="228600"/>
          </a:xfrm>
          <a:prstGeom prst="rect">
            <a:avLst/>
          </a:prstGeom>
          <a:solidFill>
            <a:srgbClr val="DDDDDD"/>
          </a:solidFill>
          <a:ln w="12700">
            <a:solidFill>
              <a:schemeClr val="tx1"/>
            </a:solidFill>
            <a:miter lim="800000"/>
            <a:headEnd/>
            <a:tailEnd/>
          </a:ln>
        </p:spPr>
        <p:txBody>
          <a:bodyPr wrap="none" lIns="73025" tIns="36512" rIns="73025" bIns="36512" anchor="ctr"/>
          <a:lstStyle/>
          <a:p>
            <a:pPr algn="ctr" defTabSz="487363"/>
            <a:r>
              <a:rPr lang="en-US" sz="1200" b="1">
                <a:latin typeface="Courier New" pitchFamily="49" charset="0"/>
              </a:rPr>
              <a:t>r14 (lr)</a:t>
            </a:r>
          </a:p>
        </p:txBody>
      </p:sp>
      <p:sp>
        <p:nvSpPr>
          <p:cNvPr id="24616" name="Rectangle 58"/>
          <p:cNvSpPr>
            <a:spLocks noChangeArrowheads="1"/>
          </p:cNvSpPr>
          <p:nvPr/>
        </p:nvSpPr>
        <p:spPr bwMode="gray">
          <a:xfrm>
            <a:off x="6477000" y="5562600"/>
            <a:ext cx="838200" cy="228600"/>
          </a:xfrm>
          <a:prstGeom prst="rect">
            <a:avLst/>
          </a:prstGeom>
          <a:solidFill>
            <a:srgbClr val="DDDDDD"/>
          </a:solidFill>
          <a:ln w="12700">
            <a:solidFill>
              <a:schemeClr val="tx1"/>
            </a:solidFill>
            <a:miter lim="800000"/>
            <a:headEnd/>
            <a:tailEnd/>
          </a:ln>
        </p:spPr>
        <p:txBody>
          <a:bodyPr wrap="none" lIns="73025" tIns="36512" rIns="73025" bIns="36512" anchor="ctr"/>
          <a:lstStyle/>
          <a:p>
            <a:pPr algn="ctr" defTabSz="487363"/>
            <a:r>
              <a:rPr lang="en-US" sz="1200" b="1">
                <a:latin typeface="Courier New" pitchFamily="49" charset="0"/>
              </a:rPr>
              <a:t>spsr</a:t>
            </a:r>
          </a:p>
        </p:txBody>
      </p:sp>
      <p:sp>
        <p:nvSpPr>
          <p:cNvPr id="24617" name="Rectangle 59"/>
          <p:cNvSpPr>
            <a:spLocks noChangeArrowheads="1"/>
          </p:cNvSpPr>
          <p:nvPr/>
        </p:nvSpPr>
        <p:spPr bwMode="gray">
          <a:xfrm>
            <a:off x="6324600" y="1181100"/>
            <a:ext cx="914400" cy="339725"/>
          </a:xfrm>
          <a:prstGeom prst="rect">
            <a:avLst/>
          </a:prstGeom>
          <a:noFill/>
          <a:ln w="12700">
            <a:noFill/>
            <a:miter lim="800000"/>
            <a:headEnd/>
            <a:tailEnd/>
          </a:ln>
        </p:spPr>
        <p:txBody>
          <a:bodyPr lIns="96838" tIns="47625" rIns="96838" bIns="47625" anchor="ctr">
            <a:spAutoFit/>
          </a:bodyPr>
          <a:lstStyle/>
          <a:p>
            <a:pPr algn="ctr"/>
            <a:r>
              <a:rPr lang="en-US" sz="1600" b="1">
                <a:latin typeface="Arial" pitchFamily="34" charset="0"/>
              </a:rPr>
              <a:t>Abort</a:t>
            </a:r>
            <a:endParaRPr lang="en-US" sz="2000" b="1">
              <a:solidFill>
                <a:schemeClr val="hlink"/>
              </a:solidFill>
              <a:latin typeface="Times New Roman" pitchFamily="18" charset="0"/>
            </a:endParaRPr>
          </a:p>
        </p:txBody>
      </p:sp>
      <p:sp>
        <p:nvSpPr>
          <p:cNvPr id="24618" name="Rectangle 60"/>
          <p:cNvSpPr>
            <a:spLocks noChangeArrowheads="1"/>
          </p:cNvSpPr>
          <p:nvPr/>
        </p:nvSpPr>
        <p:spPr bwMode="gray">
          <a:xfrm>
            <a:off x="6477000" y="4953000"/>
            <a:ext cx="838200" cy="228600"/>
          </a:xfrm>
          <a:prstGeom prst="rect">
            <a:avLst/>
          </a:prstGeom>
          <a:solidFill>
            <a:schemeClr val="tx2"/>
          </a:solidFill>
          <a:ln w="12700">
            <a:solidFill>
              <a:schemeClr val="tx1"/>
            </a:solidFill>
            <a:miter lim="800000"/>
            <a:headEnd/>
            <a:tailEnd/>
          </a:ln>
        </p:spPr>
        <p:txBody>
          <a:bodyPr wrap="none" anchor="ctr"/>
          <a:lstStyle/>
          <a:p>
            <a:pPr algn="ctr"/>
            <a:endParaRPr lang="en-GB" sz="1200" b="1">
              <a:solidFill>
                <a:schemeClr val="bg1"/>
              </a:solidFill>
              <a:latin typeface="Courier New" pitchFamily="49" charset="0"/>
            </a:endParaRPr>
          </a:p>
        </p:txBody>
      </p:sp>
      <p:sp>
        <p:nvSpPr>
          <p:cNvPr id="24619" name="Rectangle 61"/>
          <p:cNvSpPr>
            <a:spLocks noChangeArrowheads="1"/>
          </p:cNvSpPr>
          <p:nvPr/>
        </p:nvSpPr>
        <p:spPr bwMode="gray">
          <a:xfrm>
            <a:off x="6477000" y="5334000"/>
            <a:ext cx="838200" cy="228600"/>
          </a:xfrm>
          <a:prstGeom prst="rect">
            <a:avLst/>
          </a:prstGeom>
          <a:solidFill>
            <a:schemeClr val="tx2"/>
          </a:solidFill>
          <a:ln w="12700">
            <a:solidFill>
              <a:schemeClr val="tx1"/>
            </a:solidFill>
            <a:miter lim="800000"/>
            <a:headEnd/>
            <a:tailEnd/>
          </a:ln>
        </p:spPr>
        <p:txBody>
          <a:bodyPr wrap="none" anchor="ctr"/>
          <a:lstStyle/>
          <a:p>
            <a:pPr algn="ctr"/>
            <a:endParaRPr lang="en-GB" sz="1200" b="1">
              <a:solidFill>
                <a:schemeClr val="bg1"/>
              </a:solidFill>
              <a:latin typeface="Courier New" pitchFamily="49" charset="0"/>
            </a:endParaRPr>
          </a:p>
        </p:txBody>
      </p:sp>
      <p:sp>
        <p:nvSpPr>
          <p:cNvPr id="24620" name="Rectangle 62"/>
          <p:cNvSpPr>
            <a:spLocks noChangeArrowheads="1"/>
          </p:cNvSpPr>
          <p:nvPr/>
        </p:nvSpPr>
        <p:spPr bwMode="gray">
          <a:xfrm>
            <a:off x="6477000" y="1524000"/>
            <a:ext cx="838200" cy="2971800"/>
          </a:xfrm>
          <a:prstGeom prst="rect">
            <a:avLst/>
          </a:prstGeom>
          <a:solidFill>
            <a:schemeClr val="tx2"/>
          </a:solidFill>
          <a:ln w="12700">
            <a:solidFill>
              <a:schemeClr val="tx1"/>
            </a:solidFill>
            <a:miter lim="800000"/>
            <a:headEnd/>
            <a:tailEnd/>
          </a:ln>
        </p:spPr>
        <p:txBody>
          <a:bodyPr wrap="none" anchor="ctr"/>
          <a:lstStyle/>
          <a:p>
            <a:pPr algn="ctr"/>
            <a:r>
              <a:rPr lang="en-US" sz="1200" b="1">
                <a:solidFill>
                  <a:schemeClr val="bg1"/>
                </a:solidFill>
                <a:latin typeface="Courier New" pitchFamily="49" charset="0"/>
              </a:rPr>
              <a:t>User</a:t>
            </a:r>
            <a:br>
              <a:rPr lang="en-US" sz="1200" b="1">
                <a:solidFill>
                  <a:schemeClr val="bg1"/>
                </a:solidFill>
                <a:latin typeface="Courier New" pitchFamily="49" charset="0"/>
              </a:rPr>
            </a:br>
            <a:r>
              <a:rPr lang="en-US" sz="1200" b="1">
                <a:solidFill>
                  <a:schemeClr val="bg1"/>
                </a:solidFill>
                <a:latin typeface="Courier New" pitchFamily="49" charset="0"/>
              </a:rPr>
              <a:t>mode</a:t>
            </a:r>
            <a:br>
              <a:rPr lang="en-US" sz="1200" b="1">
                <a:solidFill>
                  <a:schemeClr val="bg1"/>
                </a:solidFill>
                <a:latin typeface="Courier New" pitchFamily="49" charset="0"/>
              </a:rPr>
            </a:br>
            <a:r>
              <a:rPr lang="en-US" sz="1200" b="1">
                <a:solidFill>
                  <a:schemeClr val="bg1"/>
                </a:solidFill>
                <a:latin typeface="Courier New" pitchFamily="49" charset="0"/>
              </a:rPr>
              <a:t>r0-r12,</a:t>
            </a:r>
            <a:br>
              <a:rPr lang="en-US" sz="1200" b="1">
                <a:solidFill>
                  <a:schemeClr val="bg1"/>
                </a:solidFill>
                <a:latin typeface="Courier New" pitchFamily="49" charset="0"/>
              </a:rPr>
            </a:br>
            <a:r>
              <a:rPr lang="en-US" sz="1200" b="1">
                <a:solidFill>
                  <a:schemeClr val="bg1"/>
                </a:solidFill>
                <a:latin typeface="Courier New" pitchFamily="49" charset="0"/>
              </a:rPr>
              <a:t>r15,</a:t>
            </a:r>
            <a:br>
              <a:rPr lang="en-US" sz="1200" b="1">
                <a:solidFill>
                  <a:schemeClr val="bg1"/>
                </a:solidFill>
                <a:latin typeface="Courier New" pitchFamily="49" charset="0"/>
              </a:rPr>
            </a:br>
            <a:r>
              <a:rPr lang="en-US" sz="1200" b="1">
                <a:solidFill>
                  <a:schemeClr val="bg1"/>
                </a:solidFill>
                <a:latin typeface="Courier New" pitchFamily="49" charset="0"/>
              </a:rPr>
              <a:t>and</a:t>
            </a:r>
            <a:br>
              <a:rPr lang="en-US" sz="1200" b="1">
                <a:solidFill>
                  <a:schemeClr val="bg1"/>
                </a:solidFill>
                <a:latin typeface="Courier New" pitchFamily="49" charset="0"/>
              </a:rPr>
            </a:br>
            <a:r>
              <a:rPr lang="en-US" sz="1200" b="1">
                <a:solidFill>
                  <a:schemeClr val="bg1"/>
                </a:solidFill>
                <a:latin typeface="Courier New" pitchFamily="49" charset="0"/>
              </a:rPr>
              <a:t>cpsr</a:t>
            </a:r>
          </a:p>
        </p:txBody>
      </p:sp>
      <p:sp>
        <p:nvSpPr>
          <p:cNvPr id="24621" name="Rectangle 63"/>
          <p:cNvSpPr>
            <a:spLocks noChangeArrowheads="1"/>
          </p:cNvSpPr>
          <p:nvPr/>
        </p:nvSpPr>
        <p:spPr bwMode="gray">
          <a:xfrm>
            <a:off x="7696200" y="2514600"/>
            <a:ext cx="1174750" cy="517525"/>
          </a:xfrm>
          <a:prstGeom prst="rect">
            <a:avLst/>
          </a:prstGeom>
          <a:noFill/>
          <a:ln w="12700">
            <a:noFill/>
            <a:miter lim="800000"/>
            <a:headEnd type="none" w="sm" len="sm"/>
            <a:tailEnd type="none" w="sm" len="sm"/>
          </a:ln>
        </p:spPr>
        <p:txBody>
          <a:bodyPr wrap="none">
            <a:spAutoFit/>
          </a:bodyPr>
          <a:lstStyle/>
          <a:p>
            <a:r>
              <a:rPr lang="en-US" sz="1400" b="1">
                <a:solidFill>
                  <a:schemeClr val="bg2"/>
                </a:solidFill>
                <a:latin typeface="Helvetica-Narrow" pitchFamily="34" charset="0"/>
              </a:rPr>
              <a:t>Thumb state</a:t>
            </a:r>
          </a:p>
          <a:p>
            <a:r>
              <a:rPr lang="en-US" sz="1400" b="1">
                <a:solidFill>
                  <a:schemeClr val="bg2"/>
                </a:solidFill>
                <a:latin typeface="Helvetica-Narrow" pitchFamily="34" charset="0"/>
              </a:rPr>
              <a:t>Low  registers</a:t>
            </a:r>
          </a:p>
        </p:txBody>
      </p:sp>
      <p:sp>
        <p:nvSpPr>
          <p:cNvPr id="24622" name="Rectangle 64"/>
          <p:cNvSpPr>
            <a:spLocks noChangeArrowheads="1"/>
          </p:cNvSpPr>
          <p:nvPr/>
        </p:nvSpPr>
        <p:spPr bwMode="gray">
          <a:xfrm>
            <a:off x="7696200" y="3733800"/>
            <a:ext cx="1166813" cy="517525"/>
          </a:xfrm>
          <a:prstGeom prst="rect">
            <a:avLst/>
          </a:prstGeom>
          <a:noFill/>
          <a:ln w="12700">
            <a:noFill/>
            <a:miter lim="800000"/>
            <a:headEnd type="none" w="sm" len="sm"/>
            <a:tailEnd type="none" w="sm" len="sm"/>
          </a:ln>
        </p:spPr>
        <p:txBody>
          <a:bodyPr wrap="none">
            <a:spAutoFit/>
          </a:bodyPr>
          <a:lstStyle/>
          <a:p>
            <a:r>
              <a:rPr lang="en-US" sz="1400" b="1">
                <a:solidFill>
                  <a:schemeClr val="bg2"/>
                </a:solidFill>
                <a:latin typeface="Helvetica-Narrow" pitchFamily="34" charset="0"/>
              </a:rPr>
              <a:t>Thumb state</a:t>
            </a:r>
          </a:p>
          <a:p>
            <a:r>
              <a:rPr lang="en-US" sz="1400" b="1">
                <a:solidFill>
                  <a:schemeClr val="bg2"/>
                </a:solidFill>
                <a:latin typeface="Helvetica-Narrow" pitchFamily="34" charset="0"/>
              </a:rPr>
              <a:t>High registers</a:t>
            </a:r>
          </a:p>
        </p:txBody>
      </p:sp>
      <p:sp>
        <p:nvSpPr>
          <p:cNvPr id="24623" name="Rectangle 65"/>
          <p:cNvSpPr>
            <a:spLocks noChangeArrowheads="1"/>
          </p:cNvSpPr>
          <p:nvPr/>
        </p:nvSpPr>
        <p:spPr bwMode="gray">
          <a:xfrm>
            <a:off x="457200" y="5943600"/>
            <a:ext cx="6934200" cy="339725"/>
          </a:xfrm>
          <a:prstGeom prst="rect">
            <a:avLst/>
          </a:prstGeom>
          <a:noFill/>
          <a:ln w="12700">
            <a:noFill/>
            <a:miter lim="800000"/>
            <a:headEnd/>
            <a:tailEnd/>
          </a:ln>
        </p:spPr>
        <p:txBody>
          <a:bodyPr lIns="96838" tIns="47625" rIns="96838" bIns="47625" anchor="ctr">
            <a:spAutoFit/>
          </a:bodyPr>
          <a:lstStyle/>
          <a:p>
            <a:r>
              <a:rPr lang="en-US" sz="1600" b="1">
                <a:latin typeface="Arial" pitchFamily="34" charset="0"/>
              </a:rPr>
              <a:t>Note: System mode uses the User mode register set </a:t>
            </a:r>
            <a:endParaRPr lang="en-US" sz="1600" b="1">
              <a:solidFill>
                <a:schemeClr val="hlink"/>
              </a:solidFill>
              <a:latin typeface="Arial" pitchFamily="34" charset="0"/>
            </a:endParaRPr>
          </a:p>
        </p:txBody>
      </p:sp>
      <p:sp>
        <p:nvSpPr>
          <p:cNvPr id="24624" name="Rectangle 66"/>
          <p:cNvSpPr>
            <a:spLocks noGrp="1" noChangeArrowheads="1"/>
          </p:cNvSpPr>
          <p:nvPr>
            <p:ph type="title"/>
          </p:nvPr>
        </p:nvSpPr>
        <p:spPr>
          <a:xfrm>
            <a:off x="457200" y="228600"/>
            <a:ext cx="8229600" cy="914400"/>
          </a:xfrm>
        </p:spPr>
        <p:txBody>
          <a:bodyPr anchor="t"/>
          <a:lstStyle/>
          <a:p>
            <a:pPr algn="l" eaLnBrk="1" hangingPunct="1"/>
            <a:r>
              <a:rPr lang="en-US" smtClean="0">
                <a:solidFill>
                  <a:srgbClr val="FF0000"/>
                </a:solidFill>
              </a:rPr>
              <a:t>Register Organization Summary</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52400"/>
            <a:ext cx="8229600" cy="1079500"/>
          </a:xfrm>
        </p:spPr>
        <p:txBody>
          <a:bodyPr/>
          <a:lstStyle/>
          <a:p>
            <a:pPr eaLnBrk="1" hangingPunct="1"/>
            <a:r>
              <a:rPr lang="en-US" smtClean="0">
                <a:solidFill>
                  <a:srgbClr val="FF0000"/>
                </a:solidFill>
              </a:rPr>
              <a:t>Exception Handling</a:t>
            </a:r>
          </a:p>
        </p:txBody>
      </p:sp>
      <p:sp>
        <p:nvSpPr>
          <p:cNvPr id="25603" name="Rectangle 3"/>
          <p:cNvSpPr>
            <a:spLocks noGrp="1" noChangeArrowheads="1"/>
          </p:cNvSpPr>
          <p:nvPr>
            <p:ph idx="1"/>
          </p:nvPr>
        </p:nvSpPr>
        <p:spPr>
          <a:xfrm>
            <a:off x="457200" y="1700213"/>
            <a:ext cx="5105400" cy="4525962"/>
          </a:xfrm>
        </p:spPr>
        <p:txBody>
          <a:bodyPr/>
          <a:lstStyle/>
          <a:p>
            <a:pPr eaLnBrk="1" hangingPunct="1">
              <a:lnSpc>
                <a:spcPct val="80000"/>
              </a:lnSpc>
            </a:pPr>
            <a:r>
              <a:rPr lang="en-US" sz="1900" smtClean="0"/>
              <a:t>When an exception occurs, the ARM:</a:t>
            </a:r>
          </a:p>
          <a:p>
            <a:pPr lvl="1" eaLnBrk="1" hangingPunct="1">
              <a:lnSpc>
                <a:spcPct val="80000"/>
              </a:lnSpc>
            </a:pPr>
            <a:r>
              <a:rPr lang="en-US" sz="1700" smtClean="0"/>
              <a:t>Copies CPSR into SPSR_&lt;mode&gt;</a:t>
            </a:r>
          </a:p>
          <a:p>
            <a:pPr lvl="1" eaLnBrk="1" hangingPunct="1">
              <a:lnSpc>
                <a:spcPct val="80000"/>
              </a:lnSpc>
            </a:pPr>
            <a:r>
              <a:rPr lang="en-US" sz="1700" smtClean="0"/>
              <a:t>Sets appropriate CPSR bits </a:t>
            </a:r>
          </a:p>
          <a:p>
            <a:pPr lvl="2" eaLnBrk="1" hangingPunct="1">
              <a:lnSpc>
                <a:spcPct val="80000"/>
              </a:lnSpc>
            </a:pPr>
            <a:r>
              <a:rPr lang="en-US" sz="1400" smtClean="0"/>
              <a:t>Change to ARM state</a:t>
            </a:r>
          </a:p>
          <a:p>
            <a:pPr lvl="2" eaLnBrk="1" hangingPunct="1">
              <a:lnSpc>
                <a:spcPct val="80000"/>
              </a:lnSpc>
            </a:pPr>
            <a:r>
              <a:rPr lang="en-US" sz="1400" smtClean="0"/>
              <a:t>Change to exception mode </a:t>
            </a:r>
          </a:p>
          <a:p>
            <a:pPr lvl="2" eaLnBrk="1" hangingPunct="1">
              <a:lnSpc>
                <a:spcPct val="80000"/>
              </a:lnSpc>
            </a:pPr>
            <a:r>
              <a:rPr lang="en-US" sz="1400" smtClean="0"/>
              <a:t>Disable interrupts (if appropriate)</a:t>
            </a:r>
          </a:p>
          <a:p>
            <a:pPr lvl="1" eaLnBrk="1" hangingPunct="1">
              <a:lnSpc>
                <a:spcPct val="80000"/>
              </a:lnSpc>
            </a:pPr>
            <a:r>
              <a:rPr lang="en-US" sz="1700" smtClean="0"/>
              <a:t>Stores the return address in LR_&lt;mode&gt;</a:t>
            </a:r>
          </a:p>
          <a:p>
            <a:pPr lvl="1" eaLnBrk="1" hangingPunct="1">
              <a:lnSpc>
                <a:spcPct val="80000"/>
              </a:lnSpc>
            </a:pPr>
            <a:r>
              <a:rPr lang="en-US" sz="1700" smtClean="0"/>
              <a:t>Sets PC to vector address</a:t>
            </a:r>
          </a:p>
          <a:p>
            <a:pPr eaLnBrk="1" hangingPunct="1">
              <a:lnSpc>
                <a:spcPct val="80000"/>
              </a:lnSpc>
            </a:pPr>
            <a:r>
              <a:rPr lang="en-US" sz="1900" smtClean="0"/>
              <a:t>To return, exception handler needs to:</a:t>
            </a:r>
          </a:p>
          <a:p>
            <a:pPr lvl="1" eaLnBrk="1" hangingPunct="1">
              <a:lnSpc>
                <a:spcPct val="80000"/>
              </a:lnSpc>
            </a:pPr>
            <a:r>
              <a:rPr lang="en-US" sz="1700" smtClean="0"/>
              <a:t>Restore CPSR from SPSR_&lt;mode&gt;</a:t>
            </a:r>
          </a:p>
          <a:p>
            <a:pPr lvl="1" eaLnBrk="1" hangingPunct="1">
              <a:lnSpc>
                <a:spcPct val="80000"/>
              </a:lnSpc>
            </a:pPr>
            <a:r>
              <a:rPr lang="en-US" sz="1700" smtClean="0"/>
              <a:t>Restore PC from LR_&lt;mode&gt;</a:t>
            </a:r>
          </a:p>
          <a:p>
            <a:pPr eaLnBrk="1" hangingPunct="1">
              <a:lnSpc>
                <a:spcPct val="80000"/>
              </a:lnSpc>
              <a:buFontTx/>
              <a:buNone/>
            </a:pPr>
            <a:r>
              <a:rPr lang="en-US" sz="1900" smtClean="0"/>
              <a:t>	This can only be done in ARM state.</a:t>
            </a:r>
          </a:p>
          <a:p>
            <a:pPr eaLnBrk="1" hangingPunct="1">
              <a:lnSpc>
                <a:spcPct val="80000"/>
              </a:lnSpc>
            </a:pPr>
            <a:endParaRPr lang="en-US" sz="1900" smtClean="0"/>
          </a:p>
        </p:txBody>
      </p:sp>
      <p:sp>
        <p:nvSpPr>
          <p:cNvPr id="25604" name="Rectangle 48"/>
          <p:cNvSpPr>
            <a:spLocks noChangeArrowheads="1"/>
          </p:cNvSpPr>
          <p:nvPr/>
        </p:nvSpPr>
        <p:spPr bwMode="gray">
          <a:xfrm>
            <a:off x="6705600" y="4953000"/>
            <a:ext cx="1827213" cy="400050"/>
          </a:xfrm>
          <a:prstGeom prst="rect">
            <a:avLst/>
          </a:prstGeom>
          <a:noFill/>
          <a:ln w="12700">
            <a:noFill/>
            <a:miter lim="800000"/>
            <a:headEnd/>
            <a:tailEnd/>
          </a:ln>
        </p:spPr>
        <p:txBody>
          <a:bodyPr lIns="96838" tIns="47625" rIns="96838" bIns="47625" anchor="ctr">
            <a:spAutoFit/>
          </a:bodyPr>
          <a:lstStyle/>
          <a:p>
            <a:pPr algn="ctr"/>
            <a:r>
              <a:rPr lang="en-US" sz="2000" b="1">
                <a:solidFill>
                  <a:srgbClr val="DB5214"/>
                </a:solidFill>
                <a:latin typeface="Arial" pitchFamily="34" charset="0"/>
              </a:rPr>
              <a:t>Vector Table</a:t>
            </a:r>
          </a:p>
        </p:txBody>
      </p:sp>
      <p:sp>
        <p:nvSpPr>
          <p:cNvPr id="25605" name="Rectangle 49"/>
          <p:cNvSpPr>
            <a:spLocks noChangeArrowheads="1"/>
          </p:cNvSpPr>
          <p:nvPr/>
        </p:nvSpPr>
        <p:spPr bwMode="black">
          <a:xfrm>
            <a:off x="6172200" y="5318125"/>
            <a:ext cx="2743200" cy="765175"/>
          </a:xfrm>
          <a:prstGeom prst="rect">
            <a:avLst/>
          </a:prstGeom>
          <a:noFill/>
          <a:ln w="12700">
            <a:noFill/>
            <a:miter lim="800000"/>
            <a:headEnd/>
            <a:tailEnd/>
          </a:ln>
        </p:spPr>
        <p:txBody>
          <a:bodyPr lIns="96838" tIns="47625" rIns="96838" bIns="47625" anchor="ctr">
            <a:spAutoFit/>
          </a:bodyPr>
          <a:lstStyle/>
          <a:p>
            <a:pPr algn="ctr"/>
            <a:r>
              <a:rPr lang="en-US" sz="1400">
                <a:solidFill>
                  <a:srgbClr val="00234A"/>
                </a:solidFill>
                <a:latin typeface="Arial" pitchFamily="34" charset="0"/>
              </a:rPr>
              <a:t>Vector table can be at </a:t>
            </a:r>
            <a:br>
              <a:rPr lang="en-US" sz="1400">
                <a:solidFill>
                  <a:srgbClr val="00234A"/>
                </a:solidFill>
                <a:latin typeface="Arial" pitchFamily="34" charset="0"/>
              </a:rPr>
            </a:br>
            <a:r>
              <a:rPr lang="en-US" sz="1600" b="1">
                <a:solidFill>
                  <a:srgbClr val="00234A"/>
                </a:solidFill>
                <a:latin typeface="Courier New" pitchFamily="49" charset="0"/>
              </a:rPr>
              <a:t>0xFFFF0000</a:t>
            </a:r>
            <a:r>
              <a:rPr lang="en-US" sz="1400">
                <a:solidFill>
                  <a:srgbClr val="00234A"/>
                </a:solidFill>
                <a:latin typeface="Arial" pitchFamily="34" charset="0"/>
              </a:rPr>
              <a:t> on ARM720T</a:t>
            </a:r>
            <a:br>
              <a:rPr lang="en-US" sz="1400">
                <a:solidFill>
                  <a:srgbClr val="00234A"/>
                </a:solidFill>
                <a:latin typeface="Arial" pitchFamily="34" charset="0"/>
              </a:rPr>
            </a:br>
            <a:r>
              <a:rPr lang="en-US" sz="1400">
                <a:solidFill>
                  <a:srgbClr val="00234A"/>
                </a:solidFill>
                <a:latin typeface="Arial" pitchFamily="34" charset="0"/>
              </a:rPr>
              <a:t> and on ARM9/10 family devices</a:t>
            </a:r>
          </a:p>
        </p:txBody>
      </p:sp>
      <p:sp>
        <p:nvSpPr>
          <p:cNvPr id="25606" name="Line 50"/>
          <p:cNvSpPr>
            <a:spLocks noChangeShapeType="1"/>
          </p:cNvSpPr>
          <p:nvPr/>
        </p:nvSpPr>
        <p:spPr bwMode="auto">
          <a:xfrm flipH="1">
            <a:off x="6477000" y="1600200"/>
            <a:ext cx="0" cy="914400"/>
          </a:xfrm>
          <a:prstGeom prst="line">
            <a:avLst/>
          </a:prstGeom>
          <a:noFill/>
          <a:ln w="12700">
            <a:solidFill>
              <a:srgbClr val="000000"/>
            </a:solidFill>
            <a:prstDash val="dash"/>
            <a:round/>
            <a:headEnd type="none" w="sm" len="sm"/>
            <a:tailEnd type="none" w="sm" len="sm"/>
          </a:ln>
        </p:spPr>
        <p:txBody>
          <a:bodyPr wrap="none" anchor="ctr"/>
          <a:lstStyle/>
          <a:p>
            <a:endParaRPr lang="en-US"/>
          </a:p>
        </p:txBody>
      </p:sp>
      <p:sp>
        <p:nvSpPr>
          <p:cNvPr id="25607" name="Line 51"/>
          <p:cNvSpPr>
            <a:spLocks noChangeShapeType="1"/>
          </p:cNvSpPr>
          <p:nvPr/>
        </p:nvSpPr>
        <p:spPr bwMode="gray">
          <a:xfrm>
            <a:off x="7543800" y="1752600"/>
            <a:ext cx="0" cy="533400"/>
          </a:xfrm>
          <a:prstGeom prst="line">
            <a:avLst/>
          </a:prstGeom>
          <a:noFill/>
          <a:ln w="50800" cap="rnd">
            <a:solidFill>
              <a:srgbClr val="000000"/>
            </a:solidFill>
            <a:prstDash val="sysDot"/>
            <a:round/>
            <a:headEnd type="none" w="sm" len="sm"/>
            <a:tailEnd type="none" w="sm" len="sm"/>
          </a:ln>
        </p:spPr>
        <p:txBody>
          <a:bodyPr wrap="none" anchor="ctr"/>
          <a:lstStyle/>
          <a:p>
            <a:endParaRPr lang="en-US"/>
          </a:p>
        </p:txBody>
      </p:sp>
      <p:sp>
        <p:nvSpPr>
          <p:cNvPr id="25608" name="Rectangle 52"/>
          <p:cNvSpPr>
            <a:spLocks noChangeArrowheads="1"/>
          </p:cNvSpPr>
          <p:nvPr/>
        </p:nvSpPr>
        <p:spPr bwMode="gray">
          <a:xfrm>
            <a:off x="6477000" y="2514600"/>
            <a:ext cx="2209800" cy="304800"/>
          </a:xfrm>
          <a:prstGeom prst="rect">
            <a:avLst/>
          </a:prstGeom>
          <a:solidFill>
            <a:srgbClr val="00618C"/>
          </a:solidFill>
          <a:ln w="12700">
            <a:solidFill>
              <a:srgbClr val="00234A"/>
            </a:solidFill>
            <a:miter lim="800000"/>
            <a:headEnd/>
            <a:tailEnd/>
          </a:ln>
        </p:spPr>
        <p:txBody>
          <a:bodyPr wrap="none" anchor="ctr"/>
          <a:lstStyle/>
          <a:p>
            <a:pPr algn="ctr"/>
            <a:r>
              <a:rPr lang="en-US" sz="1600" b="1">
                <a:solidFill>
                  <a:srgbClr val="FFFFFF"/>
                </a:solidFill>
                <a:latin typeface="Arial" pitchFamily="34" charset="0"/>
              </a:rPr>
              <a:t>FIQ</a:t>
            </a:r>
            <a:endParaRPr lang="en-US" sz="2400">
              <a:solidFill>
                <a:srgbClr val="FFFFFF"/>
              </a:solidFill>
              <a:latin typeface="Times New Roman" pitchFamily="18" charset="0"/>
            </a:endParaRPr>
          </a:p>
        </p:txBody>
      </p:sp>
      <p:sp>
        <p:nvSpPr>
          <p:cNvPr id="25609" name="Rectangle 53"/>
          <p:cNvSpPr>
            <a:spLocks noChangeArrowheads="1"/>
          </p:cNvSpPr>
          <p:nvPr/>
        </p:nvSpPr>
        <p:spPr bwMode="gray">
          <a:xfrm>
            <a:off x="6477000" y="2819400"/>
            <a:ext cx="2209800" cy="304800"/>
          </a:xfrm>
          <a:prstGeom prst="rect">
            <a:avLst/>
          </a:prstGeom>
          <a:solidFill>
            <a:srgbClr val="00618C"/>
          </a:solidFill>
          <a:ln w="12700">
            <a:solidFill>
              <a:srgbClr val="00234A"/>
            </a:solidFill>
            <a:miter lim="800000"/>
            <a:headEnd/>
            <a:tailEnd/>
          </a:ln>
        </p:spPr>
        <p:txBody>
          <a:bodyPr wrap="none" anchor="ctr"/>
          <a:lstStyle/>
          <a:p>
            <a:pPr algn="ctr"/>
            <a:r>
              <a:rPr lang="en-US" sz="1600" b="1">
                <a:solidFill>
                  <a:srgbClr val="FFFFFF"/>
                </a:solidFill>
                <a:latin typeface="Arial" pitchFamily="34" charset="0"/>
              </a:rPr>
              <a:t>IRQ</a:t>
            </a:r>
            <a:endParaRPr lang="en-US" sz="1600" b="1">
              <a:solidFill>
                <a:srgbClr val="FFFFFF"/>
              </a:solidFill>
              <a:latin typeface="Courier New" pitchFamily="49" charset="0"/>
            </a:endParaRPr>
          </a:p>
        </p:txBody>
      </p:sp>
      <p:sp>
        <p:nvSpPr>
          <p:cNvPr id="25610" name="Rectangle 54"/>
          <p:cNvSpPr>
            <a:spLocks noChangeArrowheads="1"/>
          </p:cNvSpPr>
          <p:nvPr/>
        </p:nvSpPr>
        <p:spPr bwMode="gray">
          <a:xfrm>
            <a:off x="6477000" y="3124200"/>
            <a:ext cx="2209800" cy="304800"/>
          </a:xfrm>
          <a:prstGeom prst="rect">
            <a:avLst/>
          </a:prstGeom>
          <a:solidFill>
            <a:srgbClr val="DB5214"/>
          </a:solidFill>
          <a:ln w="12700">
            <a:solidFill>
              <a:srgbClr val="00234A"/>
            </a:solidFill>
            <a:miter lim="800000"/>
            <a:headEnd/>
            <a:tailEnd/>
          </a:ln>
        </p:spPr>
        <p:txBody>
          <a:bodyPr wrap="none" anchor="ctr"/>
          <a:lstStyle/>
          <a:p>
            <a:pPr algn="ctr"/>
            <a:r>
              <a:rPr lang="en-US" sz="1600" b="1">
                <a:solidFill>
                  <a:srgbClr val="FFFFFF"/>
                </a:solidFill>
                <a:latin typeface="Arial" pitchFamily="34" charset="0"/>
              </a:rPr>
              <a:t>(Reserved)</a:t>
            </a:r>
            <a:endParaRPr lang="en-US" sz="2400">
              <a:solidFill>
                <a:srgbClr val="FFFFFF"/>
              </a:solidFill>
              <a:latin typeface="Times New Roman" pitchFamily="18" charset="0"/>
            </a:endParaRPr>
          </a:p>
        </p:txBody>
      </p:sp>
      <p:sp>
        <p:nvSpPr>
          <p:cNvPr id="25611" name="Rectangle 55"/>
          <p:cNvSpPr>
            <a:spLocks noChangeArrowheads="1"/>
          </p:cNvSpPr>
          <p:nvPr/>
        </p:nvSpPr>
        <p:spPr bwMode="gray">
          <a:xfrm>
            <a:off x="6477000" y="3429000"/>
            <a:ext cx="2209800" cy="304800"/>
          </a:xfrm>
          <a:prstGeom prst="rect">
            <a:avLst/>
          </a:prstGeom>
          <a:solidFill>
            <a:srgbClr val="00618C"/>
          </a:solidFill>
          <a:ln w="12700">
            <a:solidFill>
              <a:srgbClr val="00234A"/>
            </a:solidFill>
            <a:miter lim="800000"/>
            <a:headEnd/>
            <a:tailEnd/>
          </a:ln>
        </p:spPr>
        <p:txBody>
          <a:bodyPr wrap="none" anchor="ctr"/>
          <a:lstStyle/>
          <a:p>
            <a:pPr algn="ctr"/>
            <a:r>
              <a:rPr lang="en-US" sz="1600" b="1">
                <a:solidFill>
                  <a:srgbClr val="FFFFFF"/>
                </a:solidFill>
                <a:latin typeface="Arial" pitchFamily="34" charset="0"/>
              </a:rPr>
              <a:t>Data Abort</a:t>
            </a:r>
            <a:endParaRPr lang="en-US" sz="1600" b="1">
              <a:solidFill>
                <a:srgbClr val="FFFFFF"/>
              </a:solidFill>
              <a:latin typeface="Courier New" pitchFamily="49" charset="0"/>
            </a:endParaRPr>
          </a:p>
        </p:txBody>
      </p:sp>
      <p:sp>
        <p:nvSpPr>
          <p:cNvPr id="25612" name="Rectangle 56"/>
          <p:cNvSpPr>
            <a:spLocks noChangeArrowheads="1"/>
          </p:cNvSpPr>
          <p:nvPr/>
        </p:nvSpPr>
        <p:spPr bwMode="gray">
          <a:xfrm>
            <a:off x="6477000" y="3733800"/>
            <a:ext cx="2209800" cy="304800"/>
          </a:xfrm>
          <a:prstGeom prst="rect">
            <a:avLst/>
          </a:prstGeom>
          <a:solidFill>
            <a:srgbClr val="00618C"/>
          </a:solidFill>
          <a:ln w="12700">
            <a:solidFill>
              <a:srgbClr val="00234A"/>
            </a:solidFill>
            <a:miter lim="800000"/>
            <a:headEnd/>
            <a:tailEnd/>
          </a:ln>
        </p:spPr>
        <p:txBody>
          <a:bodyPr wrap="none" anchor="ctr"/>
          <a:lstStyle/>
          <a:p>
            <a:pPr algn="ctr"/>
            <a:r>
              <a:rPr lang="en-US" sz="1600" b="1">
                <a:solidFill>
                  <a:srgbClr val="FFFFFF"/>
                </a:solidFill>
                <a:latin typeface="Arial" pitchFamily="34" charset="0"/>
              </a:rPr>
              <a:t>Prefetch Abort</a:t>
            </a:r>
            <a:endParaRPr lang="en-US" sz="1600" b="1">
              <a:solidFill>
                <a:srgbClr val="FFFFFF"/>
              </a:solidFill>
              <a:latin typeface="Courier New" pitchFamily="49" charset="0"/>
            </a:endParaRPr>
          </a:p>
        </p:txBody>
      </p:sp>
      <p:sp>
        <p:nvSpPr>
          <p:cNvPr id="25613" name="Rectangle 57"/>
          <p:cNvSpPr>
            <a:spLocks noChangeArrowheads="1"/>
          </p:cNvSpPr>
          <p:nvPr/>
        </p:nvSpPr>
        <p:spPr bwMode="gray">
          <a:xfrm>
            <a:off x="6477000" y="4038600"/>
            <a:ext cx="2209800" cy="304800"/>
          </a:xfrm>
          <a:prstGeom prst="rect">
            <a:avLst/>
          </a:prstGeom>
          <a:solidFill>
            <a:srgbClr val="00618C"/>
          </a:solidFill>
          <a:ln w="12700">
            <a:solidFill>
              <a:srgbClr val="00234A"/>
            </a:solidFill>
            <a:miter lim="800000"/>
            <a:headEnd/>
            <a:tailEnd/>
          </a:ln>
        </p:spPr>
        <p:txBody>
          <a:bodyPr wrap="none" anchor="ctr"/>
          <a:lstStyle/>
          <a:p>
            <a:pPr algn="ctr"/>
            <a:r>
              <a:rPr lang="en-US" sz="1300" b="1">
                <a:solidFill>
                  <a:srgbClr val="FFFFFF"/>
                </a:solidFill>
                <a:latin typeface="Arial" pitchFamily="34" charset="0"/>
              </a:rPr>
              <a:t>Software Interrupt</a:t>
            </a:r>
            <a:endParaRPr lang="en-US" sz="1300" b="1">
              <a:solidFill>
                <a:srgbClr val="FFFFFF"/>
              </a:solidFill>
              <a:latin typeface="Courier New" pitchFamily="49" charset="0"/>
            </a:endParaRPr>
          </a:p>
        </p:txBody>
      </p:sp>
      <p:sp>
        <p:nvSpPr>
          <p:cNvPr id="25614" name="Rectangle 58"/>
          <p:cNvSpPr>
            <a:spLocks noChangeArrowheads="1"/>
          </p:cNvSpPr>
          <p:nvPr/>
        </p:nvSpPr>
        <p:spPr bwMode="gray">
          <a:xfrm>
            <a:off x="6477000" y="4343400"/>
            <a:ext cx="2209800" cy="304800"/>
          </a:xfrm>
          <a:prstGeom prst="rect">
            <a:avLst/>
          </a:prstGeom>
          <a:solidFill>
            <a:srgbClr val="00618C"/>
          </a:solidFill>
          <a:ln w="12700">
            <a:solidFill>
              <a:srgbClr val="00234A"/>
            </a:solidFill>
            <a:miter lim="800000"/>
            <a:headEnd/>
            <a:tailEnd/>
          </a:ln>
        </p:spPr>
        <p:txBody>
          <a:bodyPr wrap="none" anchor="ctr"/>
          <a:lstStyle/>
          <a:p>
            <a:pPr algn="ctr"/>
            <a:r>
              <a:rPr lang="en-US" sz="1300" b="1">
                <a:solidFill>
                  <a:srgbClr val="FFFFFF"/>
                </a:solidFill>
                <a:latin typeface="Arial" pitchFamily="34" charset="0"/>
              </a:rPr>
              <a:t>Undefined Instruction</a:t>
            </a:r>
            <a:endParaRPr lang="en-US" sz="1600" b="1">
              <a:solidFill>
                <a:srgbClr val="FFFFFF"/>
              </a:solidFill>
              <a:latin typeface="Courier New" pitchFamily="49" charset="0"/>
            </a:endParaRPr>
          </a:p>
        </p:txBody>
      </p:sp>
      <p:sp>
        <p:nvSpPr>
          <p:cNvPr id="25615" name="Rectangle 59"/>
          <p:cNvSpPr>
            <a:spLocks noChangeArrowheads="1"/>
          </p:cNvSpPr>
          <p:nvPr/>
        </p:nvSpPr>
        <p:spPr bwMode="gray">
          <a:xfrm>
            <a:off x="6477000" y="4648200"/>
            <a:ext cx="2209800" cy="304800"/>
          </a:xfrm>
          <a:prstGeom prst="rect">
            <a:avLst/>
          </a:prstGeom>
          <a:solidFill>
            <a:srgbClr val="00618C"/>
          </a:solidFill>
          <a:ln w="12700">
            <a:solidFill>
              <a:srgbClr val="00234A"/>
            </a:solidFill>
            <a:miter lim="800000"/>
            <a:headEnd/>
            <a:tailEnd/>
          </a:ln>
        </p:spPr>
        <p:txBody>
          <a:bodyPr wrap="none" anchor="ctr"/>
          <a:lstStyle/>
          <a:p>
            <a:pPr algn="ctr"/>
            <a:r>
              <a:rPr lang="en-US" sz="1600" b="1">
                <a:solidFill>
                  <a:srgbClr val="FFFFFF"/>
                </a:solidFill>
                <a:latin typeface="Arial" pitchFamily="34" charset="0"/>
              </a:rPr>
              <a:t>Reset</a:t>
            </a:r>
            <a:endParaRPr lang="en-US" sz="1600" b="1">
              <a:solidFill>
                <a:srgbClr val="FFFFFF"/>
              </a:solidFill>
              <a:latin typeface="Courier New" pitchFamily="49" charset="0"/>
            </a:endParaRPr>
          </a:p>
        </p:txBody>
      </p:sp>
      <p:grpSp>
        <p:nvGrpSpPr>
          <p:cNvPr id="2" name="Group 60"/>
          <p:cNvGrpSpPr>
            <a:grpSpLocks/>
          </p:cNvGrpSpPr>
          <p:nvPr/>
        </p:nvGrpSpPr>
        <p:grpSpPr bwMode="auto">
          <a:xfrm>
            <a:off x="5715000" y="2514600"/>
            <a:ext cx="596900" cy="2438400"/>
            <a:chOff x="3888" y="1296"/>
            <a:chExt cx="1384" cy="1536"/>
          </a:xfrm>
        </p:grpSpPr>
        <p:sp>
          <p:nvSpPr>
            <p:cNvPr id="25618" name="Rectangle 61"/>
            <p:cNvSpPr>
              <a:spLocks noChangeArrowheads="1"/>
            </p:cNvSpPr>
            <p:nvPr/>
          </p:nvSpPr>
          <p:spPr bwMode="gray">
            <a:xfrm>
              <a:off x="3888" y="1296"/>
              <a:ext cx="1384" cy="192"/>
            </a:xfrm>
            <a:prstGeom prst="rect">
              <a:avLst/>
            </a:prstGeom>
            <a:noFill/>
            <a:ln w="12700">
              <a:noFill/>
              <a:miter lim="800000"/>
              <a:headEnd/>
              <a:tailEnd/>
            </a:ln>
          </p:spPr>
          <p:txBody>
            <a:bodyPr wrap="none" anchor="ctr"/>
            <a:lstStyle/>
            <a:p>
              <a:pPr algn="ctr"/>
              <a:r>
                <a:rPr lang="en-US" sz="1400">
                  <a:solidFill>
                    <a:srgbClr val="00234A"/>
                  </a:solidFill>
                  <a:latin typeface="Arial" pitchFamily="34" charset="0"/>
                </a:rPr>
                <a:t>0x1C</a:t>
              </a:r>
              <a:endParaRPr lang="en-US" sz="2400">
                <a:solidFill>
                  <a:srgbClr val="00234A"/>
                </a:solidFill>
                <a:latin typeface="Times New Roman" pitchFamily="18" charset="0"/>
              </a:endParaRPr>
            </a:p>
          </p:txBody>
        </p:sp>
        <p:sp>
          <p:nvSpPr>
            <p:cNvPr id="25619" name="Rectangle 62"/>
            <p:cNvSpPr>
              <a:spLocks noChangeArrowheads="1"/>
            </p:cNvSpPr>
            <p:nvPr/>
          </p:nvSpPr>
          <p:spPr bwMode="gray">
            <a:xfrm>
              <a:off x="3888" y="1488"/>
              <a:ext cx="1384" cy="192"/>
            </a:xfrm>
            <a:prstGeom prst="rect">
              <a:avLst/>
            </a:prstGeom>
            <a:noFill/>
            <a:ln w="12700">
              <a:noFill/>
              <a:miter lim="800000"/>
              <a:headEnd/>
              <a:tailEnd/>
            </a:ln>
          </p:spPr>
          <p:txBody>
            <a:bodyPr wrap="none" anchor="ctr"/>
            <a:lstStyle/>
            <a:p>
              <a:pPr algn="ctr"/>
              <a:r>
                <a:rPr lang="en-US" sz="1400">
                  <a:solidFill>
                    <a:srgbClr val="00234A"/>
                  </a:solidFill>
                  <a:latin typeface="Arial" pitchFamily="34" charset="0"/>
                </a:rPr>
                <a:t>0x18</a:t>
              </a:r>
              <a:endParaRPr lang="en-US" sz="1600" b="1">
                <a:solidFill>
                  <a:srgbClr val="00234A"/>
                </a:solidFill>
                <a:latin typeface="Courier New" pitchFamily="49" charset="0"/>
              </a:endParaRPr>
            </a:p>
          </p:txBody>
        </p:sp>
        <p:sp>
          <p:nvSpPr>
            <p:cNvPr id="25620" name="Rectangle 63"/>
            <p:cNvSpPr>
              <a:spLocks noChangeArrowheads="1"/>
            </p:cNvSpPr>
            <p:nvPr/>
          </p:nvSpPr>
          <p:spPr bwMode="gray">
            <a:xfrm>
              <a:off x="3888" y="1680"/>
              <a:ext cx="1384" cy="192"/>
            </a:xfrm>
            <a:prstGeom prst="rect">
              <a:avLst/>
            </a:prstGeom>
            <a:noFill/>
            <a:ln w="12700">
              <a:noFill/>
              <a:miter lim="800000"/>
              <a:headEnd/>
              <a:tailEnd/>
            </a:ln>
          </p:spPr>
          <p:txBody>
            <a:bodyPr wrap="none" anchor="ctr"/>
            <a:lstStyle/>
            <a:p>
              <a:pPr algn="ctr"/>
              <a:r>
                <a:rPr lang="en-US" sz="1400">
                  <a:solidFill>
                    <a:srgbClr val="00234A"/>
                  </a:solidFill>
                  <a:latin typeface="Arial" pitchFamily="34" charset="0"/>
                </a:rPr>
                <a:t>0x14</a:t>
              </a:r>
              <a:endParaRPr lang="en-US" sz="2400">
                <a:solidFill>
                  <a:srgbClr val="00234A"/>
                </a:solidFill>
                <a:latin typeface="Times New Roman" pitchFamily="18" charset="0"/>
              </a:endParaRPr>
            </a:p>
          </p:txBody>
        </p:sp>
        <p:sp>
          <p:nvSpPr>
            <p:cNvPr id="25621" name="Rectangle 64"/>
            <p:cNvSpPr>
              <a:spLocks noChangeArrowheads="1"/>
            </p:cNvSpPr>
            <p:nvPr/>
          </p:nvSpPr>
          <p:spPr bwMode="gray">
            <a:xfrm>
              <a:off x="3888" y="1872"/>
              <a:ext cx="1384" cy="192"/>
            </a:xfrm>
            <a:prstGeom prst="rect">
              <a:avLst/>
            </a:prstGeom>
            <a:noFill/>
            <a:ln w="12700">
              <a:noFill/>
              <a:miter lim="800000"/>
              <a:headEnd/>
              <a:tailEnd/>
            </a:ln>
          </p:spPr>
          <p:txBody>
            <a:bodyPr wrap="none" anchor="ctr"/>
            <a:lstStyle/>
            <a:p>
              <a:pPr algn="ctr"/>
              <a:r>
                <a:rPr lang="en-US" sz="1400">
                  <a:solidFill>
                    <a:srgbClr val="00234A"/>
                  </a:solidFill>
                  <a:latin typeface="Arial" pitchFamily="34" charset="0"/>
                </a:rPr>
                <a:t>0x10</a:t>
              </a:r>
            </a:p>
          </p:txBody>
        </p:sp>
        <p:sp>
          <p:nvSpPr>
            <p:cNvPr id="25622" name="Rectangle 65"/>
            <p:cNvSpPr>
              <a:spLocks noChangeArrowheads="1"/>
            </p:cNvSpPr>
            <p:nvPr/>
          </p:nvSpPr>
          <p:spPr bwMode="gray">
            <a:xfrm>
              <a:off x="3888" y="2064"/>
              <a:ext cx="1384" cy="192"/>
            </a:xfrm>
            <a:prstGeom prst="rect">
              <a:avLst/>
            </a:prstGeom>
            <a:noFill/>
            <a:ln w="12700">
              <a:noFill/>
              <a:miter lim="800000"/>
              <a:headEnd/>
              <a:tailEnd/>
            </a:ln>
          </p:spPr>
          <p:txBody>
            <a:bodyPr wrap="none" anchor="ctr"/>
            <a:lstStyle/>
            <a:p>
              <a:pPr algn="ctr"/>
              <a:r>
                <a:rPr lang="en-US" sz="1400">
                  <a:solidFill>
                    <a:srgbClr val="00234A"/>
                  </a:solidFill>
                  <a:latin typeface="Arial" pitchFamily="34" charset="0"/>
                </a:rPr>
                <a:t>0x0C</a:t>
              </a:r>
              <a:endParaRPr lang="en-US" sz="1600" b="1">
                <a:solidFill>
                  <a:srgbClr val="00234A"/>
                </a:solidFill>
                <a:latin typeface="Courier New" pitchFamily="49" charset="0"/>
              </a:endParaRPr>
            </a:p>
          </p:txBody>
        </p:sp>
        <p:sp>
          <p:nvSpPr>
            <p:cNvPr id="25623" name="Rectangle 66"/>
            <p:cNvSpPr>
              <a:spLocks noChangeArrowheads="1"/>
            </p:cNvSpPr>
            <p:nvPr/>
          </p:nvSpPr>
          <p:spPr bwMode="gray">
            <a:xfrm>
              <a:off x="3888" y="2256"/>
              <a:ext cx="1384" cy="192"/>
            </a:xfrm>
            <a:prstGeom prst="rect">
              <a:avLst/>
            </a:prstGeom>
            <a:noFill/>
            <a:ln w="12700">
              <a:noFill/>
              <a:miter lim="800000"/>
              <a:headEnd/>
              <a:tailEnd/>
            </a:ln>
          </p:spPr>
          <p:txBody>
            <a:bodyPr wrap="none" anchor="ctr"/>
            <a:lstStyle/>
            <a:p>
              <a:pPr algn="ctr"/>
              <a:r>
                <a:rPr lang="en-US" sz="1400">
                  <a:solidFill>
                    <a:srgbClr val="00234A"/>
                  </a:solidFill>
                  <a:latin typeface="Arial" pitchFamily="34" charset="0"/>
                </a:rPr>
                <a:t>0x08</a:t>
              </a:r>
              <a:endParaRPr lang="en-US" sz="1300" b="1">
                <a:solidFill>
                  <a:srgbClr val="00234A"/>
                </a:solidFill>
                <a:latin typeface="Courier New" pitchFamily="49" charset="0"/>
              </a:endParaRPr>
            </a:p>
          </p:txBody>
        </p:sp>
        <p:sp>
          <p:nvSpPr>
            <p:cNvPr id="25624" name="Rectangle 67"/>
            <p:cNvSpPr>
              <a:spLocks noChangeArrowheads="1"/>
            </p:cNvSpPr>
            <p:nvPr/>
          </p:nvSpPr>
          <p:spPr bwMode="gray">
            <a:xfrm>
              <a:off x="3888" y="2448"/>
              <a:ext cx="1384" cy="192"/>
            </a:xfrm>
            <a:prstGeom prst="rect">
              <a:avLst/>
            </a:prstGeom>
            <a:noFill/>
            <a:ln w="12700">
              <a:noFill/>
              <a:miter lim="800000"/>
              <a:headEnd/>
              <a:tailEnd/>
            </a:ln>
          </p:spPr>
          <p:txBody>
            <a:bodyPr wrap="none" anchor="ctr"/>
            <a:lstStyle/>
            <a:p>
              <a:pPr algn="ctr"/>
              <a:r>
                <a:rPr lang="en-US" sz="1400">
                  <a:solidFill>
                    <a:srgbClr val="00234A"/>
                  </a:solidFill>
                  <a:latin typeface="Arial" pitchFamily="34" charset="0"/>
                </a:rPr>
                <a:t>0x04</a:t>
              </a:r>
            </a:p>
          </p:txBody>
        </p:sp>
        <p:sp>
          <p:nvSpPr>
            <p:cNvPr id="25625" name="Rectangle 68"/>
            <p:cNvSpPr>
              <a:spLocks noChangeArrowheads="1"/>
            </p:cNvSpPr>
            <p:nvPr/>
          </p:nvSpPr>
          <p:spPr bwMode="gray">
            <a:xfrm>
              <a:off x="3888" y="2640"/>
              <a:ext cx="1384" cy="192"/>
            </a:xfrm>
            <a:prstGeom prst="rect">
              <a:avLst/>
            </a:prstGeom>
            <a:noFill/>
            <a:ln w="12700">
              <a:noFill/>
              <a:miter lim="800000"/>
              <a:headEnd/>
              <a:tailEnd/>
            </a:ln>
          </p:spPr>
          <p:txBody>
            <a:bodyPr wrap="none" anchor="ctr"/>
            <a:lstStyle/>
            <a:p>
              <a:pPr algn="ctr"/>
              <a:r>
                <a:rPr lang="en-US" sz="1400">
                  <a:solidFill>
                    <a:srgbClr val="00234A"/>
                  </a:solidFill>
                  <a:latin typeface="Arial" pitchFamily="34" charset="0"/>
                </a:rPr>
                <a:t>0x00</a:t>
              </a:r>
            </a:p>
          </p:txBody>
        </p:sp>
      </p:grpSp>
      <p:sp>
        <p:nvSpPr>
          <p:cNvPr id="25617" name="Line 69"/>
          <p:cNvSpPr>
            <a:spLocks noChangeShapeType="1"/>
          </p:cNvSpPr>
          <p:nvPr/>
        </p:nvSpPr>
        <p:spPr bwMode="auto">
          <a:xfrm flipH="1">
            <a:off x="8686800" y="1600200"/>
            <a:ext cx="0" cy="914400"/>
          </a:xfrm>
          <a:prstGeom prst="line">
            <a:avLst/>
          </a:prstGeom>
          <a:noFill/>
          <a:ln w="12700">
            <a:solidFill>
              <a:srgbClr val="000000"/>
            </a:solidFill>
            <a:prstDash val="dash"/>
            <a:round/>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28600"/>
            <a:ext cx="8229600" cy="1079500"/>
          </a:xfrm>
        </p:spPr>
        <p:txBody>
          <a:bodyPr/>
          <a:lstStyle/>
          <a:p>
            <a:pPr eaLnBrk="1" hangingPunct="1"/>
            <a:r>
              <a:rPr lang="en-GB" b="1" smtClean="0">
                <a:solidFill>
                  <a:srgbClr val="FF0000"/>
                </a:solidFill>
              </a:rPr>
              <a:t>ARM History</a:t>
            </a:r>
            <a:endParaRPr lang="en-US" b="1" smtClean="0">
              <a:solidFill>
                <a:srgbClr val="FF0000"/>
              </a:solidFill>
            </a:endParaRPr>
          </a:p>
        </p:txBody>
      </p:sp>
      <p:sp>
        <p:nvSpPr>
          <p:cNvPr id="8195" name="Rectangle 3"/>
          <p:cNvSpPr>
            <a:spLocks noGrp="1" noChangeArrowheads="1"/>
          </p:cNvSpPr>
          <p:nvPr>
            <p:ph idx="1"/>
          </p:nvPr>
        </p:nvSpPr>
        <p:spPr/>
        <p:txBody>
          <a:bodyPr/>
          <a:lstStyle/>
          <a:p>
            <a:pPr eaLnBrk="1" hangingPunct="1">
              <a:spcBef>
                <a:spcPts val="750"/>
              </a:spcBef>
            </a:pPr>
            <a:r>
              <a:rPr lang="en-GB" sz="2800" smtClean="0"/>
              <a:t>ARM – Acorn RISC Machine(1983–1985)</a:t>
            </a:r>
          </a:p>
          <a:p>
            <a:pPr lvl="1" eaLnBrk="1" hangingPunct="1"/>
            <a:r>
              <a:rPr lang="en-GB" smtClean="0"/>
              <a:t>Acorn Computers Limited, Cambridge, England</a:t>
            </a:r>
          </a:p>
          <a:p>
            <a:pPr eaLnBrk="1" hangingPunct="1"/>
            <a:r>
              <a:rPr lang="en-GB" sz="2800" smtClean="0"/>
              <a:t>ARM – Advanced RISC Machine</a:t>
            </a:r>
            <a:endParaRPr lang="en-GB" smtClean="0"/>
          </a:p>
          <a:p>
            <a:pPr lvl="1" eaLnBrk="1" hangingPunct="1"/>
            <a:r>
              <a:rPr lang="en-GB" smtClean="0"/>
              <a:t>ARM Limited, 1990</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1981200" y="0"/>
            <a:ext cx="6811963" cy="990600"/>
          </a:xfrm>
        </p:spPr>
        <p:txBody>
          <a:bodyPr lIns="92075" tIns="46038" rIns="92075" bIns="46038" rtlCol="0">
            <a:normAutofit fontScale="90000"/>
          </a:bodyPr>
          <a:lstStyle/>
          <a:p>
            <a:pPr eaLnBrk="1" fontAlgn="auto" hangingPunct="1">
              <a:spcAft>
                <a:spcPts val="0"/>
              </a:spcAft>
              <a:defRPr/>
            </a:pPr>
            <a:r>
              <a:rPr lang="en-US" dirty="0" smtClean="0">
                <a:solidFill>
                  <a:srgbClr val="FF0000"/>
                </a:solidFill>
              </a:rPr>
              <a:t>Development of the</a:t>
            </a:r>
            <a:br>
              <a:rPr lang="en-US" dirty="0" smtClean="0">
                <a:solidFill>
                  <a:srgbClr val="FF0000"/>
                </a:solidFill>
              </a:rPr>
            </a:br>
            <a:r>
              <a:rPr lang="en-US" dirty="0" smtClean="0">
                <a:solidFill>
                  <a:srgbClr val="FF0000"/>
                </a:solidFill>
              </a:rPr>
              <a:t>ARM Architecture</a:t>
            </a:r>
          </a:p>
        </p:txBody>
      </p:sp>
      <p:sp>
        <p:nvSpPr>
          <p:cNvPr id="40" name="Rectangle 5"/>
          <p:cNvSpPr>
            <a:spLocks noGrp="1" noChangeArrowheads="1"/>
          </p:cNvSpPr>
          <p:nvPr>
            <p:ph type="dt" sz="quarter" idx="10"/>
          </p:nvPr>
        </p:nvSpPr>
        <p:spPr/>
        <p:txBody>
          <a:bodyPr/>
          <a:lstStyle/>
          <a:p>
            <a:pPr>
              <a:defRPr/>
            </a:pPr>
            <a:r>
              <a:rPr lang="en-US"/>
              <a:t>PurpleLeap Company Confidential</a:t>
            </a:r>
          </a:p>
        </p:txBody>
      </p:sp>
      <p:sp>
        <p:nvSpPr>
          <p:cNvPr id="26628" name="Rectangle 3"/>
          <p:cNvSpPr>
            <a:spLocks noChangeArrowheads="1"/>
          </p:cNvSpPr>
          <p:nvPr/>
        </p:nvSpPr>
        <p:spPr bwMode="auto">
          <a:xfrm>
            <a:off x="2686050" y="2844800"/>
            <a:ext cx="1014413" cy="355600"/>
          </a:xfrm>
          <a:prstGeom prst="rect">
            <a:avLst/>
          </a:prstGeom>
          <a:noFill/>
          <a:ln w="50800">
            <a:solidFill>
              <a:schemeClr val="bg2"/>
            </a:solidFill>
            <a:miter lim="800000"/>
            <a:headEnd/>
            <a:tailEnd/>
          </a:ln>
        </p:spPr>
        <p:txBody>
          <a:bodyPr lIns="92075" tIns="46038" rIns="92075" bIns="46038">
            <a:spAutoFit/>
          </a:bodyPr>
          <a:lstStyle/>
          <a:p>
            <a:pPr algn="ctr">
              <a:spcBef>
                <a:spcPct val="50000"/>
              </a:spcBef>
            </a:pPr>
            <a:r>
              <a:rPr lang="en-US" sz="1400" b="1">
                <a:latin typeface="Arial" pitchFamily="34" charset="0"/>
              </a:rPr>
              <a:t>SA-110</a:t>
            </a:r>
          </a:p>
        </p:txBody>
      </p:sp>
      <p:sp>
        <p:nvSpPr>
          <p:cNvPr id="26629" name="Rectangle 4"/>
          <p:cNvSpPr>
            <a:spLocks noChangeArrowheads="1"/>
          </p:cNvSpPr>
          <p:nvPr/>
        </p:nvSpPr>
        <p:spPr bwMode="auto">
          <a:xfrm>
            <a:off x="1414463" y="4978400"/>
            <a:ext cx="1219200" cy="355600"/>
          </a:xfrm>
          <a:prstGeom prst="rect">
            <a:avLst/>
          </a:prstGeom>
          <a:noFill/>
          <a:ln w="50800">
            <a:solidFill>
              <a:schemeClr val="bg2"/>
            </a:solidFill>
            <a:miter lim="800000"/>
            <a:headEnd/>
            <a:tailEnd/>
          </a:ln>
        </p:spPr>
        <p:txBody>
          <a:bodyPr lIns="92075" tIns="46038" rIns="92075" bIns="46038">
            <a:spAutoFit/>
          </a:bodyPr>
          <a:lstStyle/>
          <a:p>
            <a:pPr>
              <a:spcBef>
                <a:spcPct val="50000"/>
              </a:spcBef>
            </a:pPr>
            <a:r>
              <a:rPr lang="en-US" sz="1400" b="1">
                <a:latin typeface="Arial" pitchFamily="34" charset="0"/>
              </a:rPr>
              <a:t>ARM7TDMI</a:t>
            </a:r>
          </a:p>
        </p:txBody>
      </p:sp>
      <p:sp>
        <p:nvSpPr>
          <p:cNvPr id="26630" name="AutoShape 5"/>
          <p:cNvSpPr>
            <a:spLocks noChangeArrowheads="1"/>
          </p:cNvSpPr>
          <p:nvPr/>
        </p:nvSpPr>
        <p:spPr bwMode="auto">
          <a:xfrm>
            <a:off x="2963863" y="4140200"/>
            <a:ext cx="635000" cy="635000"/>
          </a:xfrm>
          <a:prstGeom prst="star16">
            <a:avLst>
              <a:gd name="adj" fmla="val 37500"/>
            </a:avLst>
          </a:prstGeom>
          <a:solidFill>
            <a:schemeClr val="folHlink"/>
          </a:solidFill>
          <a:ln w="50800">
            <a:solidFill>
              <a:schemeClr val="tx1"/>
            </a:solidFill>
            <a:miter lim="800000"/>
            <a:headEnd/>
            <a:tailEnd/>
          </a:ln>
        </p:spPr>
        <p:txBody>
          <a:bodyPr wrap="none" anchor="ctr"/>
          <a:lstStyle/>
          <a:p>
            <a:endParaRPr lang="en-US"/>
          </a:p>
        </p:txBody>
      </p:sp>
      <p:sp>
        <p:nvSpPr>
          <p:cNvPr id="26631" name="Rectangle 6"/>
          <p:cNvSpPr>
            <a:spLocks noChangeArrowheads="1"/>
          </p:cNvSpPr>
          <p:nvPr/>
        </p:nvSpPr>
        <p:spPr bwMode="auto">
          <a:xfrm>
            <a:off x="2938463" y="4227513"/>
            <a:ext cx="685800" cy="457200"/>
          </a:xfrm>
          <a:prstGeom prst="rect">
            <a:avLst/>
          </a:prstGeom>
          <a:noFill/>
          <a:ln w="9525">
            <a:noFill/>
            <a:miter lim="800000"/>
            <a:headEnd/>
            <a:tailEnd/>
          </a:ln>
        </p:spPr>
        <p:txBody>
          <a:bodyPr lIns="92075" tIns="46038" rIns="92075" bIns="46038">
            <a:spAutoFit/>
          </a:bodyPr>
          <a:lstStyle/>
          <a:p>
            <a:pPr algn="ctr">
              <a:spcBef>
                <a:spcPct val="50000"/>
              </a:spcBef>
            </a:pPr>
            <a:r>
              <a:rPr lang="en-US" sz="2400">
                <a:solidFill>
                  <a:schemeClr val="bg1"/>
                </a:solidFill>
                <a:latin typeface="Arial" pitchFamily="34" charset="0"/>
              </a:rPr>
              <a:t>4T</a:t>
            </a:r>
          </a:p>
        </p:txBody>
      </p:sp>
      <p:sp>
        <p:nvSpPr>
          <p:cNvPr id="26632" name="AutoShape 7"/>
          <p:cNvSpPr>
            <a:spLocks noChangeArrowheads="1"/>
          </p:cNvSpPr>
          <p:nvPr/>
        </p:nvSpPr>
        <p:spPr bwMode="auto">
          <a:xfrm>
            <a:off x="492125" y="2108200"/>
            <a:ext cx="558800" cy="558800"/>
          </a:xfrm>
          <a:prstGeom prst="star16">
            <a:avLst>
              <a:gd name="adj" fmla="val 37500"/>
            </a:avLst>
          </a:prstGeom>
          <a:solidFill>
            <a:schemeClr val="folHlink"/>
          </a:solidFill>
          <a:ln w="50800">
            <a:solidFill>
              <a:schemeClr val="tx1"/>
            </a:solidFill>
            <a:miter lim="800000"/>
            <a:headEnd/>
            <a:tailEnd/>
          </a:ln>
        </p:spPr>
        <p:txBody>
          <a:bodyPr wrap="none" anchor="ctr"/>
          <a:lstStyle/>
          <a:p>
            <a:endParaRPr lang="en-US"/>
          </a:p>
        </p:txBody>
      </p:sp>
      <p:sp>
        <p:nvSpPr>
          <p:cNvPr id="26633" name="Rectangle 8"/>
          <p:cNvSpPr>
            <a:spLocks noChangeArrowheads="1"/>
          </p:cNvSpPr>
          <p:nvPr/>
        </p:nvSpPr>
        <p:spPr bwMode="auto">
          <a:xfrm>
            <a:off x="500063" y="2152650"/>
            <a:ext cx="533400" cy="457200"/>
          </a:xfrm>
          <a:prstGeom prst="rect">
            <a:avLst/>
          </a:prstGeom>
          <a:noFill/>
          <a:ln w="9525">
            <a:noFill/>
            <a:miter lim="800000"/>
            <a:headEnd/>
            <a:tailEnd/>
          </a:ln>
        </p:spPr>
        <p:txBody>
          <a:bodyPr lIns="92075" tIns="46038" rIns="92075" bIns="46038">
            <a:spAutoFit/>
          </a:bodyPr>
          <a:lstStyle/>
          <a:p>
            <a:pPr algn="ctr">
              <a:spcBef>
                <a:spcPct val="50000"/>
              </a:spcBef>
            </a:pPr>
            <a:r>
              <a:rPr lang="en-US" sz="2400">
                <a:solidFill>
                  <a:schemeClr val="bg1"/>
                </a:solidFill>
                <a:latin typeface="Arial" pitchFamily="34" charset="0"/>
              </a:rPr>
              <a:t>1</a:t>
            </a:r>
          </a:p>
        </p:txBody>
      </p:sp>
      <p:sp>
        <p:nvSpPr>
          <p:cNvPr id="26634" name="Line 9"/>
          <p:cNvSpPr>
            <a:spLocks noChangeShapeType="1"/>
          </p:cNvSpPr>
          <p:nvPr/>
        </p:nvSpPr>
        <p:spPr bwMode="auto">
          <a:xfrm>
            <a:off x="3978275" y="1790700"/>
            <a:ext cx="0" cy="4038600"/>
          </a:xfrm>
          <a:prstGeom prst="line">
            <a:avLst/>
          </a:prstGeom>
          <a:noFill/>
          <a:ln w="25400">
            <a:solidFill>
              <a:schemeClr val="tx1"/>
            </a:solidFill>
            <a:prstDash val="sysDot"/>
            <a:round/>
            <a:headEnd type="none" w="sm" len="sm"/>
            <a:tailEnd type="none" w="sm" len="sm"/>
          </a:ln>
        </p:spPr>
        <p:txBody>
          <a:bodyPr wrap="none" anchor="ctr"/>
          <a:lstStyle/>
          <a:p>
            <a:endParaRPr lang="en-US"/>
          </a:p>
        </p:txBody>
      </p:sp>
      <p:sp>
        <p:nvSpPr>
          <p:cNvPr id="26635" name="Line 10"/>
          <p:cNvSpPr>
            <a:spLocks noChangeShapeType="1"/>
          </p:cNvSpPr>
          <p:nvPr/>
        </p:nvSpPr>
        <p:spPr bwMode="auto">
          <a:xfrm>
            <a:off x="1547813" y="3987800"/>
            <a:ext cx="2209800" cy="0"/>
          </a:xfrm>
          <a:prstGeom prst="line">
            <a:avLst/>
          </a:prstGeom>
          <a:noFill/>
          <a:ln w="25400">
            <a:solidFill>
              <a:schemeClr val="tx1"/>
            </a:solidFill>
            <a:prstDash val="sysDot"/>
            <a:round/>
            <a:headEnd type="none" w="sm" len="sm"/>
            <a:tailEnd type="none" w="sm" len="sm"/>
          </a:ln>
        </p:spPr>
        <p:txBody>
          <a:bodyPr wrap="none" anchor="ctr"/>
          <a:lstStyle/>
          <a:p>
            <a:endParaRPr lang="en-US"/>
          </a:p>
        </p:txBody>
      </p:sp>
      <p:sp>
        <p:nvSpPr>
          <p:cNvPr id="26636" name="Rectangle 11"/>
          <p:cNvSpPr>
            <a:spLocks noChangeArrowheads="1"/>
          </p:cNvSpPr>
          <p:nvPr/>
        </p:nvSpPr>
        <p:spPr bwMode="auto">
          <a:xfrm>
            <a:off x="1414463" y="1866900"/>
            <a:ext cx="1193800" cy="1474788"/>
          </a:xfrm>
          <a:prstGeom prst="rect">
            <a:avLst/>
          </a:prstGeom>
          <a:noFill/>
          <a:ln w="9525">
            <a:noFill/>
            <a:miter lim="800000"/>
            <a:headEnd/>
            <a:tailEnd/>
          </a:ln>
        </p:spPr>
        <p:txBody>
          <a:bodyPr lIns="92075" tIns="46038" rIns="92075" bIns="46038">
            <a:spAutoFit/>
          </a:bodyPr>
          <a:lstStyle/>
          <a:p>
            <a:pPr>
              <a:spcBef>
                <a:spcPct val="50000"/>
              </a:spcBef>
            </a:pPr>
            <a:r>
              <a:rPr lang="en-US" sz="1400">
                <a:latin typeface="Arial" pitchFamily="34" charset="0"/>
              </a:rPr>
              <a:t>Halfword and signed halfword / byte support</a:t>
            </a:r>
          </a:p>
          <a:p>
            <a:pPr>
              <a:spcBef>
                <a:spcPct val="50000"/>
              </a:spcBef>
            </a:pPr>
            <a:r>
              <a:rPr lang="en-US" sz="1400">
                <a:latin typeface="Arial" pitchFamily="34" charset="0"/>
              </a:rPr>
              <a:t>System mode</a:t>
            </a:r>
          </a:p>
        </p:txBody>
      </p:sp>
      <p:sp>
        <p:nvSpPr>
          <p:cNvPr id="26637" name="Rectangle 12"/>
          <p:cNvSpPr>
            <a:spLocks noChangeArrowheads="1"/>
          </p:cNvSpPr>
          <p:nvPr/>
        </p:nvSpPr>
        <p:spPr bwMode="auto">
          <a:xfrm>
            <a:off x="1338263" y="4140200"/>
            <a:ext cx="1035050" cy="730250"/>
          </a:xfrm>
          <a:prstGeom prst="rect">
            <a:avLst/>
          </a:prstGeom>
          <a:noFill/>
          <a:ln w="9525">
            <a:noFill/>
            <a:miter lim="800000"/>
            <a:headEnd/>
            <a:tailEnd/>
          </a:ln>
        </p:spPr>
        <p:txBody>
          <a:bodyPr lIns="92075" tIns="46038" rIns="92075" bIns="46038">
            <a:spAutoFit/>
          </a:bodyPr>
          <a:lstStyle/>
          <a:p>
            <a:pPr>
              <a:spcBef>
                <a:spcPct val="50000"/>
              </a:spcBef>
            </a:pPr>
            <a:r>
              <a:rPr lang="en-US" sz="1400">
                <a:latin typeface="Arial" pitchFamily="34" charset="0"/>
              </a:rPr>
              <a:t>Thumb instruction set</a:t>
            </a:r>
          </a:p>
        </p:txBody>
      </p:sp>
      <p:sp>
        <p:nvSpPr>
          <p:cNvPr id="26638" name="AutoShape 13"/>
          <p:cNvSpPr>
            <a:spLocks noChangeArrowheads="1"/>
          </p:cNvSpPr>
          <p:nvPr/>
        </p:nvSpPr>
        <p:spPr bwMode="auto">
          <a:xfrm>
            <a:off x="492125" y="2933700"/>
            <a:ext cx="558800" cy="558800"/>
          </a:xfrm>
          <a:prstGeom prst="star16">
            <a:avLst>
              <a:gd name="adj" fmla="val 37500"/>
            </a:avLst>
          </a:prstGeom>
          <a:solidFill>
            <a:schemeClr val="folHlink"/>
          </a:solidFill>
          <a:ln w="50800">
            <a:solidFill>
              <a:schemeClr val="tx1"/>
            </a:solidFill>
            <a:miter lim="800000"/>
            <a:headEnd/>
            <a:tailEnd/>
          </a:ln>
        </p:spPr>
        <p:txBody>
          <a:bodyPr wrap="none" lIns="92075" tIns="46038" rIns="92075" bIns="46038" anchor="ctr"/>
          <a:lstStyle/>
          <a:p>
            <a:pPr algn="ctr">
              <a:spcBef>
                <a:spcPct val="50000"/>
              </a:spcBef>
            </a:pPr>
            <a:r>
              <a:rPr lang="en-US" sz="2400">
                <a:solidFill>
                  <a:schemeClr val="bg1"/>
                </a:solidFill>
                <a:latin typeface="Arial" pitchFamily="34" charset="0"/>
              </a:rPr>
              <a:t>2</a:t>
            </a:r>
          </a:p>
        </p:txBody>
      </p:sp>
      <p:sp>
        <p:nvSpPr>
          <p:cNvPr id="26639" name="AutoShape 14"/>
          <p:cNvSpPr>
            <a:spLocks noChangeArrowheads="1"/>
          </p:cNvSpPr>
          <p:nvPr/>
        </p:nvSpPr>
        <p:spPr bwMode="auto">
          <a:xfrm>
            <a:off x="3014663" y="1790700"/>
            <a:ext cx="558800" cy="558800"/>
          </a:xfrm>
          <a:prstGeom prst="star16">
            <a:avLst>
              <a:gd name="adj" fmla="val 37500"/>
            </a:avLst>
          </a:prstGeom>
          <a:solidFill>
            <a:schemeClr val="folHlink"/>
          </a:solidFill>
          <a:ln w="50800">
            <a:solidFill>
              <a:schemeClr val="tx1"/>
            </a:solidFill>
            <a:miter lim="800000"/>
            <a:headEnd/>
            <a:tailEnd/>
          </a:ln>
        </p:spPr>
        <p:txBody>
          <a:bodyPr wrap="none" lIns="92075" tIns="46038" rIns="92075" bIns="46038" anchor="ctr"/>
          <a:lstStyle/>
          <a:p>
            <a:pPr algn="ctr">
              <a:spcBef>
                <a:spcPct val="50000"/>
              </a:spcBef>
            </a:pPr>
            <a:r>
              <a:rPr lang="en-US" sz="2400">
                <a:solidFill>
                  <a:schemeClr val="bg1"/>
                </a:solidFill>
                <a:latin typeface="Arial" pitchFamily="34" charset="0"/>
              </a:rPr>
              <a:t>4</a:t>
            </a:r>
          </a:p>
        </p:txBody>
      </p:sp>
      <p:sp>
        <p:nvSpPr>
          <p:cNvPr id="26640" name="Rectangle 15"/>
          <p:cNvSpPr>
            <a:spLocks noChangeArrowheads="1"/>
          </p:cNvSpPr>
          <p:nvPr/>
        </p:nvSpPr>
        <p:spPr bwMode="auto">
          <a:xfrm>
            <a:off x="2709863" y="4978400"/>
            <a:ext cx="1193800" cy="355600"/>
          </a:xfrm>
          <a:prstGeom prst="rect">
            <a:avLst/>
          </a:prstGeom>
          <a:noFill/>
          <a:ln w="50800">
            <a:solidFill>
              <a:schemeClr val="bg2"/>
            </a:solidFill>
            <a:miter lim="800000"/>
            <a:headEnd/>
            <a:tailEnd/>
          </a:ln>
        </p:spPr>
        <p:txBody>
          <a:bodyPr lIns="92075" tIns="46038" rIns="92075" bIns="46038">
            <a:spAutoFit/>
          </a:bodyPr>
          <a:lstStyle/>
          <a:p>
            <a:pPr>
              <a:spcBef>
                <a:spcPct val="50000"/>
              </a:spcBef>
            </a:pPr>
            <a:r>
              <a:rPr lang="en-US" sz="1400" b="1">
                <a:latin typeface="Arial" pitchFamily="34" charset="0"/>
              </a:rPr>
              <a:t>ARM9TDMI</a:t>
            </a:r>
          </a:p>
        </p:txBody>
      </p:sp>
      <p:sp>
        <p:nvSpPr>
          <p:cNvPr id="26641" name="Rectangle 16"/>
          <p:cNvSpPr>
            <a:spLocks noChangeArrowheads="1"/>
          </p:cNvSpPr>
          <p:nvPr/>
        </p:nvSpPr>
        <p:spPr bwMode="auto">
          <a:xfrm>
            <a:off x="2686050" y="3302000"/>
            <a:ext cx="1014413" cy="355600"/>
          </a:xfrm>
          <a:prstGeom prst="rect">
            <a:avLst/>
          </a:prstGeom>
          <a:noFill/>
          <a:ln w="50800">
            <a:solidFill>
              <a:schemeClr val="bg2"/>
            </a:solidFill>
            <a:miter lim="800000"/>
            <a:headEnd/>
            <a:tailEnd/>
          </a:ln>
        </p:spPr>
        <p:txBody>
          <a:bodyPr lIns="92075" tIns="46038" rIns="92075" bIns="46038">
            <a:spAutoFit/>
          </a:bodyPr>
          <a:lstStyle/>
          <a:p>
            <a:pPr algn="ctr">
              <a:spcBef>
                <a:spcPct val="50000"/>
              </a:spcBef>
            </a:pPr>
            <a:r>
              <a:rPr lang="en-US" sz="1400" b="1">
                <a:latin typeface="Arial" pitchFamily="34" charset="0"/>
              </a:rPr>
              <a:t>SA-1110</a:t>
            </a:r>
          </a:p>
        </p:txBody>
      </p:sp>
      <p:sp>
        <p:nvSpPr>
          <p:cNvPr id="26642" name="Rectangle 17"/>
          <p:cNvSpPr>
            <a:spLocks noChangeArrowheads="1"/>
          </p:cNvSpPr>
          <p:nvPr/>
        </p:nvSpPr>
        <p:spPr bwMode="auto">
          <a:xfrm>
            <a:off x="1414463" y="5446713"/>
            <a:ext cx="1219200" cy="355600"/>
          </a:xfrm>
          <a:prstGeom prst="rect">
            <a:avLst/>
          </a:prstGeom>
          <a:noFill/>
          <a:ln w="50800">
            <a:solidFill>
              <a:schemeClr val="bg2"/>
            </a:solidFill>
            <a:miter lim="800000"/>
            <a:headEnd/>
            <a:tailEnd/>
          </a:ln>
        </p:spPr>
        <p:txBody>
          <a:bodyPr lIns="92075" tIns="46038" rIns="92075" bIns="46038">
            <a:spAutoFit/>
          </a:bodyPr>
          <a:lstStyle/>
          <a:p>
            <a:pPr algn="ctr">
              <a:spcBef>
                <a:spcPct val="50000"/>
              </a:spcBef>
            </a:pPr>
            <a:r>
              <a:rPr lang="en-US" sz="1400" b="1">
                <a:latin typeface="Arial" pitchFamily="34" charset="0"/>
              </a:rPr>
              <a:t>ARM720T</a:t>
            </a:r>
          </a:p>
        </p:txBody>
      </p:sp>
      <p:sp>
        <p:nvSpPr>
          <p:cNvPr id="26643" name="Rectangle 18"/>
          <p:cNvSpPr>
            <a:spLocks noChangeArrowheads="1"/>
          </p:cNvSpPr>
          <p:nvPr/>
        </p:nvSpPr>
        <p:spPr bwMode="auto">
          <a:xfrm>
            <a:off x="2709863" y="5446713"/>
            <a:ext cx="1193800" cy="355600"/>
          </a:xfrm>
          <a:prstGeom prst="rect">
            <a:avLst/>
          </a:prstGeom>
          <a:noFill/>
          <a:ln w="50800">
            <a:solidFill>
              <a:schemeClr val="bg2"/>
            </a:solidFill>
            <a:miter lim="800000"/>
            <a:headEnd/>
            <a:tailEnd/>
          </a:ln>
        </p:spPr>
        <p:txBody>
          <a:bodyPr lIns="92075" tIns="46038" rIns="92075" bIns="46038">
            <a:spAutoFit/>
          </a:bodyPr>
          <a:lstStyle/>
          <a:p>
            <a:pPr algn="ctr">
              <a:spcBef>
                <a:spcPct val="50000"/>
              </a:spcBef>
            </a:pPr>
            <a:r>
              <a:rPr lang="en-US" sz="1400" b="1">
                <a:latin typeface="Arial" pitchFamily="34" charset="0"/>
              </a:rPr>
              <a:t>ARM940T</a:t>
            </a:r>
          </a:p>
        </p:txBody>
      </p:sp>
      <p:sp>
        <p:nvSpPr>
          <p:cNvPr id="26644" name="Rectangle 19"/>
          <p:cNvSpPr>
            <a:spLocks noChangeArrowheads="1"/>
          </p:cNvSpPr>
          <p:nvPr/>
        </p:nvSpPr>
        <p:spPr bwMode="auto">
          <a:xfrm>
            <a:off x="4065588" y="1663700"/>
            <a:ext cx="1273175" cy="730250"/>
          </a:xfrm>
          <a:prstGeom prst="rect">
            <a:avLst/>
          </a:prstGeom>
          <a:noFill/>
          <a:ln w="9525">
            <a:noFill/>
            <a:miter lim="800000"/>
            <a:headEnd/>
            <a:tailEnd/>
          </a:ln>
        </p:spPr>
        <p:txBody>
          <a:bodyPr lIns="92075" tIns="46038" rIns="92075" bIns="46038">
            <a:spAutoFit/>
          </a:bodyPr>
          <a:lstStyle/>
          <a:p>
            <a:pPr>
              <a:spcBef>
                <a:spcPct val="50000"/>
              </a:spcBef>
            </a:pPr>
            <a:r>
              <a:rPr lang="en-US" sz="1400">
                <a:latin typeface="Arial" pitchFamily="34" charset="0"/>
              </a:rPr>
              <a:t>Improved ARM/Thumb Interworking</a:t>
            </a:r>
          </a:p>
        </p:txBody>
      </p:sp>
      <p:sp>
        <p:nvSpPr>
          <p:cNvPr id="26645" name="AutoShape 20"/>
          <p:cNvSpPr>
            <a:spLocks noChangeArrowheads="1"/>
          </p:cNvSpPr>
          <p:nvPr/>
        </p:nvSpPr>
        <p:spPr bwMode="auto">
          <a:xfrm>
            <a:off x="5184775" y="1624013"/>
            <a:ext cx="755650" cy="755650"/>
          </a:xfrm>
          <a:prstGeom prst="star16">
            <a:avLst>
              <a:gd name="adj" fmla="val 37500"/>
            </a:avLst>
          </a:prstGeom>
          <a:solidFill>
            <a:schemeClr val="folHlink"/>
          </a:solidFill>
          <a:ln w="50800">
            <a:solidFill>
              <a:schemeClr val="tx1"/>
            </a:solidFill>
            <a:miter lim="800000"/>
            <a:headEnd/>
            <a:tailEnd/>
          </a:ln>
        </p:spPr>
        <p:txBody>
          <a:bodyPr wrap="none" anchor="ctr"/>
          <a:lstStyle/>
          <a:p>
            <a:pPr algn="ctr"/>
            <a:r>
              <a:rPr lang="en-GB" sz="2000" b="1">
                <a:solidFill>
                  <a:schemeClr val="bg1"/>
                </a:solidFill>
                <a:latin typeface="Arial" pitchFamily="34" charset="0"/>
              </a:rPr>
              <a:t>5TE</a:t>
            </a:r>
          </a:p>
        </p:txBody>
      </p:sp>
      <p:sp>
        <p:nvSpPr>
          <p:cNvPr id="26646" name="Rectangle 21"/>
          <p:cNvSpPr>
            <a:spLocks noChangeArrowheads="1"/>
          </p:cNvSpPr>
          <p:nvPr/>
        </p:nvSpPr>
        <p:spPr bwMode="auto">
          <a:xfrm>
            <a:off x="4065588" y="2874963"/>
            <a:ext cx="1606550" cy="1049337"/>
          </a:xfrm>
          <a:prstGeom prst="rect">
            <a:avLst/>
          </a:prstGeom>
          <a:noFill/>
          <a:ln w="9525">
            <a:noFill/>
            <a:miter lim="800000"/>
            <a:headEnd/>
            <a:tailEnd/>
          </a:ln>
        </p:spPr>
        <p:txBody>
          <a:bodyPr lIns="92075" tIns="46038" rIns="92075" bIns="46038">
            <a:spAutoFit/>
          </a:bodyPr>
          <a:lstStyle/>
          <a:p>
            <a:pPr>
              <a:spcBef>
                <a:spcPct val="50000"/>
              </a:spcBef>
            </a:pPr>
            <a:r>
              <a:rPr lang="en-US" sz="1400">
                <a:latin typeface="Arial" pitchFamily="34" charset="0"/>
              </a:rPr>
              <a:t>Saturated maths</a:t>
            </a:r>
          </a:p>
          <a:p>
            <a:pPr>
              <a:spcBef>
                <a:spcPct val="50000"/>
              </a:spcBef>
            </a:pPr>
            <a:r>
              <a:rPr lang="en-US" sz="1400">
                <a:latin typeface="Arial" pitchFamily="34" charset="0"/>
              </a:rPr>
              <a:t>DSP multiply-accumulate instructions</a:t>
            </a:r>
          </a:p>
        </p:txBody>
      </p:sp>
      <p:sp>
        <p:nvSpPr>
          <p:cNvPr id="26647" name="Rectangle 22"/>
          <p:cNvSpPr>
            <a:spLocks noChangeArrowheads="1"/>
          </p:cNvSpPr>
          <p:nvPr/>
        </p:nvSpPr>
        <p:spPr bwMode="auto">
          <a:xfrm>
            <a:off x="4111625" y="4514850"/>
            <a:ext cx="1193800" cy="355600"/>
          </a:xfrm>
          <a:prstGeom prst="rect">
            <a:avLst/>
          </a:prstGeom>
          <a:noFill/>
          <a:ln w="50800">
            <a:solidFill>
              <a:schemeClr val="bg2"/>
            </a:solidFill>
            <a:miter lim="800000"/>
            <a:headEnd/>
            <a:tailEnd/>
          </a:ln>
        </p:spPr>
        <p:txBody>
          <a:bodyPr lIns="92075" tIns="46038" rIns="92075" bIns="46038">
            <a:spAutoFit/>
          </a:bodyPr>
          <a:lstStyle/>
          <a:p>
            <a:pPr algn="ctr">
              <a:spcBef>
                <a:spcPct val="50000"/>
              </a:spcBef>
            </a:pPr>
            <a:r>
              <a:rPr lang="en-US" sz="1400" b="1">
                <a:latin typeface="Arial" pitchFamily="34" charset="0"/>
              </a:rPr>
              <a:t>XScale</a:t>
            </a:r>
          </a:p>
        </p:txBody>
      </p:sp>
      <p:sp>
        <p:nvSpPr>
          <p:cNvPr id="26648" name="Rectangle 23"/>
          <p:cNvSpPr>
            <a:spLocks noChangeArrowheads="1"/>
          </p:cNvSpPr>
          <p:nvPr/>
        </p:nvSpPr>
        <p:spPr bwMode="auto">
          <a:xfrm>
            <a:off x="4111625" y="4043363"/>
            <a:ext cx="1193800" cy="355600"/>
          </a:xfrm>
          <a:prstGeom prst="rect">
            <a:avLst/>
          </a:prstGeom>
          <a:noFill/>
          <a:ln w="50800">
            <a:solidFill>
              <a:schemeClr val="bg2"/>
            </a:solidFill>
            <a:miter lim="800000"/>
            <a:headEnd/>
            <a:tailEnd/>
          </a:ln>
        </p:spPr>
        <p:txBody>
          <a:bodyPr lIns="92075" tIns="46038" rIns="92075" bIns="46038">
            <a:spAutoFit/>
          </a:bodyPr>
          <a:lstStyle/>
          <a:p>
            <a:pPr algn="ctr">
              <a:spcBef>
                <a:spcPct val="50000"/>
              </a:spcBef>
            </a:pPr>
            <a:r>
              <a:rPr lang="en-US" sz="1400" b="1">
                <a:latin typeface="Arial" pitchFamily="34" charset="0"/>
              </a:rPr>
              <a:t>ARM1020E</a:t>
            </a:r>
          </a:p>
        </p:txBody>
      </p:sp>
      <p:sp>
        <p:nvSpPr>
          <p:cNvPr id="26649" name="Rectangle 24"/>
          <p:cNvSpPr>
            <a:spLocks noChangeArrowheads="1"/>
          </p:cNvSpPr>
          <p:nvPr/>
        </p:nvSpPr>
        <p:spPr bwMode="auto">
          <a:xfrm>
            <a:off x="4111625" y="4986338"/>
            <a:ext cx="1241425" cy="355600"/>
          </a:xfrm>
          <a:prstGeom prst="rect">
            <a:avLst/>
          </a:prstGeom>
          <a:noFill/>
          <a:ln w="50800">
            <a:solidFill>
              <a:schemeClr val="bg2"/>
            </a:solidFill>
            <a:miter lim="800000"/>
            <a:headEnd/>
            <a:tailEnd/>
          </a:ln>
        </p:spPr>
        <p:txBody>
          <a:bodyPr lIns="92075" tIns="46038" rIns="92075" bIns="46038">
            <a:spAutoFit/>
          </a:bodyPr>
          <a:lstStyle/>
          <a:p>
            <a:pPr algn="ctr">
              <a:spcBef>
                <a:spcPct val="50000"/>
              </a:spcBef>
            </a:pPr>
            <a:r>
              <a:rPr lang="en-US" sz="1400" b="1">
                <a:latin typeface="Arial" pitchFamily="34" charset="0"/>
              </a:rPr>
              <a:t>ARM9E-S</a:t>
            </a:r>
          </a:p>
        </p:txBody>
      </p:sp>
      <p:sp>
        <p:nvSpPr>
          <p:cNvPr id="26650" name="Rectangle 25"/>
          <p:cNvSpPr>
            <a:spLocks noChangeArrowheads="1"/>
          </p:cNvSpPr>
          <p:nvPr/>
        </p:nvSpPr>
        <p:spPr bwMode="auto">
          <a:xfrm>
            <a:off x="4111625" y="5446713"/>
            <a:ext cx="1241425" cy="355600"/>
          </a:xfrm>
          <a:prstGeom prst="rect">
            <a:avLst/>
          </a:prstGeom>
          <a:noFill/>
          <a:ln w="50800">
            <a:solidFill>
              <a:schemeClr val="bg2"/>
            </a:solidFill>
            <a:miter lim="800000"/>
            <a:headEnd/>
            <a:tailEnd/>
          </a:ln>
        </p:spPr>
        <p:txBody>
          <a:bodyPr lIns="92075" tIns="46038" rIns="92075" bIns="46038">
            <a:spAutoFit/>
          </a:bodyPr>
          <a:lstStyle/>
          <a:p>
            <a:pPr algn="ctr">
              <a:spcBef>
                <a:spcPct val="50000"/>
              </a:spcBef>
            </a:pPr>
            <a:r>
              <a:rPr lang="en-US" sz="1400" b="1">
                <a:latin typeface="Arial" pitchFamily="34" charset="0"/>
              </a:rPr>
              <a:t>ARM966E-S</a:t>
            </a:r>
          </a:p>
        </p:txBody>
      </p:sp>
      <p:sp>
        <p:nvSpPr>
          <p:cNvPr id="26651" name="AutoShape 26"/>
          <p:cNvSpPr>
            <a:spLocks noChangeArrowheads="1"/>
          </p:cNvSpPr>
          <p:nvPr/>
        </p:nvSpPr>
        <p:spPr bwMode="auto">
          <a:xfrm>
            <a:off x="492125" y="3746500"/>
            <a:ext cx="558800" cy="558800"/>
          </a:xfrm>
          <a:prstGeom prst="star16">
            <a:avLst>
              <a:gd name="adj" fmla="val 37500"/>
            </a:avLst>
          </a:prstGeom>
          <a:solidFill>
            <a:schemeClr val="folHlink"/>
          </a:solidFill>
          <a:ln w="50800">
            <a:solidFill>
              <a:schemeClr val="tx1"/>
            </a:solidFill>
            <a:miter lim="800000"/>
            <a:headEnd/>
            <a:tailEnd/>
          </a:ln>
        </p:spPr>
        <p:txBody>
          <a:bodyPr wrap="none" lIns="92075" tIns="46038" rIns="92075" bIns="46038" anchor="ctr"/>
          <a:lstStyle/>
          <a:p>
            <a:pPr algn="ctr">
              <a:spcBef>
                <a:spcPct val="50000"/>
              </a:spcBef>
            </a:pPr>
            <a:r>
              <a:rPr lang="en-US" sz="2400">
                <a:solidFill>
                  <a:schemeClr val="bg1"/>
                </a:solidFill>
                <a:latin typeface="Arial" pitchFamily="34" charset="0"/>
              </a:rPr>
              <a:t>3</a:t>
            </a:r>
          </a:p>
        </p:txBody>
      </p:sp>
      <p:sp>
        <p:nvSpPr>
          <p:cNvPr id="26652" name="Line 27"/>
          <p:cNvSpPr>
            <a:spLocks noChangeShapeType="1"/>
          </p:cNvSpPr>
          <p:nvPr/>
        </p:nvSpPr>
        <p:spPr bwMode="auto">
          <a:xfrm>
            <a:off x="1343025" y="1790700"/>
            <a:ext cx="0" cy="4038600"/>
          </a:xfrm>
          <a:prstGeom prst="line">
            <a:avLst/>
          </a:prstGeom>
          <a:noFill/>
          <a:ln w="25400">
            <a:solidFill>
              <a:schemeClr val="tx1"/>
            </a:solidFill>
            <a:prstDash val="sysDot"/>
            <a:round/>
            <a:headEnd type="none" w="sm" len="sm"/>
            <a:tailEnd type="none" w="sm" len="sm"/>
          </a:ln>
        </p:spPr>
        <p:txBody>
          <a:bodyPr wrap="none" anchor="ctr"/>
          <a:lstStyle/>
          <a:p>
            <a:endParaRPr lang="en-US"/>
          </a:p>
        </p:txBody>
      </p:sp>
      <p:sp>
        <p:nvSpPr>
          <p:cNvPr id="26653" name="Rectangle 28"/>
          <p:cNvSpPr>
            <a:spLocks noChangeArrowheads="1"/>
          </p:cNvSpPr>
          <p:nvPr/>
        </p:nvSpPr>
        <p:spPr bwMode="auto">
          <a:xfrm>
            <a:off x="147638" y="4610100"/>
            <a:ext cx="1233487" cy="517525"/>
          </a:xfrm>
          <a:prstGeom prst="rect">
            <a:avLst/>
          </a:prstGeom>
          <a:noFill/>
          <a:ln w="9525">
            <a:noFill/>
            <a:miter lim="800000"/>
            <a:headEnd/>
            <a:tailEnd/>
          </a:ln>
        </p:spPr>
        <p:txBody>
          <a:bodyPr lIns="92075" tIns="46038" rIns="92075" bIns="46038">
            <a:spAutoFit/>
          </a:bodyPr>
          <a:lstStyle/>
          <a:p>
            <a:pPr>
              <a:spcBef>
                <a:spcPct val="50000"/>
              </a:spcBef>
            </a:pPr>
            <a:r>
              <a:rPr lang="en-US" sz="1400">
                <a:latin typeface="Arial" pitchFamily="34" charset="0"/>
              </a:rPr>
              <a:t>Early ARM architectures</a:t>
            </a:r>
          </a:p>
        </p:txBody>
      </p:sp>
      <p:sp>
        <p:nvSpPr>
          <p:cNvPr id="26654" name="Rectangle 29"/>
          <p:cNvSpPr>
            <a:spLocks noChangeArrowheads="1"/>
          </p:cNvSpPr>
          <p:nvPr/>
        </p:nvSpPr>
        <p:spPr bwMode="auto">
          <a:xfrm>
            <a:off x="6180138" y="2838450"/>
            <a:ext cx="1255712" cy="355600"/>
          </a:xfrm>
          <a:prstGeom prst="rect">
            <a:avLst/>
          </a:prstGeom>
          <a:noFill/>
          <a:ln w="50800">
            <a:solidFill>
              <a:schemeClr val="bg2"/>
            </a:solidFill>
            <a:miter lim="800000"/>
            <a:headEnd/>
            <a:tailEnd/>
          </a:ln>
        </p:spPr>
        <p:txBody>
          <a:bodyPr lIns="92075" tIns="46038" rIns="92075" bIns="46038">
            <a:spAutoFit/>
          </a:bodyPr>
          <a:lstStyle/>
          <a:p>
            <a:pPr algn="ctr">
              <a:spcBef>
                <a:spcPct val="50000"/>
              </a:spcBef>
            </a:pPr>
            <a:r>
              <a:rPr lang="en-US" sz="1400" b="1">
                <a:latin typeface="Arial" pitchFamily="34" charset="0"/>
              </a:rPr>
              <a:t>ARM9EJ-S</a:t>
            </a:r>
          </a:p>
        </p:txBody>
      </p:sp>
      <p:sp>
        <p:nvSpPr>
          <p:cNvPr id="26655" name="AutoShape 30"/>
          <p:cNvSpPr>
            <a:spLocks noChangeArrowheads="1"/>
          </p:cNvSpPr>
          <p:nvPr/>
        </p:nvSpPr>
        <p:spPr bwMode="auto">
          <a:xfrm>
            <a:off x="7777163" y="1790700"/>
            <a:ext cx="814387" cy="749300"/>
          </a:xfrm>
          <a:prstGeom prst="star16">
            <a:avLst>
              <a:gd name="adj" fmla="val 37500"/>
            </a:avLst>
          </a:prstGeom>
          <a:solidFill>
            <a:schemeClr val="folHlink"/>
          </a:solidFill>
          <a:ln w="50800">
            <a:solidFill>
              <a:schemeClr val="tx1"/>
            </a:solidFill>
            <a:miter lim="800000"/>
            <a:headEnd/>
            <a:tailEnd/>
          </a:ln>
        </p:spPr>
        <p:txBody>
          <a:bodyPr wrap="none" lIns="92075" tIns="46038" rIns="92075" bIns="46038" anchor="ctr"/>
          <a:lstStyle/>
          <a:p>
            <a:pPr algn="ctr">
              <a:spcBef>
                <a:spcPct val="50000"/>
              </a:spcBef>
            </a:pPr>
            <a:r>
              <a:rPr lang="en-US" b="1">
                <a:solidFill>
                  <a:schemeClr val="bg1"/>
                </a:solidFill>
                <a:latin typeface="Arial" pitchFamily="34" charset="0"/>
              </a:rPr>
              <a:t>5TEJ</a:t>
            </a:r>
            <a:endParaRPr lang="en-US">
              <a:solidFill>
                <a:schemeClr val="bg1"/>
              </a:solidFill>
              <a:latin typeface="Arial" pitchFamily="34" charset="0"/>
            </a:endParaRPr>
          </a:p>
        </p:txBody>
      </p:sp>
      <p:sp>
        <p:nvSpPr>
          <p:cNvPr id="26656" name="Line 31"/>
          <p:cNvSpPr>
            <a:spLocks noChangeShapeType="1"/>
          </p:cNvSpPr>
          <p:nvPr/>
        </p:nvSpPr>
        <p:spPr bwMode="auto">
          <a:xfrm>
            <a:off x="6097588" y="1790700"/>
            <a:ext cx="0" cy="4038600"/>
          </a:xfrm>
          <a:prstGeom prst="line">
            <a:avLst/>
          </a:prstGeom>
          <a:noFill/>
          <a:ln w="25400">
            <a:solidFill>
              <a:schemeClr val="tx1"/>
            </a:solidFill>
            <a:prstDash val="sysDot"/>
            <a:round/>
            <a:headEnd type="none" w="sm" len="sm"/>
            <a:tailEnd type="none" w="sm" len="sm"/>
          </a:ln>
        </p:spPr>
        <p:txBody>
          <a:bodyPr wrap="none" anchor="ctr"/>
          <a:lstStyle/>
          <a:p>
            <a:endParaRPr lang="en-US"/>
          </a:p>
        </p:txBody>
      </p:sp>
      <p:sp>
        <p:nvSpPr>
          <p:cNvPr id="26657" name="Rectangle 32"/>
          <p:cNvSpPr>
            <a:spLocks noChangeArrowheads="1"/>
          </p:cNvSpPr>
          <p:nvPr/>
        </p:nvSpPr>
        <p:spPr bwMode="auto">
          <a:xfrm>
            <a:off x="6180138" y="3319463"/>
            <a:ext cx="1255712" cy="355600"/>
          </a:xfrm>
          <a:prstGeom prst="rect">
            <a:avLst/>
          </a:prstGeom>
          <a:noFill/>
          <a:ln w="50800">
            <a:solidFill>
              <a:schemeClr val="bg2"/>
            </a:solidFill>
            <a:miter lim="800000"/>
            <a:headEnd/>
            <a:tailEnd/>
          </a:ln>
        </p:spPr>
        <p:txBody>
          <a:bodyPr lIns="92075" tIns="46038" rIns="92075" bIns="46038">
            <a:spAutoFit/>
          </a:bodyPr>
          <a:lstStyle/>
          <a:p>
            <a:pPr algn="ctr">
              <a:spcBef>
                <a:spcPct val="50000"/>
              </a:spcBef>
            </a:pPr>
            <a:r>
              <a:rPr lang="en-US" sz="1400" b="1">
                <a:latin typeface="Arial" pitchFamily="34" charset="0"/>
              </a:rPr>
              <a:t>ARM7EJ-S</a:t>
            </a:r>
          </a:p>
        </p:txBody>
      </p:sp>
      <p:sp>
        <p:nvSpPr>
          <p:cNvPr id="26658" name="Rectangle 33"/>
          <p:cNvSpPr>
            <a:spLocks noChangeArrowheads="1"/>
          </p:cNvSpPr>
          <p:nvPr/>
        </p:nvSpPr>
        <p:spPr bwMode="auto">
          <a:xfrm>
            <a:off x="7581900" y="2838450"/>
            <a:ext cx="1447800" cy="355600"/>
          </a:xfrm>
          <a:prstGeom prst="rect">
            <a:avLst/>
          </a:prstGeom>
          <a:noFill/>
          <a:ln w="50800">
            <a:solidFill>
              <a:schemeClr val="bg2"/>
            </a:solidFill>
            <a:miter lim="800000"/>
            <a:headEnd/>
            <a:tailEnd/>
          </a:ln>
        </p:spPr>
        <p:txBody>
          <a:bodyPr lIns="92075" tIns="46038" rIns="92075" bIns="46038">
            <a:spAutoFit/>
          </a:bodyPr>
          <a:lstStyle/>
          <a:p>
            <a:pPr algn="ctr">
              <a:spcBef>
                <a:spcPct val="50000"/>
              </a:spcBef>
            </a:pPr>
            <a:r>
              <a:rPr lang="en-US" sz="1400" b="1">
                <a:latin typeface="Arial" pitchFamily="34" charset="0"/>
              </a:rPr>
              <a:t>ARM926EJ-S</a:t>
            </a:r>
          </a:p>
        </p:txBody>
      </p:sp>
      <p:sp>
        <p:nvSpPr>
          <p:cNvPr id="26659" name="Rectangle 34"/>
          <p:cNvSpPr>
            <a:spLocks noChangeArrowheads="1"/>
          </p:cNvSpPr>
          <p:nvPr/>
        </p:nvSpPr>
        <p:spPr bwMode="auto">
          <a:xfrm>
            <a:off x="6094413" y="1790700"/>
            <a:ext cx="1892300" cy="836613"/>
          </a:xfrm>
          <a:prstGeom prst="rect">
            <a:avLst/>
          </a:prstGeom>
          <a:noFill/>
          <a:ln w="9525">
            <a:noFill/>
            <a:miter lim="800000"/>
            <a:headEnd/>
            <a:tailEnd/>
          </a:ln>
        </p:spPr>
        <p:txBody>
          <a:bodyPr lIns="92075" tIns="46038" rIns="92075" bIns="46038">
            <a:spAutoFit/>
          </a:bodyPr>
          <a:lstStyle/>
          <a:p>
            <a:pPr>
              <a:spcBef>
                <a:spcPct val="50000"/>
              </a:spcBef>
            </a:pPr>
            <a:r>
              <a:rPr lang="en-US" sz="1400">
                <a:latin typeface="Arial" pitchFamily="34" charset="0"/>
              </a:rPr>
              <a:t>Jazelle</a:t>
            </a:r>
          </a:p>
          <a:p>
            <a:pPr>
              <a:spcBef>
                <a:spcPct val="50000"/>
              </a:spcBef>
            </a:pPr>
            <a:r>
              <a:rPr lang="en-US" sz="1400">
                <a:latin typeface="Arial" pitchFamily="34" charset="0"/>
              </a:rPr>
              <a:t>Java byte code</a:t>
            </a:r>
            <a:br>
              <a:rPr lang="en-US" sz="1400">
                <a:latin typeface="Arial" pitchFamily="34" charset="0"/>
              </a:rPr>
            </a:br>
            <a:r>
              <a:rPr lang="en-US" sz="1400">
                <a:latin typeface="Arial" pitchFamily="34" charset="0"/>
              </a:rPr>
              <a:t>execution</a:t>
            </a:r>
          </a:p>
        </p:txBody>
      </p:sp>
      <p:sp>
        <p:nvSpPr>
          <p:cNvPr id="26660" name="Line 35"/>
          <p:cNvSpPr>
            <a:spLocks noChangeShapeType="1"/>
          </p:cNvSpPr>
          <p:nvPr/>
        </p:nvSpPr>
        <p:spPr bwMode="auto">
          <a:xfrm flipV="1">
            <a:off x="6229350" y="3857625"/>
            <a:ext cx="2738438" cy="28575"/>
          </a:xfrm>
          <a:prstGeom prst="line">
            <a:avLst/>
          </a:prstGeom>
          <a:noFill/>
          <a:ln w="25400">
            <a:solidFill>
              <a:schemeClr val="tx1"/>
            </a:solidFill>
            <a:prstDash val="sysDot"/>
            <a:round/>
            <a:headEnd type="none" w="sm" len="sm"/>
            <a:tailEnd type="none" w="sm" len="sm"/>
          </a:ln>
        </p:spPr>
        <p:txBody>
          <a:bodyPr wrap="none" anchor="ctr"/>
          <a:lstStyle/>
          <a:p>
            <a:endParaRPr lang="en-US"/>
          </a:p>
        </p:txBody>
      </p:sp>
      <p:sp>
        <p:nvSpPr>
          <p:cNvPr id="26661" name="AutoShape 36"/>
          <p:cNvSpPr>
            <a:spLocks noChangeArrowheads="1"/>
          </p:cNvSpPr>
          <p:nvPr/>
        </p:nvSpPr>
        <p:spPr bwMode="auto">
          <a:xfrm>
            <a:off x="8147050" y="3971925"/>
            <a:ext cx="814388" cy="749300"/>
          </a:xfrm>
          <a:prstGeom prst="star16">
            <a:avLst>
              <a:gd name="adj" fmla="val 37500"/>
            </a:avLst>
          </a:prstGeom>
          <a:solidFill>
            <a:schemeClr val="folHlink"/>
          </a:solidFill>
          <a:ln w="50800">
            <a:solidFill>
              <a:schemeClr val="tx1"/>
            </a:solidFill>
            <a:miter lim="800000"/>
            <a:headEnd/>
            <a:tailEnd/>
          </a:ln>
        </p:spPr>
        <p:txBody>
          <a:bodyPr wrap="none" lIns="92075" tIns="46038" rIns="92075" bIns="46038" anchor="ctr"/>
          <a:lstStyle/>
          <a:p>
            <a:pPr algn="ctr">
              <a:spcBef>
                <a:spcPct val="50000"/>
              </a:spcBef>
            </a:pPr>
            <a:r>
              <a:rPr lang="en-US" sz="2400" b="1">
                <a:solidFill>
                  <a:schemeClr val="bg1"/>
                </a:solidFill>
                <a:latin typeface="Arial" pitchFamily="34" charset="0"/>
              </a:rPr>
              <a:t>6</a:t>
            </a:r>
            <a:endParaRPr lang="en-US" sz="2400">
              <a:solidFill>
                <a:schemeClr val="bg1"/>
              </a:solidFill>
              <a:latin typeface="Arial" pitchFamily="34" charset="0"/>
            </a:endParaRPr>
          </a:p>
        </p:txBody>
      </p:sp>
      <p:sp>
        <p:nvSpPr>
          <p:cNvPr id="26662" name="Rectangle 37"/>
          <p:cNvSpPr>
            <a:spLocks noChangeArrowheads="1"/>
          </p:cNvSpPr>
          <p:nvPr/>
        </p:nvSpPr>
        <p:spPr bwMode="auto">
          <a:xfrm>
            <a:off x="7580313" y="5446713"/>
            <a:ext cx="1449387" cy="355600"/>
          </a:xfrm>
          <a:prstGeom prst="rect">
            <a:avLst/>
          </a:prstGeom>
          <a:noFill/>
          <a:ln w="50800">
            <a:solidFill>
              <a:schemeClr val="bg2"/>
            </a:solidFill>
            <a:miter lim="800000"/>
            <a:headEnd/>
            <a:tailEnd/>
          </a:ln>
        </p:spPr>
        <p:txBody>
          <a:bodyPr lIns="92075" tIns="46038" rIns="92075" bIns="46038">
            <a:spAutoFit/>
          </a:bodyPr>
          <a:lstStyle/>
          <a:p>
            <a:pPr algn="ctr">
              <a:spcBef>
                <a:spcPct val="50000"/>
              </a:spcBef>
            </a:pPr>
            <a:r>
              <a:rPr lang="en-US" sz="1400" b="1">
                <a:latin typeface="Arial" pitchFamily="34" charset="0"/>
              </a:rPr>
              <a:t>ARM1136EJ-S</a:t>
            </a:r>
          </a:p>
        </p:txBody>
      </p:sp>
      <p:sp>
        <p:nvSpPr>
          <p:cNvPr id="26663" name="Rectangle 38"/>
          <p:cNvSpPr>
            <a:spLocks noChangeArrowheads="1"/>
          </p:cNvSpPr>
          <p:nvPr/>
        </p:nvSpPr>
        <p:spPr bwMode="auto">
          <a:xfrm>
            <a:off x="7581900" y="3319463"/>
            <a:ext cx="1447800" cy="355600"/>
          </a:xfrm>
          <a:prstGeom prst="rect">
            <a:avLst/>
          </a:prstGeom>
          <a:noFill/>
          <a:ln w="50800">
            <a:solidFill>
              <a:schemeClr val="bg2"/>
            </a:solidFill>
            <a:miter lim="800000"/>
            <a:headEnd/>
            <a:tailEnd/>
          </a:ln>
        </p:spPr>
        <p:txBody>
          <a:bodyPr lIns="92075" tIns="46038" rIns="92075" bIns="46038">
            <a:spAutoFit/>
          </a:bodyPr>
          <a:lstStyle/>
          <a:p>
            <a:pPr algn="ctr">
              <a:spcBef>
                <a:spcPct val="50000"/>
              </a:spcBef>
            </a:pPr>
            <a:r>
              <a:rPr lang="en-US" sz="1400" b="1">
                <a:latin typeface="Arial" pitchFamily="34" charset="0"/>
              </a:rPr>
              <a:t>ARM1026EJ-S</a:t>
            </a:r>
          </a:p>
        </p:txBody>
      </p:sp>
      <p:sp>
        <p:nvSpPr>
          <p:cNvPr id="26664" name="Rectangle 39"/>
          <p:cNvSpPr>
            <a:spLocks noChangeArrowheads="1"/>
          </p:cNvSpPr>
          <p:nvPr/>
        </p:nvSpPr>
        <p:spPr bwMode="auto">
          <a:xfrm>
            <a:off x="6094413" y="4032250"/>
            <a:ext cx="1892300" cy="1687513"/>
          </a:xfrm>
          <a:prstGeom prst="rect">
            <a:avLst/>
          </a:prstGeom>
          <a:noFill/>
          <a:ln w="9525">
            <a:noFill/>
            <a:miter lim="800000"/>
            <a:headEnd/>
            <a:tailEnd/>
          </a:ln>
        </p:spPr>
        <p:txBody>
          <a:bodyPr lIns="92075" tIns="46038" rIns="92075" bIns="46038">
            <a:spAutoFit/>
          </a:bodyPr>
          <a:lstStyle/>
          <a:p>
            <a:pPr>
              <a:spcBef>
                <a:spcPct val="50000"/>
              </a:spcBef>
            </a:pPr>
            <a:r>
              <a:rPr lang="en-US" sz="1400">
                <a:latin typeface="Arial" pitchFamily="34" charset="0"/>
              </a:rPr>
              <a:t>SIMD Instructions</a:t>
            </a:r>
          </a:p>
          <a:p>
            <a:pPr>
              <a:spcBef>
                <a:spcPct val="50000"/>
              </a:spcBef>
            </a:pPr>
            <a:r>
              <a:rPr lang="en-US" sz="1400">
                <a:latin typeface="Arial" pitchFamily="34" charset="0"/>
              </a:rPr>
              <a:t>Multi-processing</a:t>
            </a:r>
          </a:p>
          <a:p>
            <a:pPr>
              <a:spcBef>
                <a:spcPct val="50000"/>
              </a:spcBef>
            </a:pPr>
            <a:r>
              <a:rPr lang="en-US" sz="1400">
                <a:latin typeface="Arial" pitchFamily="34" charset="0"/>
              </a:rPr>
              <a:t>V6 Memory architecture (VMSA)</a:t>
            </a:r>
          </a:p>
          <a:p>
            <a:pPr>
              <a:spcBef>
                <a:spcPct val="50000"/>
              </a:spcBef>
            </a:pPr>
            <a:r>
              <a:rPr lang="en-US" sz="1400">
                <a:latin typeface="Arial" pitchFamily="34" charset="0"/>
              </a:rPr>
              <a:t>Unaligned data support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28600"/>
            <a:ext cx="8229600" cy="1079500"/>
          </a:xfrm>
        </p:spPr>
        <p:txBody>
          <a:bodyPr/>
          <a:lstStyle/>
          <a:p>
            <a:pPr eaLnBrk="1" hangingPunct="1"/>
            <a:r>
              <a:rPr lang="en-US" smtClean="0">
                <a:solidFill>
                  <a:srgbClr val="FF0000"/>
                </a:solidFill>
              </a:rPr>
              <a:t>ARM Partnership Model</a:t>
            </a:r>
          </a:p>
        </p:txBody>
      </p:sp>
      <p:pic>
        <p:nvPicPr>
          <p:cNvPr id="27651" name="Picture 3" descr="partner map"/>
          <p:cNvPicPr>
            <a:picLocks noGrp="1" noChangeAspect="1" noChangeArrowheads="1"/>
          </p:cNvPicPr>
          <p:nvPr>
            <p:ph idx="1"/>
          </p:nvPr>
        </p:nvPicPr>
        <p:blipFill>
          <a:blip r:embed="rId3"/>
          <a:srcRect/>
          <a:stretch>
            <a:fillRect/>
          </a:stretch>
        </p:blipFill>
        <p:spPr bwMode="gray">
          <a:xfrm>
            <a:off x="228600" y="1219200"/>
            <a:ext cx="8763000" cy="5181600"/>
          </a:xfr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228600"/>
            <a:ext cx="8229600" cy="1079500"/>
          </a:xfrm>
        </p:spPr>
        <p:txBody>
          <a:bodyPr/>
          <a:lstStyle/>
          <a:p>
            <a:pPr eaLnBrk="1" hangingPunct="1"/>
            <a:r>
              <a:rPr lang="en-US" smtClean="0">
                <a:solidFill>
                  <a:srgbClr val="FF0000"/>
                </a:solidFill>
              </a:rPr>
              <a:t>ARM Powered Products</a:t>
            </a:r>
          </a:p>
        </p:txBody>
      </p:sp>
      <p:graphicFrame>
        <p:nvGraphicFramePr>
          <p:cNvPr id="1026" name="Object 3"/>
          <p:cNvGraphicFramePr>
            <a:graphicFrameLocks noChangeAspect="1"/>
          </p:cNvGraphicFramePr>
          <p:nvPr>
            <p:ph idx="1"/>
          </p:nvPr>
        </p:nvGraphicFramePr>
        <p:xfrm>
          <a:off x="904875" y="1600200"/>
          <a:ext cx="7334250" cy="4525963"/>
        </p:xfrm>
        <a:graphic>
          <a:graphicData uri="http://schemas.openxmlformats.org/presentationml/2006/ole">
            <p:oleObj spid="_x0000_s1026" name="Photo Editor Photo" r:id="rId4" imgW="9276190" imgH="5723810" progId="MSPhotoEd.3">
              <p:embed/>
            </p:oleObj>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400"/>
            <a:ext cx="8229600" cy="1079500"/>
          </a:xfrm>
        </p:spPr>
        <p:txBody>
          <a:bodyPr/>
          <a:lstStyle/>
          <a:p>
            <a:pPr eaLnBrk="1" hangingPunct="1"/>
            <a:r>
              <a:rPr lang="en-US" altLang="ko-KR" smtClean="0">
                <a:solidFill>
                  <a:srgbClr val="FF0000"/>
                </a:solidFill>
                <a:ea typeface="굴림" pitchFamily="34" charset="-127"/>
              </a:rPr>
              <a:t>Applications</a:t>
            </a:r>
            <a:endParaRPr lang="en-US" smtClean="0">
              <a:solidFill>
                <a:srgbClr val="FF0000"/>
              </a:solidFill>
              <a:ea typeface="굴림" pitchFamily="34" charset="-127"/>
            </a:endParaRPr>
          </a:p>
        </p:txBody>
      </p:sp>
      <p:sp>
        <p:nvSpPr>
          <p:cNvPr id="28675" name="Rectangle 3"/>
          <p:cNvSpPr>
            <a:spLocks noGrp="1" noChangeArrowheads="1"/>
          </p:cNvSpPr>
          <p:nvPr>
            <p:ph idx="1"/>
          </p:nvPr>
        </p:nvSpPr>
        <p:spPr/>
        <p:txBody>
          <a:bodyPr/>
          <a:lstStyle/>
          <a:p>
            <a:pPr eaLnBrk="1" hangingPunct="1"/>
            <a:r>
              <a:rPr lang="en-US" altLang="ko-KR" sz="2600" smtClean="0">
                <a:ea typeface="굴림" pitchFamily="34" charset="-127"/>
              </a:rPr>
              <a:t>Networking</a:t>
            </a:r>
          </a:p>
          <a:p>
            <a:pPr eaLnBrk="1" hangingPunct="1"/>
            <a:r>
              <a:rPr lang="en-US" altLang="ko-KR" sz="2600" smtClean="0">
                <a:ea typeface="굴림" pitchFamily="34" charset="-127"/>
              </a:rPr>
              <a:t>Automotive</a:t>
            </a:r>
          </a:p>
          <a:p>
            <a:pPr eaLnBrk="1" hangingPunct="1"/>
            <a:r>
              <a:rPr lang="en-US" altLang="ko-KR" sz="2600" smtClean="0">
                <a:ea typeface="굴림" pitchFamily="34" charset="-127"/>
              </a:rPr>
              <a:t>Mobile devices</a:t>
            </a:r>
          </a:p>
          <a:p>
            <a:pPr eaLnBrk="1" hangingPunct="1"/>
            <a:r>
              <a:rPr lang="en-US" altLang="ko-KR" sz="2600" smtClean="0">
                <a:ea typeface="굴림" pitchFamily="34" charset="-127"/>
              </a:rPr>
              <a:t>Consumer devices</a:t>
            </a:r>
          </a:p>
          <a:p>
            <a:pPr eaLnBrk="1" hangingPunct="1"/>
            <a:r>
              <a:rPr lang="en-US" altLang="ko-KR" sz="2600" smtClean="0">
                <a:ea typeface="굴림" pitchFamily="34" charset="-127"/>
              </a:rPr>
              <a:t>Mass storage</a:t>
            </a:r>
          </a:p>
          <a:p>
            <a:pPr eaLnBrk="1" hangingPunct="1"/>
            <a:r>
              <a:rPr lang="en-US" altLang="ko-KR" sz="2600" smtClean="0">
                <a:ea typeface="굴림" pitchFamily="34" charset="-127"/>
              </a:rPr>
              <a:t>Imaging</a:t>
            </a:r>
          </a:p>
          <a:p>
            <a:pPr eaLnBrk="1" hangingPunct="1"/>
            <a:endParaRPr lang="en-US" sz="260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1"/>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rPr>
              <a:t>PurpleLeap Company Confidential</a:t>
            </a:r>
          </a:p>
        </p:txBody>
      </p:sp>
      <p:sp>
        <p:nvSpPr>
          <p:cNvPr id="29699" name="Date Placeholder 3"/>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cs typeface="Arial" pitchFamily="34" charset="0"/>
              </a:rPr>
              <a:t>PurpleLeap Company Confidential</a:t>
            </a:r>
          </a:p>
        </p:txBody>
      </p:sp>
      <p:sp>
        <p:nvSpPr>
          <p:cNvPr id="29700" name="Title 1"/>
          <p:cNvSpPr txBox="1">
            <a:spLocks/>
          </p:cNvSpPr>
          <p:nvPr/>
        </p:nvSpPr>
        <p:spPr bwMode="auto">
          <a:xfrm>
            <a:off x="474663" y="-228600"/>
            <a:ext cx="8229600" cy="1143000"/>
          </a:xfrm>
          <a:prstGeom prst="rect">
            <a:avLst/>
          </a:prstGeom>
          <a:noFill/>
          <a:ln w="12700" algn="ctr">
            <a:noFill/>
            <a:miter lim="800000"/>
            <a:headEnd/>
            <a:tailEnd/>
          </a:ln>
        </p:spPr>
        <p:txBody>
          <a:bodyPr anchor="b"/>
          <a:lstStyle/>
          <a:p>
            <a:pPr eaLnBrk="1" hangingPunct="1"/>
            <a:r>
              <a:rPr lang="en-US" sz="3200" b="1">
                <a:solidFill>
                  <a:srgbClr val="FF0000"/>
                </a:solidFill>
                <a:cs typeface="Arial" pitchFamily="34" charset="0"/>
              </a:rPr>
              <a:t>Q 3</a:t>
            </a:r>
          </a:p>
        </p:txBody>
      </p:sp>
      <p:sp>
        <p:nvSpPr>
          <p:cNvPr id="29701" name="Content Placeholder 2"/>
          <p:cNvSpPr txBox="1">
            <a:spLocks/>
          </p:cNvSpPr>
          <p:nvPr/>
        </p:nvSpPr>
        <p:spPr bwMode="auto">
          <a:xfrm>
            <a:off x="544513" y="1600200"/>
            <a:ext cx="8229600" cy="4525963"/>
          </a:xfrm>
          <a:prstGeom prst="rect">
            <a:avLst/>
          </a:prstGeom>
          <a:noFill/>
          <a:ln w="12700" algn="ctr">
            <a:noFill/>
            <a:miter lim="800000"/>
            <a:headEnd/>
            <a:tailEnd/>
          </a:ln>
        </p:spPr>
        <p:txBody>
          <a:bodyPr lIns="90488" tIns="44450" rIns="90488" bIns="44450"/>
          <a:lstStyle/>
          <a:p>
            <a:pPr marL="514350" indent="-514350"/>
            <a:r>
              <a:rPr lang="en-US" altLang="ja-JP" sz="2800"/>
              <a:t>ARM processor supports how many different working modes?</a:t>
            </a:r>
          </a:p>
          <a:p>
            <a:pPr marL="514350" indent="-514350"/>
            <a:endParaRPr lang="en-US" altLang="ja-JP" sz="2800"/>
          </a:p>
          <a:p>
            <a:pPr marL="514350" indent="-514350"/>
            <a:r>
              <a:rPr lang="en-US" altLang="ja-JP" sz="2800"/>
              <a:t>A)4         </a:t>
            </a:r>
          </a:p>
          <a:p>
            <a:pPr marL="514350" indent="-514350"/>
            <a:r>
              <a:rPr lang="en-US" altLang="ja-JP" sz="2800"/>
              <a:t>B)3      </a:t>
            </a:r>
          </a:p>
          <a:p>
            <a:pPr marL="514350" indent="-514350"/>
            <a:r>
              <a:rPr lang="en-US" altLang="ja-JP" sz="2800"/>
              <a:t>C)9            </a:t>
            </a:r>
          </a:p>
          <a:p>
            <a:pPr marL="514350" indent="-514350"/>
            <a:r>
              <a:rPr lang="en-US" altLang="ja-JP" sz="2800"/>
              <a:t>D)7</a:t>
            </a:r>
            <a:endParaRPr lang="en-US" sz="2800"/>
          </a:p>
        </p:txBody>
      </p:sp>
      <p:sp>
        <p:nvSpPr>
          <p:cNvPr id="637958" name="Oval 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30</a:t>
            </a:r>
          </a:p>
        </p:txBody>
      </p:sp>
      <p:sp>
        <p:nvSpPr>
          <p:cNvPr id="637959" name="Oval 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29</a:t>
            </a:r>
          </a:p>
        </p:txBody>
      </p:sp>
      <p:sp>
        <p:nvSpPr>
          <p:cNvPr id="637960" name="Oval 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28</a:t>
            </a:r>
          </a:p>
        </p:txBody>
      </p:sp>
      <p:sp>
        <p:nvSpPr>
          <p:cNvPr id="637961" name="Oval 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27</a:t>
            </a:r>
          </a:p>
        </p:txBody>
      </p:sp>
      <p:sp>
        <p:nvSpPr>
          <p:cNvPr id="637962" name="Oval 1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26</a:t>
            </a:r>
          </a:p>
        </p:txBody>
      </p:sp>
      <p:sp>
        <p:nvSpPr>
          <p:cNvPr id="637963" name="Oval 1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25</a:t>
            </a:r>
          </a:p>
        </p:txBody>
      </p:sp>
      <p:sp>
        <p:nvSpPr>
          <p:cNvPr id="637964" name="Oval 1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24</a:t>
            </a:r>
          </a:p>
        </p:txBody>
      </p:sp>
      <p:sp>
        <p:nvSpPr>
          <p:cNvPr id="637965" name="Oval 1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23</a:t>
            </a:r>
          </a:p>
        </p:txBody>
      </p:sp>
      <p:sp>
        <p:nvSpPr>
          <p:cNvPr id="637966" name="Oval 1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22</a:t>
            </a:r>
          </a:p>
        </p:txBody>
      </p:sp>
      <p:sp>
        <p:nvSpPr>
          <p:cNvPr id="637967" name="Oval 1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21</a:t>
            </a:r>
          </a:p>
        </p:txBody>
      </p:sp>
      <p:sp>
        <p:nvSpPr>
          <p:cNvPr id="637968" name="Oval 1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20</a:t>
            </a:r>
          </a:p>
        </p:txBody>
      </p:sp>
      <p:sp>
        <p:nvSpPr>
          <p:cNvPr id="637969" name="Oval 1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19</a:t>
            </a:r>
          </a:p>
        </p:txBody>
      </p:sp>
      <p:sp>
        <p:nvSpPr>
          <p:cNvPr id="637970" name="Oval 1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18</a:t>
            </a:r>
          </a:p>
        </p:txBody>
      </p:sp>
      <p:sp>
        <p:nvSpPr>
          <p:cNvPr id="637971" name="Oval 1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17</a:t>
            </a:r>
          </a:p>
        </p:txBody>
      </p:sp>
      <p:sp>
        <p:nvSpPr>
          <p:cNvPr id="637972" name="Oval 2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16</a:t>
            </a:r>
          </a:p>
        </p:txBody>
      </p:sp>
      <p:sp>
        <p:nvSpPr>
          <p:cNvPr id="637973" name="Oval 2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15</a:t>
            </a:r>
          </a:p>
        </p:txBody>
      </p:sp>
      <p:sp>
        <p:nvSpPr>
          <p:cNvPr id="637974" name="Oval 2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14</a:t>
            </a:r>
          </a:p>
        </p:txBody>
      </p:sp>
      <p:sp>
        <p:nvSpPr>
          <p:cNvPr id="637975" name="Oval 2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13</a:t>
            </a:r>
          </a:p>
        </p:txBody>
      </p:sp>
      <p:sp>
        <p:nvSpPr>
          <p:cNvPr id="637976" name="Oval 2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12</a:t>
            </a:r>
          </a:p>
        </p:txBody>
      </p:sp>
      <p:sp>
        <p:nvSpPr>
          <p:cNvPr id="637977" name="Oval 2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11</a:t>
            </a:r>
          </a:p>
        </p:txBody>
      </p:sp>
      <p:sp>
        <p:nvSpPr>
          <p:cNvPr id="637978" name="Oval 2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10</a:t>
            </a:r>
          </a:p>
        </p:txBody>
      </p:sp>
      <p:sp>
        <p:nvSpPr>
          <p:cNvPr id="637979" name="Oval 2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9</a:t>
            </a:r>
          </a:p>
        </p:txBody>
      </p:sp>
      <p:sp>
        <p:nvSpPr>
          <p:cNvPr id="637980" name="Oval 2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8</a:t>
            </a:r>
          </a:p>
        </p:txBody>
      </p:sp>
      <p:sp>
        <p:nvSpPr>
          <p:cNvPr id="637981" name="Oval 2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7</a:t>
            </a:r>
          </a:p>
        </p:txBody>
      </p:sp>
      <p:sp>
        <p:nvSpPr>
          <p:cNvPr id="637982" name="Oval 3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6</a:t>
            </a:r>
          </a:p>
        </p:txBody>
      </p:sp>
      <p:sp>
        <p:nvSpPr>
          <p:cNvPr id="637983" name="Oval 3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5</a:t>
            </a:r>
          </a:p>
        </p:txBody>
      </p:sp>
      <p:sp>
        <p:nvSpPr>
          <p:cNvPr id="637984" name="Oval 3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4</a:t>
            </a:r>
          </a:p>
        </p:txBody>
      </p:sp>
      <p:sp>
        <p:nvSpPr>
          <p:cNvPr id="637985" name="Oval 3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3</a:t>
            </a:r>
          </a:p>
        </p:txBody>
      </p:sp>
      <p:sp>
        <p:nvSpPr>
          <p:cNvPr id="637986" name="Oval 3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a:t>
            </a:r>
          </a:p>
        </p:txBody>
      </p:sp>
      <p:sp>
        <p:nvSpPr>
          <p:cNvPr id="637987" name="Oval 3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a:t>
            </a:r>
          </a:p>
        </p:txBody>
      </p:sp>
      <p:sp>
        <p:nvSpPr>
          <p:cNvPr id="637988" name="Oval 3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End</a:t>
            </a:r>
          </a:p>
        </p:txBody>
      </p:sp>
      <p:sp>
        <p:nvSpPr>
          <p:cNvPr id="8" name="Half Frame 7"/>
          <p:cNvSpPr>
            <a:spLocks noChangeArrowheads="1"/>
          </p:cNvSpPr>
          <p:nvPr/>
        </p:nvSpPr>
        <p:spPr bwMode="auto">
          <a:xfrm rot="18064600" flipV="1">
            <a:off x="1358900" y="3975100"/>
            <a:ext cx="817563" cy="487363"/>
          </a:xfrm>
          <a:custGeom>
            <a:avLst/>
            <a:gdLst>
              <a:gd name="T0" fmla="*/ 681304 w 817563"/>
              <a:gd name="T1" fmla="*/ 81226 h 487362"/>
              <a:gd name="T2" fmla="*/ 81226 w 817563"/>
              <a:gd name="T3" fmla="*/ 438942 h 487362"/>
              <a:gd name="T4" fmla="*/ 0 w 817563"/>
              <a:gd name="T5" fmla="*/ 243681 h 487362"/>
              <a:gd name="T6" fmla="*/ 408782 w 817563"/>
              <a:gd name="T7" fmla="*/ 0 h 487362"/>
              <a:gd name="T8" fmla="*/ 0 60000 65536"/>
              <a:gd name="T9" fmla="*/ 5898240 60000 65536"/>
              <a:gd name="T10" fmla="*/ 11796480 60000 65536"/>
              <a:gd name="T11" fmla="*/ 17694720 60000 65536"/>
              <a:gd name="T12" fmla="*/ 0 w 817563"/>
              <a:gd name="T13" fmla="*/ 0 h 487362"/>
              <a:gd name="T14" fmla="*/ 817563 w 817563"/>
              <a:gd name="T15" fmla="*/ 487362 h 487362"/>
            </a:gdLst>
            <a:ahLst/>
            <a:cxnLst>
              <a:cxn ang="T8">
                <a:pos x="T0" y="T1"/>
              </a:cxn>
              <a:cxn ang="T9">
                <a:pos x="T2" y="T3"/>
              </a:cxn>
              <a:cxn ang="T10">
                <a:pos x="T4" y="T5"/>
              </a:cxn>
              <a:cxn ang="T11">
                <a:pos x="T6" y="T7"/>
              </a:cxn>
            </a:cxnLst>
            <a:rect l="T12" t="T13" r="T14" b="T15"/>
            <a:pathLst>
              <a:path w="817563" h="487362">
                <a:moveTo>
                  <a:pt x="0" y="0"/>
                </a:moveTo>
                <a:lnTo>
                  <a:pt x="817563" y="0"/>
                </a:lnTo>
                <a:lnTo>
                  <a:pt x="545045" y="162452"/>
                </a:lnTo>
                <a:lnTo>
                  <a:pt x="162452" y="162452"/>
                </a:lnTo>
                <a:lnTo>
                  <a:pt x="162452" y="390522"/>
                </a:lnTo>
                <a:lnTo>
                  <a:pt x="0" y="487362"/>
                </a:lnTo>
                <a:close/>
              </a:path>
            </a:pathLst>
          </a:custGeom>
          <a:solidFill>
            <a:srgbClr val="FF0000"/>
          </a:solidFill>
          <a:ln w="25400" algn="ctr">
            <a:solidFill>
              <a:srgbClr val="FF0000"/>
            </a:solidFill>
            <a:miter lim="800000"/>
            <a:headEnd/>
            <a:tailEnd/>
          </a:ln>
        </p:spPr>
        <p:txBody>
          <a:bodyPr rot="10800000" vert="eaVert" anchor="ctr"/>
          <a:lstStyle/>
          <a:p>
            <a:pPr algn="ctr">
              <a:defRPr/>
            </a:pPr>
            <a:endParaRPr lang="en-US" sz="1200" b="1">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795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63795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637960"/>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637961"/>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637962"/>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637963"/>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637964"/>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637965"/>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637966"/>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637967"/>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637968"/>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637969"/>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637970"/>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637971"/>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637972"/>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637973"/>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637974"/>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637975"/>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637976"/>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637977"/>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637978"/>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637979"/>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637980"/>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637981"/>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637982"/>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637983"/>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637984"/>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637985"/>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637986"/>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637987"/>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637988"/>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3" name="laser.wav" builtIn="1"/>
                                        </p:tgtEl>
                                      </p:cMediaNode>
                                    </p:audio>
                                  </p:sub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8" grpId="0" animBg="1"/>
      <p:bldP spid="637959" grpId="0" animBg="1"/>
      <p:bldP spid="637960" grpId="0" animBg="1"/>
      <p:bldP spid="637961" grpId="0" animBg="1"/>
      <p:bldP spid="637962" grpId="0" animBg="1"/>
      <p:bldP spid="637963" grpId="0" animBg="1"/>
      <p:bldP spid="637964" grpId="0" animBg="1"/>
      <p:bldP spid="637965" grpId="0" animBg="1"/>
      <p:bldP spid="637966" grpId="0" animBg="1"/>
      <p:bldP spid="637967" grpId="0" animBg="1"/>
      <p:bldP spid="637968" grpId="0" animBg="1"/>
      <p:bldP spid="637969" grpId="0" animBg="1"/>
      <p:bldP spid="637970" grpId="0" animBg="1"/>
      <p:bldP spid="637971" grpId="0" animBg="1"/>
      <p:bldP spid="637972" grpId="0" animBg="1"/>
      <p:bldP spid="637973" grpId="0" animBg="1"/>
      <p:bldP spid="637974" grpId="0" animBg="1"/>
      <p:bldP spid="637975" grpId="0" animBg="1"/>
      <p:bldP spid="637976" grpId="0" animBg="1"/>
      <p:bldP spid="637977" grpId="0" animBg="1"/>
      <p:bldP spid="637978" grpId="0" animBg="1"/>
      <p:bldP spid="637979" grpId="0" animBg="1"/>
      <p:bldP spid="637980" grpId="0" animBg="1"/>
      <p:bldP spid="637981" grpId="0" animBg="1"/>
      <p:bldP spid="637982" grpId="0" animBg="1"/>
      <p:bldP spid="637983" grpId="0" animBg="1"/>
      <p:bldP spid="637984" grpId="0" animBg="1"/>
      <p:bldP spid="637985" grpId="0" animBg="1"/>
      <p:bldP spid="637986" grpId="0" animBg="1"/>
      <p:bldP spid="637987" grpId="0" animBg="1"/>
      <p:bldP spid="63798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52400"/>
            <a:ext cx="8229600" cy="1079500"/>
          </a:xfrm>
        </p:spPr>
        <p:txBody>
          <a:bodyPr/>
          <a:lstStyle/>
          <a:p>
            <a:pPr eaLnBrk="1" hangingPunct="1"/>
            <a:r>
              <a:rPr lang="en-US" smtClean="0">
                <a:solidFill>
                  <a:srgbClr val="FF0000"/>
                </a:solidFill>
              </a:rPr>
              <a:t>ARM7TDMI-S Implementation</a:t>
            </a:r>
          </a:p>
        </p:txBody>
      </p:sp>
      <p:sp>
        <p:nvSpPr>
          <p:cNvPr id="30723" name="Rectangle 3"/>
          <p:cNvSpPr>
            <a:spLocks noGrp="1" noChangeArrowheads="1"/>
          </p:cNvSpPr>
          <p:nvPr>
            <p:ph idx="1"/>
          </p:nvPr>
        </p:nvSpPr>
        <p:spPr/>
        <p:txBody>
          <a:bodyPr/>
          <a:lstStyle/>
          <a:p>
            <a:pPr eaLnBrk="1" hangingPunct="1"/>
            <a:r>
              <a:rPr lang="en-US" sz="2800" smtClean="0"/>
              <a:t>The ARM7TDMI-S uses the ARM v4T ISA.</a:t>
            </a:r>
          </a:p>
          <a:p>
            <a:pPr lvl="1" eaLnBrk="1" hangingPunct="1"/>
            <a:r>
              <a:rPr lang="en-US" smtClean="0"/>
              <a:t>T – Thumb instructions</a:t>
            </a:r>
          </a:p>
          <a:p>
            <a:pPr lvl="1" eaLnBrk="1" hangingPunct="1"/>
            <a:r>
              <a:rPr lang="en-US" smtClean="0"/>
              <a:t>D- Debug Interface (JTAG / ICE Breaker)</a:t>
            </a:r>
          </a:p>
          <a:p>
            <a:pPr lvl="1" eaLnBrk="1" hangingPunct="1"/>
            <a:r>
              <a:rPr lang="en-US" smtClean="0"/>
              <a:t>M- Multiplier (Hardware)</a:t>
            </a:r>
          </a:p>
          <a:p>
            <a:pPr lvl="1" eaLnBrk="1" hangingPunct="1"/>
            <a:r>
              <a:rPr lang="en-US" smtClean="0"/>
              <a:t>I – Interrupts (fast interrupts)</a:t>
            </a:r>
          </a:p>
          <a:p>
            <a:pPr lvl="1" eaLnBrk="1" hangingPunct="1"/>
            <a:r>
              <a:rPr lang="en-US" smtClean="0"/>
              <a:t>S - </a:t>
            </a:r>
            <a:r>
              <a:rPr lang="de-DE" smtClean="0"/>
              <a:t>synthesizable version</a:t>
            </a:r>
            <a:endParaRPr lang="en-US"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52400"/>
            <a:ext cx="8229600" cy="1079500"/>
          </a:xfrm>
        </p:spPr>
        <p:txBody>
          <a:bodyPr/>
          <a:lstStyle/>
          <a:p>
            <a:pPr eaLnBrk="1" hangingPunct="1"/>
            <a:r>
              <a:rPr lang="en-US" smtClean="0">
                <a:solidFill>
                  <a:srgbClr val="FF0000"/>
                </a:solidFill>
              </a:rPr>
              <a:t>ARM7TDMI-S Implementation</a:t>
            </a:r>
          </a:p>
        </p:txBody>
      </p:sp>
      <p:sp>
        <p:nvSpPr>
          <p:cNvPr id="31747" name="Rectangle 3"/>
          <p:cNvSpPr>
            <a:spLocks noGrp="1" noChangeArrowheads="1"/>
          </p:cNvSpPr>
          <p:nvPr>
            <p:ph idx="1"/>
          </p:nvPr>
        </p:nvSpPr>
        <p:spPr/>
        <p:txBody>
          <a:bodyPr/>
          <a:lstStyle/>
          <a:p>
            <a:pPr eaLnBrk="1" hangingPunct="1"/>
            <a:r>
              <a:rPr lang="en-US" sz="2600" smtClean="0"/>
              <a:t>The ARM7TDMI is a basic load-store 32 bit RISC architecture having</a:t>
            </a:r>
          </a:p>
          <a:p>
            <a:pPr lvl="1" eaLnBrk="1" hangingPunct="1"/>
            <a:r>
              <a:rPr lang="en-US" sz="2000" smtClean="0"/>
              <a:t>Sixteen GP registers (R15-R0) with banking</a:t>
            </a:r>
          </a:p>
          <a:p>
            <a:pPr lvl="1" eaLnBrk="1" hangingPunct="1"/>
            <a:r>
              <a:rPr lang="en-US" sz="2000" smtClean="0"/>
              <a:t>Three stage pipeline (FDE)</a:t>
            </a:r>
          </a:p>
          <a:p>
            <a:pPr lvl="1" eaLnBrk="1" hangingPunct="1"/>
            <a:r>
              <a:rPr lang="en-US" sz="2000" smtClean="0"/>
              <a:t>No caches</a:t>
            </a:r>
          </a:p>
          <a:p>
            <a:pPr lvl="1" eaLnBrk="1" hangingPunct="1"/>
            <a:r>
              <a:rPr lang="en-US" sz="2000" smtClean="0"/>
              <a:t>Support for ARM (32-bit) and Thumb (16-bit) instruction sets</a:t>
            </a:r>
          </a:p>
          <a:p>
            <a:pPr lvl="1" eaLnBrk="1" hangingPunct="1"/>
            <a:r>
              <a:rPr lang="en-US" sz="2000" smtClean="0"/>
              <a:t>Multiply-accumulate (MAC) unit</a:t>
            </a:r>
          </a:p>
          <a:p>
            <a:pPr lvl="1" eaLnBrk="1" hangingPunct="1"/>
            <a:r>
              <a:rPr lang="en-US" sz="2000" smtClean="0"/>
              <a:t>On-chip hardware debug support</a:t>
            </a:r>
          </a:p>
          <a:p>
            <a:pPr eaLnBrk="1" hangingPunct="1"/>
            <a:endParaRPr lang="en-US" sz="2000" smtClean="0"/>
          </a:p>
        </p:txBody>
      </p:sp>
      <p:sp>
        <p:nvSpPr>
          <p:cNvPr id="4" name="Date Placeholder 3"/>
          <p:cNvSpPr>
            <a:spLocks noGrp="1"/>
          </p:cNvSpPr>
          <p:nvPr>
            <p:ph type="dt" sz="quarter" idx="4294967295"/>
          </p:nvPr>
        </p:nvSpPr>
        <p:spPr/>
        <p:txBody>
          <a:bodyPr/>
          <a:lstStyle/>
          <a:p>
            <a:pPr>
              <a:defRPr/>
            </a:pPr>
            <a:r>
              <a:rPr lang="en-US" dirty="0"/>
              <a:t>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152400"/>
            <a:ext cx="8229600" cy="1079500"/>
          </a:xfrm>
        </p:spPr>
        <p:txBody>
          <a:bodyPr/>
          <a:lstStyle/>
          <a:p>
            <a:pPr eaLnBrk="1" hangingPunct="1"/>
            <a:r>
              <a:rPr lang="en-US" smtClean="0">
                <a:solidFill>
                  <a:srgbClr val="FF0000"/>
                </a:solidFill>
              </a:rPr>
              <a:t>ARM7TDMI-S Core</a:t>
            </a:r>
          </a:p>
        </p:txBody>
      </p:sp>
      <p:sp>
        <p:nvSpPr>
          <p:cNvPr id="4" name="Date Placeholder 2"/>
          <p:cNvSpPr>
            <a:spLocks noGrp="1"/>
          </p:cNvSpPr>
          <p:nvPr>
            <p:ph type="dt" sz="quarter" idx="10"/>
          </p:nvPr>
        </p:nvSpPr>
        <p:spPr/>
        <p:txBody>
          <a:bodyPr/>
          <a:lstStyle/>
          <a:p>
            <a:pPr>
              <a:defRPr/>
            </a:pPr>
            <a:r>
              <a:rPr lang="en-US" dirty="0"/>
              <a:t> </a:t>
            </a:r>
          </a:p>
        </p:txBody>
      </p:sp>
      <p:pic>
        <p:nvPicPr>
          <p:cNvPr id="32772" name="Picture 3"/>
          <p:cNvPicPr>
            <a:picLocks noChangeAspect="1" noChangeArrowheads="1"/>
          </p:cNvPicPr>
          <p:nvPr/>
        </p:nvPicPr>
        <p:blipFill>
          <a:blip r:embed="rId3"/>
          <a:srcRect/>
          <a:stretch>
            <a:fillRect/>
          </a:stretch>
        </p:blipFill>
        <p:spPr bwMode="auto">
          <a:xfrm>
            <a:off x="2133600" y="1371600"/>
            <a:ext cx="4713288" cy="49942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152400"/>
            <a:ext cx="8229600" cy="1079500"/>
          </a:xfrm>
        </p:spPr>
        <p:txBody>
          <a:bodyPr/>
          <a:lstStyle/>
          <a:p>
            <a:pPr eaLnBrk="1" hangingPunct="1"/>
            <a:r>
              <a:rPr lang="en-US" smtClean="0">
                <a:solidFill>
                  <a:srgbClr val="FF0000"/>
                </a:solidFill>
              </a:rPr>
              <a:t>3-Stage Instruction Pipeline</a:t>
            </a:r>
          </a:p>
        </p:txBody>
      </p:sp>
      <p:sp>
        <p:nvSpPr>
          <p:cNvPr id="4" name="Date Placeholder 2"/>
          <p:cNvSpPr>
            <a:spLocks noGrp="1"/>
          </p:cNvSpPr>
          <p:nvPr>
            <p:ph type="dt" sz="quarter" idx="10"/>
          </p:nvPr>
        </p:nvSpPr>
        <p:spPr/>
        <p:txBody>
          <a:bodyPr/>
          <a:lstStyle/>
          <a:p>
            <a:pPr>
              <a:defRPr/>
            </a:pPr>
            <a:r>
              <a:rPr lang="en-US" dirty="0"/>
              <a:t> </a:t>
            </a:r>
          </a:p>
        </p:txBody>
      </p:sp>
      <p:pic>
        <p:nvPicPr>
          <p:cNvPr id="33796" name="Picture 3"/>
          <p:cNvPicPr>
            <a:picLocks noChangeAspect="1" noChangeArrowheads="1"/>
          </p:cNvPicPr>
          <p:nvPr/>
        </p:nvPicPr>
        <p:blipFill>
          <a:blip r:embed="rId3"/>
          <a:srcRect/>
          <a:stretch>
            <a:fillRect/>
          </a:stretch>
        </p:blipFill>
        <p:spPr bwMode="auto">
          <a:xfrm>
            <a:off x="414338" y="1766888"/>
            <a:ext cx="8315325" cy="42529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52400"/>
            <a:ext cx="8229600" cy="1079500"/>
          </a:xfrm>
        </p:spPr>
        <p:txBody>
          <a:bodyPr/>
          <a:lstStyle/>
          <a:p>
            <a:pPr eaLnBrk="1" hangingPunct="1"/>
            <a:r>
              <a:rPr lang="en-US" smtClean="0">
                <a:solidFill>
                  <a:srgbClr val="FF0000"/>
                </a:solidFill>
              </a:rPr>
              <a:t>3-Stage Instruction Pipeline</a:t>
            </a:r>
          </a:p>
        </p:txBody>
      </p:sp>
      <p:sp>
        <p:nvSpPr>
          <p:cNvPr id="4" name="Date Placeholder 2"/>
          <p:cNvSpPr>
            <a:spLocks noGrp="1"/>
          </p:cNvSpPr>
          <p:nvPr>
            <p:ph type="dt" sz="quarter" idx="10"/>
          </p:nvPr>
        </p:nvSpPr>
        <p:spPr/>
        <p:txBody>
          <a:bodyPr/>
          <a:lstStyle/>
          <a:p>
            <a:pPr>
              <a:defRPr/>
            </a:pPr>
            <a:r>
              <a:rPr lang="en-US" dirty="0"/>
              <a:t> </a:t>
            </a:r>
          </a:p>
        </p:txBody>
      </p:sp>
      <p:pic>
        <p:nvPicPr>
          <p:cNvPr id="34820" name="Picture 3"/>
          <p:cNvPicPr>
            <a:picLocks noChangeAspect="1" noChangeArrowheads="1"/>
          </p:cNvPicPr>
          <p:nvPr/>
        </p:nvPicPr>
        <p:blipFill>
          <a:blip r:embed="rId3"/>
          <a:srcRect/>
          <a:stretch>
            <a:fillRect/>
          </a:stretch>
        </p:blipFill>
        <p:spPr bwMode="auto">
          <a:xfrm>
            <a:off x="212725" y="2578100"/>
            <a:ext cx="8718550" cy="20701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28600"/>
            <a:ext cx="8229600" cy="1079500"/>
          </a:xfrm>
        </p:spPr>
        <p:txBody>
          <a:bodyPr/>
          <a:lstStyle/>
          <a:p>
            <a:pPr eaLnBrk="1" hangingPunct="1"/>
            <a:r>
              <a:rPr lang="en-US" smtClean="0">
                <a:solidFill>
                  <a:srgbClr val="FF0000"/>
                </a:solidFill>
              </a:rPr>
              <a:t>ARM Ltd</a:t>
            </a:r>
          </a:p>
        </p:txBody>
      </p:sp>
      <p:sp>
        <p:nvSpPr>
          <p:cNvPr id="9219" name="Rectangle 3"/>
          <p:cNvSpPr>
            <a:spLocks noGrp="1" noChangeArrowheads="1"/>
          </p:cNvSpPr>
          <p:nvPr>
            <p:ph idx="1"/>
          </p:nvPr>
        </p:nvSpPr>
        <p:spPr/>
        <p:txBody>
          <a:bodyPr/>
          <a:lstStyle/>
          <a:p>
            <a:pPr eaLnBrk="1" hangingPunct="1">
              <a:spcBef>
                <a:spcPct val="50000"/>
              </a:spcBef>
              <a:buClr>
                <a:schemeClr val="bg2"/>
              </a:buClr>
            </a:pPr>
            <a:r>
              <a:rPr lang="en-US" sz="2600" smtClean="0"/>
              <a:t>Designs the ARM range of RISC processor cores</a:t>
            </a:r>
          </a:p>
          <a:p>
            <a:pPr eaLnBrk="1" hangingPunct="1">
              <a:spcBef>
                <a:spcPct val="50000"/>
              </a:spcBef>
              <a:buClr>
                <a:schemeClr val="bg2"/>
              </a:buClr>
            </a:pPr>
            <a:r>
              <a:rPr lang="en-US" sz="2600" smtClean="0"/>
              <a:t>Licenses ARM core designs to semiconductor partners who fabricate and sell to their customers.</a:t>
            </a:r>
          </a:p>
          <a:p>
            <a:pPr lvl="1" eaLnBrk="1" hangingPunct="1">
              <a:spcBef>
                <a:spcPct val="10000"/>
              </a:spcBef>
              <a:buClr>
                <a:schemeClr val="bg2"/>
              </a:buClr>
            </a:pPr>
            <a:r>
              <a:rPr lang="en-US" sz="2600" smtClean="0">
                <a:solidFill>
                  <a:srgbClr val="FF0000"/>
                </a:solidFill>
              </a:rPr>
              <a:t>ARM does not fabricate silicon itself</a:t>
            </a:r>
          </a:p>
          <a:p>
            <a:pPr eaLnBrk="1" hangingPunct="1">
              <a:spcBef>
                <a:spcPct val="50000"/>
              </a:spcBef>
              <a:buClr>
                <a:schemeClr val="bg2"/>
              </a:buClr>
              <a:buSzPct val="80000"/>
            </a:pPr>
            <a:r>
              <a:rPr lang="en-US" sz="2600" smtClean="0"/>
              <a:t>Also develop technologies to assist with the design-in of the ARM architecture</a:t>
            </a:r>
          </a:p>
          <a:p>
            <a:pPr eaLnBrk="1" hangingPunct="1"/>
            <a:endParaRPr lang="en-US"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52400"/>
            <a:ext cx="8229600" cy="1079500"/>
          </a:xfrm>
        </p:spPr>
        <p:txBody>
          <a:bodyPr/>
          <a:lstStyle/>
          <a:p>
            <a:pPr eaLnBrk="1" hangingPunct="1"/>
            <a:r>
              <a:rPr lang="en-US" smtClean="0">
                <a:solidFill>
                  <a:srgbClr val="FF0000"/>
                </a:solidFill>
              </a:rPr>
              <a:t>Memory Formats</a:t>
            </a:r>
          </a:p>
        </p:txBody>
      </p:sp>
      <p:sp>
        <p:nvSpPr>
          <p:cNvPr id="35843" name="Rectangle 3"/>
          <p:cNvSpPr>
            <a:spLocks noGrp="1" noChangeArrowheads="1"/>
          </p:cNvSpPr>
          <p:nvPr>
            <p:ph idx="1"/>
          </p:nvPr>
        </p:nvSpPr>
        <p:spPr/>
        <p:txBody>
          <a:bodyPr/>
          <a:lstStyle/>
          <a:p>
            <a:pPr eaLnBrk="1" hangingPunct="1"/>
            <a:r>
              <a:rPr lang="en-US" sz="2400" smtClean="0">
                <a:solidFill>
                  <a:srgbClr val="000000"/>
                </a:solidFill>
                <a:ea typeface="Batang" pitchFamily="18" charset="-127"/>
                <a:cs typeface="Times New Roman" pitchFamily="18" charset="0"/>
              </a:rPr>
              <a:t>The ARM7TDMI processor is bi- endian and can treat words in memory as being stored in either:</a:t>
            </a:r>
          </a:p>
          <a:p>
            <a:pPr lvl="1" eaLnBrk="1" hangingPunct="1"/>
            <a:r>
              <a:rPr lang="en-US" sz="2000" smtClean="0">
                <a:solidFill>
                  <a:srgbClr val="000000"/>
                </a:solidFill>
                <a:ea typeface="Batang" pitchFamily="18" charset="-127"/>
                <a:cs typeface="Times New Roman" pitchFamily="18" charset="0"/>
              </a:rPr>
              <a:t>Little- Endian.</a:t>
            </a:r>
          </a:p>
          <a:p>
            <a:pPr lvl="1" eaLnBrk="1" hangingPunct="1"/>
            <a:r>
              <a:rPr lang="en-US" sz="2000" smtClean="0">
                <a:solidFill>
                  <a:srgbClr val="000000"/>
                </a:solidFill>
                <a:ea typeface="Batang" pitchFamily="18" charset="-127"/>
                <a:cs typeface="Times New Roman" pitchFamily="18" charset="0"/>
              </a:rPr>
              <a:t>Big- Endian</a:t>
            </a:r>
          </a:p>
          <a:p>
            <a:pPr lvl="1" eaLnBrk="1" hangingPunct="1"/>
            <a:endParaRPr lang="en-US" altLang="ko-KR" smtClean="0">
              <a:ea typeface="Batang" pitchFamily="18" charset="-127"/>
              <a:cs typeface="Times New Roman" pitchFamily="18" charset="0"/>
            </a:endParaRPr>
          </a:p>
          <a:p>
            <a:pPr eaLnBrk="1" hangingPunct="1"/>
            <a:r>
              <a:rPr lang="en-US" altLang="ko-KR" sz="2400" smtClean="0">
                <a:ea typeface="Batang" pitchFamily="18" charset="-127"/>
                <a:cs typeface="Times New Roman" pitchFamily="18" charset="0"/>
              </a:rPr>
              <a:t>Little-endian is traditionally the default format for ARM processors</a:t>
            </a:r>
            <a:r>
              <a:rPr lang="en-US" altLang="ko-KR" smtClean="0">
                <a:ea typeface="Batang" pitchFamily="18" charset="-127"/>
                <a:cs typeface="Times New Roman" pitchFamily="18" charset="0"/>
              </a:rPr>
              <a:t> </a:t>
            </a:r>
            <a:endParaRPr lang="en-US" sz="2600" smtClean="0">
              <a:solidFill>
                <a:srgbClr val="000000"/>
              </a:solidFill>
              <a:ea typeface="Batang" pitchFamily="18" charset="-127"/>
              <a:cs typeface="Times New Roman" pitchFamily="18" charset="0"/>
            </a:endParaRPr>
          </a:p>
          <a:p>
            <a:pPr lvl="1" eaLnBrk="1" hangingPunct="1">
              <a:buFontTx/>
              <a:buNone/>
            </a:pPr>
            <a:endParaRPr lang="en-US" sz="2000" smtClean="0">
              <a:solidFill>
                <a:srgbClr val="000000"/>
              </a:solidFill>
              <a:ea typeface="Batang" pitchFamily="18" charset="-127"/>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1"/>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rPr>
              <a:t>PurpleLeap Company Confidential</a:t>
            </a:r>
          </a:p>
        </p:txBody>
      </p:sp>
      <p:sp>
        <p:nvSpPr>
          <p:cNvPr id="36867" name="Date Placeholder 3"/>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cs typeface="Arial" pitchFamily="34" charset="0"/>
              </a:rPr>
              <a:t>PurpleLeap Company Confidential</a:t>
            </a:r>
          </a:p>
        </p:txBody>
      </p:sp>
      <p:sp>
        <p:nvSpPr>
          <p:cNvPr id="36868" name="Title 1"/>
          <p:cNvSpPr txBox="1">
            <a:spLocks/>
          </p:cNvSpPr>
          <p:nvPr/>
        </p:nvSpPr>
        <p:spPr bwMode="auto">
          <a:xfrm>
            <a:off x="474663" y="-228600"/>
            <a:ext cx="8229600" cy="1143000"/>
          </a:xfrm>
          <a:prstGeom prst="rect">
            <a:avLst/>
          </a:prstGeom>
          <a:noFill/>
          <a:ln w="12700" algn="ctr">
            <a:noFill/>
            <a:miter lim="800000"/>
            <a:headEnd/>
            <a:tailEnd/>
          </a:ln>
        </p:spPr>
        <p:txBody>
          <a:bodyPr anchor="b"/>
          <a:lstStyle/>
          <a:p>
            <a:pPr eaLnBrk="1" hangingPunct="1"/>
            <a:r>
              <a:rPr lang="en-US" sz="3200" b="1">
                <a:solidFill>
                  <a:srgbClr val="FF0000"/>
                </a:solidFill>
                <a:cs typeface="Arial" pitchFamily="34" charset="0"/>
              </a:rPr>
              <a:t>Q 4</a:t>
            </a:r>
          </a:p>
        </p:txBody>
      </p:sp>
      <p:sp>
        <p:nvSpPr>
          <p:cNvPr id="36869" name="Content Placeholder 2"/>
          <p:cNvSpPr txBox="1">
            <a:spLocks/>
          </p:cNvSpPr>
          <p:nvPr/>
        </p:nvSpPr>
        <p:spPr bwMode="auto">
          <a:xfrm>
            <a:off x="544513" y="1524000"/>
            <a:ext cx="8229600" cy="4525963"/>
          </a:xfrm>
          <a:prstGeom prst="rect">
            <a:avLst/>
          </a:prstGeom>
          <a:noFill/>
          <a:ln w="12700" algn="ctr">
            <a:noFill/>
            <a:miter lim="800000"/>
            <a:headEnd/>
            <a:tailEnd/>
          </a:ln>
        </p:spPr>
        <p:txBody>
          <a:bodyPr lIns="90488" tIns="44450" rIns="90488" bIns="44450"/>
          <a:lstStyle/>
          <a:p>
            <a:pPr marL="514350" indent="-514350"/>
            <a:r>
              <a:rPr lang="en-US" altLang="ja-JP" sz="2800"/>
              <a:t>What is the maximum frequency range of ARM7 CPU clock</a:t>
            </a:r>
          </a:p>
          <a:p>
            <a:pPr marL="514350" indent="-514350"/>
            <a:endParaRPr lang="en-US" altLang="ja-JP" sz="2800"/>
          </a:p>
          <a:p>
            <a:pPr marL="514350" indent="-514350"/>
            <a:r>
              <a:rPr lang="en-US" altLang="ja-JP" sz="2800"/>
              <a:t>A)64         </a:t>
            </a:r>
          </a:p>
          <a:p>
            <a:pPr marL="514350" indent="-514350"/>
            <a:r>
              <a:rPr lang="en-US" altLang="ja-JP" sz="2800"/>
              <a:t>B)60     </a:t>
            </a:r>
          </a:p>
          <a:p>
            <a:pPr marL="514350" indent="-514350"/>
            <a:r>
              <a:rPr lang="en-US" altLang="ja-JP" sz="2800"/>
              <a:t>C)30           </a:t>
            </a:r>
          </a:p>
          <a:p>
            <a:pPr marL="514350" indent="-514350"/>
            <a:r>
              <a:rPr lang="en-US" altLang="ja-JP" sz="2800"/>
              <a:t>D)16</a:t>
            </a:r>
            <a:endParaRPr lang="en-US" sz="2800"/>
          </a:p>
        </p:txBody>
      </p:sp>
      <p:sp>
        <p:nvSpPr>
          <p:cNvPr id="637958" name="Oval 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30</a:t>
            </a:r>
          </a:p>
        </p:txBody>
      </p:sp>
      <p:sp>
        <p:nvSpPr>
          <p:cNvPr id="637959" name="Oval 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29</a:t>
            </a:r>
          </a:p>
        </p:txBody>
      </p:sp>
      <p:sp>
        <p:nvSpPr>
          <p:cNvPr id="637960" name="Oval 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28</a:t>
            </a:r>
          </a:p>
        </p:txBody>
      </p:sp>
      <p:sp>
        <p:nvSpPr>
          <p:cNvPr id="637961" name="Oval 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27</a:t>
            </a:r>
          </a:p>
        </p:txBody>
      </p:sp>
      <p:sp>
        <p:nvSpPr>
          <p:cNvPr id="637962" name="Oval 1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26</a:t>
            </a:r>
          </a:p>
        </p:txBody>
      </p:sp>
      <p:sp>
        <p:nvSpPr>
          <p:cNvPr id="637963" name="Oval 1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25</a:t>
            </a:r>
          </a:p>
        </p:txBody>
      </p:sp>
      <p:sp>
        <p:nvSpPr>
          <p:cNvPr id="637964" name="Oval 1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24</a:t>
            </a:r>
          </a:p>
        </p:txBody>
      </p:sp>
      <p:sp>
        <p:nvSpPr>
          <p:cNvPr id="637965" name="Oval 1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23</a:t>
            </a:r>
          </a:p>
        </p:txBody>
      </p:sp>
      <p:sp>
        <p:nvSpPr>
          <p:cNvPr id="637966" name="Oval 1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22</a:t>
            </a:r>
          </a:p>
        </p:txBody>
      </p:sp>
      <p:sp>
        <p:nvSpPr>
          <p:cNvPr id="637967" name="Oval 1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21</a:t>
            </a:r>
          </a:p>
        </p:txBody>
      </p:sp>
      <p:sp>
        <p:nvSpPr>
          <p:cNvPr id="637968" name="Oval 1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20</a:t>
            </a:r>
          </a:p>
        </p:txBody>
      </p:sp>
      <p:sp>
        <p:nvSpPr>
          <p:cNvPr id="637969" name="Oval 1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19</a:t>
            </a:r>
          </a:p>
        </p:txBody>
      </p:sp>
      <p:sp>
        <p:nvSpPr>
          <p:cNvPr id="637970" name="Oval 1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18</a:t>
            </a:r>
          </a:p>
        </p:txBody>
      </p:sp>
      <p:sp>
        <p:nvSpPr>
          <p:cNvPr id="637971" name="Oval 1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17</a:t>
            </a:r>
          </a:p>
        </p:txBody>
      </p:sp>
      <p:sp>
        <p:nvSpPr>
          <p:cNvPr id="637972" name="Oval 2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16</a:t>
            </a:r>
          </a:p>
        </p:txBody>
      </p:sp>
      <p:sp>
        <p:nvSpPr>
          <p:cNvPr id="637973" name="Oval 2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15</a:t>
            </a:r>
          </a:p>
        </p:txBody>
      </p:sp>
      <p:sp>
        <p:nvSpPr>
          <p:cNvPr id="637974" name="Oval 2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14</a:t>
            </a:r>
          </a:p>
        </p:txBody>
      </p:sp>
      <p:sp>
        <p:nvSpPr>
          <p:cNvPr id="637975" name="Oval 2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13</a:t>
            </a:r>
          </a:p>
        </p:txBody>
      </p:sp>
      <p:sp>
        <p:nvSpPr>
          <p:cNvPr id="637976" name="Oval 2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12</a:t>
            </a:r>
          </a:p>
        </p:txBody>
      </p:sp>
      <p:sp>
        <p:nvSpPr>
          <p:cNvPr id="637977" name="Oval 2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11</a:t>
            </a:r>
          </a:p>
        </p:txBody>
      </p:sp>
      <p:sp>
        <p:nvSpPr>
          <p:cNvPr id="637978" name="Oval 2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10</a:t>
            </a:r>
          </a:p>
        </p:txBody>
      </p:sp>
      <p:sp>
        <p:nvSpPr>
          <p:cNvPr id="637979" name="Oval 2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9</a:t>
            </a:r>
          </a:p>
        </p:txBody>
      </p:sp>
      <p:sp>
        <p:nvSpPr>
          <p:cNvPr id="637980" name="Oval 2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8</a:t>
            </a:r>
          </a:p>
        </p:txBody>
      </p:sp>
      <p:sp>
        <p:nvSpPr>
          <p:cNvPr id="637981" name="Oval 2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7</a:t>
            </a:r>
          </a:p>
        </p:txBody>
      </p:sp>
      <p:sp>
        <p:nvSpPr>
          <p:cNvPr id="637982" name="Oval 3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6</a:t>
            </a:r>
          </a:p>
        </p:txBody>
      </p:sp>
      <p:sp>
        <p:nvSpPr>
          <p:cNvPr id="637983" name="Oval 3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5</a:t>
            </a:r>
          </a:p>
        </p:txBody>
      </p:sp>
      <p:sp>
        <p:nvSpPr>
          <p:cNvPr id="637984" name="Oval 3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4</a:t>
            </a:r>
          </a:p>
        </p:txBody>
      </p:sp>
      <p:sp>
        <p:nvSpPr>
          <p:cNvPr id="637985" name="Oval 3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3</a:t>
            </a:r>
          </a:p>
        </p:txBody>
      </p:sp>
      <p:sp>
        <p:nvSpPr>
          <p:cNvPr id="637986" name="Oval 3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a:t>
            </a:r>
          </a:p>
        </p:txBody>
      </p:sp>
      <p:sp>
        <p:nvSpPr>
          <p:cNvPr id="637987" name="Oval 3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a:t>
            </a:r>
          </a:p>
        </p:txBody>
      </p:sp>
      <p:sp>
        <p:nvSpPr>
          <p:cNvPr id="637988" name="Oval 3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End</a:t>
            </a:r>
          </a:p>
        </p:txBody>
      </p:sp>
      <p:sp>
        <p:nvSpPr>
          <p:cNvPr id="8" name="Half Frame 7"/>
          <p:cNvSpPr>
            <a:spLocks noChangeArrowheads="1"/>
          </p:cNvSpPr>
          <p:nvPr/>
        </p:nvSpPr>
        <p:spPr bwMode="auto">
          <a:xfrm rot="18064600" flipV="1">
            <a:off x="1968500" y="3136900"/>
            <a:ext cx="817563" cy="487363"/>
          </a:xfrm>
          <a:custGeom>
            <a:avLst/>
            <a:gdLst>
              <a:gd name="T0" fmla="*/ 681304 w 817563"/>
              <a:gd name="T1" fmla="*/ 81226 h 487362"/>
              <a:gd name="T2" fmla="*/ 81226 w 817563"/>
              <a:gd name="T3" fmla="*/ 438942 h 487362"/>
              <a:gd name="T4" fmla="*/ 0 w 817563"/>
              <a:gd name="T5" fmla="*/ 243681 h 487362"/>
              <a:gd name="T6" fmla="*/ 408782 w 817563"/>
              <a:gd name="T7" fmla="*/ 0 h 487362"/>
              <a:gd name="T8" fmla="*/ 0 60000 65536"/>
              <a:gd name="T9" fmla="*/ 5898240 60000 65536"/>
              <a:gd name="T10" fmla="*/ 11796480 60000 65536"/>
              <a:gd name="T11" fmla="*/ 17694720 60000 65536"/>
              <a:gd name="T12" fmla="*/ 0 w 817563"/>
              <a:gd name="T13" fmla="*/ 0 h 487362"/>
              <a:gd name="T14" fmla="*/ 817563 w 817563"/>
              <a:gd name="T15" fmla="*/ 487362 h 487362"/>
            </a:gdLst>
            <a:ahLst/>
            <a:cxnLst>
              <a:cxn ang="T8">
                <a:pos x="T0" y="T1"/>
              </a:cxn>
              <a:cxn ang="T9">
                <a:pos x="T2" y="T3"/>
              </a:cxn>
              <a:cxn ang="T10">
                <a:pos x="T4" y="T5"/>
              </a:cxn>
              <a:cxn ang="T11">
                <a:pos x="T6" y="T7"/>
              </a:cxn>
            </a:cxnLst>
            <a:rect l="T12" t="T13" r="T14" b="T15"/>
            <a:pathLst>
              <a:path w="817563" h="487362">
                <a:moveTo>
                  <a:pt x="0" y="0"/>
                </a:moveTo>
                <a:lnTo>
                  <a:pt x="817563" y="0"/>
                </a:lnTo>
                <a:lnTo>
                  <a:pt x="545045" y="162452"/>
                </a:lnTo>
                <a:lnTo>
                  <a:pt x="162452" y="162452"/>
                </a:lnTo>
                <a:lnTo>
                  <a:pt x="162452" y="390522"/>
                </a:lnTo>
                <a:lnTo>
                  <a:pt x="0" y="487362"/>
                </a:lnTo>
                <a:close/>
              </a:path>
            </a:pathLst>
          </a:custGeom>
          <a:solidFill>
            <a:srgbClr val="FF0000"/>
          </a:solidFill>
          <a:ln w="25400" algn="ctr">
            <a:solidFill>
              <a:srgbClr val="FF0000"/>
            </a:solidFill>
            <a:miter lim="800000"/>
            <a:headEnd/>
            <a:tailEnd/>
          </a:ln>
        </p:spPr>
        <p:txBody>
          <a:bodyPr rot="10800000" vert="eaVert" anchor="ctr"/>
          <a:lstStyle/>
          <a:p>
            <a:pPr algn="ctr">
              <a:defRPr/>
            </a:pPr>
            <a:endParaRPr lang="en-US" sz="1200" b="1">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795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63795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637960"/>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637961"/>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637962"/>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637963"/>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637964"/>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637965"/>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637966"/>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637967"/>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637968"/>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637969"/>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637970"/>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637971"/>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637972"/>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637973"/>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637974"/>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637975"/>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637976"/>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637977"/>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637978"/>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637979"/>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637980"/>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637981"/>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637982"/>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637983"/>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637984"/>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637985"/>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637986"/>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637987"/>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637988"/>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3" name="laser.wav" builtIn="1"/>
                                        </p:tgtEl>
                                      </p:cMediaNode>
                                    </p:audio>
                                  </p:sub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8" grpId="0" animBg="1"/>
      <p:bldP spid="637959" grpId="0" animBg="1"/>
      <p:bldP spid="637960" grpId="0" animBg="1"/>
      <p:bldP spid="637961" grpId="0" animBg="1"/>
      <p:bldP spid="637962" grpId="0" animBg="1"/>
      <p:bldP spid="637963" grpId="0" animBg="1"/>
      <p:bldP spid="637964" grpId="0" animBg="1"/>
      <p:bldP spid="637965" grpId="0" animBg="1"/>
      <p:bldP spid="637966" grpId="0" animBg="1"/>
      <p:bldP spid="637967" grpId="0" animBg="1"/>
      <p:bldP spid="637968" grpId="0" animBg="1"/>
      <p:bldP spid="637969" grpId="0" animBg="1"/>
      <p:bldP spid="637970" grpId="0" animBg="1"/>
      <p:bldP spid="637971" grpId="0" animBg="1"/>
      <p:bldP spid="637972" grpId="0" animBg="1"/>
      <p:bldP spid="637973" grpId="0" animBg="1"/>
      <p:bldP spid="637974" grpId="0" animBg="1"/>
      <p:bldP spid="637975" grpId="0" animBg="1"/>
      <p:bldP spid="637976" grpId="0" animBg="1"/>
      <p:bldP spid="637977" grpId="0" animBg="1"/>
      <p:bldP spid="637978" grpId="0" animBg="1"/>
      <p:bldP spid="637979" grpId="0" animBg="1"/>
      <p:bldP spid="637980" grpId="0" animBg="1"/>
      <p:bldP spid="637981" grpId="0" animBg="1"/>
      <p:bldP spid="637982" grpId="0" animBg="1"/>
      <p:bldP spid="637983" grpId="0" animBg="1"/>
      <p:bldP spid="637984" grpId="0" animBg="1"/>
      <p:bldP spid="637985" grpId="0" animBg="1"/>
      <p:bldP spid="637986" grpId="0" animBg="1"/>
      <p:bldP spid="637987" grpId="0" animBg="1"/>
      <p:bldP spid="6379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152400"/>
            <a:ext cx="8229600" cy="1079500"/>
          </a:xfrm>
        </p:spPr>
        <p:txBody>
          <a:bodyPr/>
          <a:lstStyle/>
          <a:p>
            <a:pPr eaLnBrk="1" hangingPunct="1"/>
            <a:r>
              <a:rPr lang="en-US" smtClean="0">
                <a:solidFill>
                  <a:srgbClr val="FF0000"/>
                </a:solidFill>
              </a:rPr>
              <a:t>Further Reading/References</a:t>
            </a:r>
          </a:p>
        </p:txBody>
      </p:sp>
      <p:sp>
        <p:nvSpPr>
          <p:cNvPr id="37891" name="Rectangle 5"/>
          <p:cNvSpPr>
            <a:spLocks noGrp="1" noChangeArrowheads="1"/>
          </p:cNvSpPr>
          <p:nvPr>
            <p:ph idx="1"/>
          </p:nvPr>
        </p:nvSpPr>
        <p:spPr/>
        <p:txBody>
          <a:bodyPr/>
          <a:lstStyle/>
          <a:p>
            <a:pPr eaLnBrk="1" hangingPunct="1"/>
            <a:r>
              <a:rPr lang="en-US" sz="2600" smtClean="0"/>
              <a:t>ARM 7 Instruction Set manual</a:t>
            </a:r>
          </a:p>
          <a:p>
            <a:pPr eaLnBrk="1" hangingPunct="1"/>
            <a:r>
              <a:rPr lang="en-US" sz="2600" smtClean="0"/>
              <a:t>www.arm.org</a:t>
            </a:r>
          </a:p>
        </p:txBody>
      </p:sp>
      <p:sp>
        <p:nvSpPr>
          <p:cNvPr id="5" name="Date Placeholder 3"/>
          <p:cNvSpPr>
            <a:spLocks noGrp="1"/>
          </p:cNvSpPr>
          <p:nvPr>
            <p:ph type="dt" sz="quarter" idx="4294967295"/>
          </p:nvPr>
        </p:nvSpPr>
        <p:spPr/>
        <p:txBody>
          <a:bodyPr/>
          <a:lstStyle/>
          <a:p>
            <a:pPr>
              <a:defRPr/>
            </a:pPr>
            <a:r>
              <a:rPr lang="en-US" dirty="0"/>
              <a:t> </a:t>
            </a:r>
          </a:p>
        </p:txBody>
      </p:sp>
      <p:sp>
        <p:nvSpPr>
          <p:cNvPr id="37893" name="Date Placeholder 3"/>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rPr>
              <a:t>PurpleLeap Company Confidential</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dirty="0"/>
              <a:t> </a:t>
            </a:r>
          </a:p>
        </p:txBody>
      </p:sp>
      <p:sp>
        <p:nvSpPr>
          <p:cNvPr id="38915" name="Rectangle 2"/>
          <p:cNvSpPr>
            <a:spLocks noGrp="1" noChangeArrowheads="1"/>
          </p:cNvSpPr>
          <p:nvPr>
            <p:ph type="title" idx="4294967295"/>
          </p:nvPr>
        </p:nvSpPr>
        <p:spPr>
          <a:xfrm>
            <a:off x="0" y="-152400"/>
            <a:ext cx="8229600" cy="1079500"/>
          </a:xfrm>
        </p:spPr>
        <p:txBody>
          <a:bodyPr/>
          <a:lstStyle/>
          <a:p>
            <a:pPr eaLnBrk="1" hangingPunct="1"/>
            <a:r>
              <a:rPr lang="en-US" smtClean="0">
                <a:solidFill>
                  <a:srgbClr val="FF0000"/>
                </a:solidFill>
              </a:rPr>
              <a:t>Q&amp;A</a:t>
            </a:r>
          </a:p>
        </p:txBody>
      </p:sp>
      <p:sp>
        <p:nvSpPr>
          <p:cNvPr id="38916" name="Date Placeholder 3"/>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rPr>
              <a:t>PurpleLeap Company Confidential</a:t>
            </a:r>
          </a:p>
        </p:txBody>
      </p:sp>
      <p:pic>
        <p:nvPicPr>
          <p:cNvPr id="38917" name="Picture 3" descr="MCj00890480000[1]"/>
          <p:cNvPicPr>
            <a:picLocks noChangeAspect="1" noChangeArrowheads="1"/>
          </p:cNvPicPr>
          <p:nvPr/>
        </p:nvPicPr>
        <p:blipFill>
          <a:blip r:embed="rId3"/>
          <a:srcRect/>
          <a:stretch>
            <a:fillRect/>
          </a:stretch>
        </p:blipFill>
        <p:spPr bwMode="auto">
          <a:xfrm>
            <a:off x="3543300" y="2103438"/>
            <a:ext cx="1031875" cy="1816100"/>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152400"/>
            <a:ext cx="8229600" cy="1079500"/>
          </a:xfrm>
        </p:spPr>
        <p:txBody>
          <a:bodyPr/>
          <a:lstStyle/>
          <a:p>
            <a:pPr eaLnBrk="1" hangingPunct="1"/>
            <a:r>
              <a:rPr lang="en-US" smtClean="0">
                <a:solidFill>
                  <a:srgbClr val="FF0000"/>
                </a:solidFill>
              </a:rPr>
              <a:t>Summary</a:t>
            </a:r>
          </a:p>
        </p:txBody>
      </p:sp>
      <p:sp>
        <p:nvSpPr>
          <p:cNvPr id="39939" name="Rectangle 6"/>
          <p:cNvSpPr>
            <a:spLocks noGrp="1" noChangeArrowheads="1"/>
          </p:cNvSpPr>
          <p:nvPr>
            <p:ph idx="1"/>
          </p:nvPr>
        </p:nvSpPr>
        <p:spPr/>
        <p:txBody>
          <a:bodyPr/>
          <a:lstStyle/>
          <a:p>
            <a:pPr eaLnBrk="1" hangingPunct="1"/>
            <a:r>
              <a:rPr lang="en-US" smtClean="0"/>
              <a:t>In this Session we have learnt about</a:t>
            </a:r>
          </a:p>
          <a:p>
            <a:pPr lvl="1" eaLnBrk="1" hangingPunct="1"/>
            <a:r>
              <a:rPr lang="en-US" smtClean="0"/>
              <a:t>Architecture of ARM</a:t>
            </a:r>
          </a:p>
          <a:p>
            <a:pPr lvl="1" eaLnBrk="1" hangingPunct="1"/>
            <a:r>
              <a:rPr lang="en-US" smtClean="0"/>
              <a:t>Processor families</a:t>
            </a:r>
          </a:p>
          <a:p>
            <a:pPr lvl="1" eaLnBrk="1" hangingPunct="1"/>
            <a:r>
              <a:rPr lang="en-US" smtClean="0"/>
              <a:t>Register Set</a:t>
            </a:r>
          </a:p>
          <a:p>
            <a:pPr lvl="1" eaLnBrk="1" hangingPunct="1"/>
            <a:r>
              <a:rPr lang="en-US" smtClean="0"/>
              <a:t>ARM7TDMI-S Architecture</a:t>
            </a:r>
          </a:p>
        </p:txBody>
      </p:sp>
      <p:sp>
        <p:nvSpPr>
          <p:cNvPr id="7" name="Date Placeholder 3"/>
          <p:cNvSpPr>
            <a:spLocks noGrp="1"/>
          </p:cNvSpPr>
          <p:nvPr>
            <p:ph type="dt" sz="quarter" idx="4294967295"/>
          </p:nvPr>
        </p:nvSpPr>
        <p:spPr/>
        <p:txBody>
          <a:bodyPr/>
          <a:lstStyle/>
          <a:p>
            <a:pPr>
              <a:defRPr/>
            </a:pPr>
            <a:r>
              <a:rPr lang="en-US" dirty="0"/>
              <a:t> </a:t>
            </a:r>
          </a:p>
        </p:txBody>
      </p:sp>
      <p:sp>
        <p:nvSpPr>
          <p:cNvPr id="39941" name="Date Placeholder 1"/>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rPr>
              <a:t>PurpleLeap Company Confidential</a:t>
            </a:r>
          </a:p>
        </p:txBody>
      </p:sp>
      <p:sp>
        <p:nvSpPr>
          <p:cNvPr id="39942" name="Date Placeholder 3"/>
          <p:cNvSpPr txBox="1">
            <a:spLocks noGrp="1"/>
          </p:cNvSpPr>
          <p:nvPr/>
        </p:nvSpPr>
        <p:spPr bwMode="auto">
          <a:xfrm>
            <a:off x="0" y="6324600"/>
            <a:ext cx="2514600" cy="152400"/>
          </a:xfrm>
          <a:prstGeom prst="rect">
            <a:avLst/>
          </a:prstGeom>
          <a:noFill/>
          <a:ln w="9525">
            <a:noFill/>
            <a:miter lim="800000"/>
            <a:headEnd/>
            <a:tailEnd/>
          </a:ln>
        </p:spPr>
        <p:txBody>
          <a:bodyPr/>
          <a:lstStyle/>
          <a:p>
            <a:pPr algn="r" eaLnBrk="1" hangingPunct="1"/>
            <a:r>
              <a:rPr lang="en-US" sz="800">
                <a:solidFill>
                  <a:schemeClr val="bg1"/>
                </a:solidFill>
              </a:rPr>
              <a:t> </a:t>
            </a:r>
          </a:p>
        </p:txBody>
      </p:sp>
      <p:sp>
        <p:nvSpPr>
          <p:cNvPr id="39943" name="Rectangle 3"/>
          <p:cNvSpPr txBox="1">
            <a:spLocks noChangeArrowheads="1"/>
          </p:cNvSpPr>
          <p:nvPr/>
        </p:nvSpPr>
        <p:spPr bwMode="auto">
          <a:xfrm>
            <a:off x="439738" y="1722438"/>
            <a:ext cx="8229600" cy="4645025"/>
          </a:xfrm>
          <a:prstGeom prst="rect">
            <a:avLst/>
          </a:prstGeom>
          <a:noFill/>
          <a:ln w="12700" algn="ctr">
            <a:noFill/>
            <a:miter lim="800000"/>
            <a:headEnd/>
            <a:tailEnd/>
          </a:ln>
        </p:spPr>
        <p:txBody>
          <a:bodyPr lIns="90488" tIns="44450" rIns="90488" bIns="44450"/>
          <a:lstStyle/>
          <a:p>
            <a:pPr marL="284163" indent="-284163">
              <a:spcBef>
                <a:spcPct val="30000"/>
              </a:spcBef>
              <a:buClr>
                <a:schemeClr val="tx1"/>
              </a:buClr>
            </a:pPr>
            <a:endParaRPr lang="en-US" sz="320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r>
              <a:rPr lang="en-US" dirty="0"/>
              <a:t> </a:t>
            </a:r>
          </a:p>
        </p:txBody>
      </p:sp>
      <p:sp>
        <p:nvSpPr>
          <p:cNvPr id="40963" name="Title 1"/>
          <p:cNvSpPr>
            <a:spLocks noGrp="1"/>
          </p:cNvSpPr>
          <p:nvPr>
            <p:ph type="title" idx="4294967295"/>
          </p:nvPr>
        </p:nvSpPr>
        <p:spPr>
          <a:xfrm>
            <a:off x="0" y="-152400"/>
            <a:ext cx="8229600" cy="1079500"/>
          </a:xfrm>
        </p:spPr>
        <p:txBody>
          <a:bodyPr/>
          <a:lstStyle/>
          <a:p>
            <a:pPr eaLnBrk="1" hangingPunct="1"/>
            <a:r>
              <a:rPr lang="en-US" smtClean="0">
                <a:solidFill>
                  <a:srgbClr val="FF0000"/>
                </a:solidFill>
              </a:rPr>
              <a:t>Quizzes &amp; Assignments</a:t>
            </a:r>
          </a:p>
        </p:txBody>
      </p:sp>
      <p:sp>
        <p:nvSpPr>
          <p:cNvPr id="40964" name="Date Placeholder 1"/>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rPr>
              <a:t>PurpleLeap Company Confidential</a:t>
            </a:r>
          </a:p>
        </p:txBody>
      </p:sp>
      <p:sp>
        <p:nvSpPr>
          <p:cNvPr id="40965" name="Date Placeholder 3"/>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rPr>
              <a:t>PurpleLeap Company Confidential</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r>
              <a:rPr lang="en-US" dirty="0"/>
              <a:t> </a:t>
            </a:r>
          </a:p>
        </p:txBody>
      </p:sp>
      <p:sp>
        <p:nvSpPr>
          <p:cNvPr id="41987" name="Title 1"/>
          <p:cNvSpPr>
            <a:spLocks noGrp="1"/>
          </p:cNvSpPr>
          <p:nvPr>
            <p:ph type="title" idx="4294967295"/>
          </p:nvPr>
        </p:nvSpPr>
        <p:spPr>
          <a:xfrm>
            <a:off x="0" y="-152400"/>
            <a:ext cx="8229600" cy="1079500"/>
          </a:xfrm>
        </p:spPr>
        <p:txBody>
          <a:bodyPr/>
          <a:lstStyle/>
          <a:p>
            <a:pPr eaLnBrk="1" hangingPunct="1"/>
            <a:r>
              <a:rPr lang="en-US" smtClean="0">
                <a:solidFill>
                  <a:srgbClr val="FF0000"/>
                </a:solidFill>
              </a:rPr>
              <a:t>Assignment Walkthrough</a:t>
            </a:r>
          </a:p>
        </p:txBody>
      </p:sp>
      <p:sp>
        <p:nvSpPr>
          <p:cNvPr id="41988" name="Content Placeholder 2"/>
          <p:cNvSpPr>
            <a:spLocks noGrp="1"/>
          </p:cNvSpPr>
          <p:nvPr>
            <p:ph idx="4294967295"/>
          </p:nvPr>
        </p:nvSpPr>
        <p:spPr>
          <a:xfrm>
            <a:off x="0" y="1700213"/>
            <a:ext cx="8229600" cy="4525962"/>
          </a:xfrm>
        </p:spPr>
        <p:txBody>
          <a:bodyPr/>
          <a:lstStyle/>
          <a:p>
            <a:pPr eaLnBrk="1" hangingPunct="1"/>
            <a:r>
              <a:rPr lang="en-US" smtClean="0"/>
              <a:t>Explain the differences between RISC and CISC</a:t>
            </a:r>
          </a:p>
          <a:p>
            <a:pPr eaLnBrk="1" hangingPunct="1"/>
            <a:r>
              <a:rPr lang="en-US" smtClean="0"/>
              <a:t>Explain the different architectures in ARM</a:t>
            </a:r>
          </a:p>
          <a:p>
            <a:pPr eaLnBrk="1" hangingPunct="1"/>
            <a:r>
              <a:rPr lang="en-US" smtClean="0"/>
              <a:t>What is pipelining</a:t>
            </a:r>
          </a:p>
          <a:p>
            <a:pPr eaLnBrk="1" hangingPunct="1"/>
            <a:r>
              <a:rPr lang="en-US" smtClean="0"/>
              <a:t>What are the registers available in ARM7?</a:t>
            </a:r>
          </a:p>
          <a:p>
            <a:pPr eaLnBrk="1" hangingPunct="1"/>
            <a:r>
              <a:rPr lang="en-US" smtClean="0"/>
              <a:t>What is CPSR and SPSR</a:t>
            </a:r>
          </a:p>
        </p:txBody>
      </p:sp>
      <p:sp>
        <p:nvSpPr>
          <p:cNvPr id="41989" name="Date Placeholder 1"/>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rPr>
              <a:t>PurpleLeap Company Confidential</a:t>
            </a:r>
          </a:p>
        </p:txBody>
      </p:sp>
      <p:sp>
        <p:nvSpPr>
          <p:cNvPr id="41990" name="Date Placeholder 3"/>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rPr>
              <a:t>PurpleLeap Company Confidential</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dirty="0"/>
              <a:t> </a:t>
            </a:r>
          </a:p>
        </p:txBody>
      </p:sp>
      <p:sp>
        <p:nvSpPr>
          <p:cNvPr id="43011" name="Rectangle 2"/>
          <p:cNvSpPr>
            <a:spLocks noGrp="1" noChangeArrowheads="1"/>
          </p:cNvSpPr>
          <p:nvPr>
            <p:ph type="title" idx="4294967295"/>
          </p:nvPr>
        </p:nvSpPr>
        <p:spPr>
          <a:xfrm>
            <a:off x="0" y="-152400"/>
            <a:ext cx="8229600" cy="1079500"/>
          </a:xfrm>
        </p:spPr>
        <p:txBody>
          <a:bodyPr/>
          <a:lstStyle/>
          <a:p>
            <a:pPr eaLnBrk="1" hangingPunct="1"/>
            <a:r>
              <a:rPr lang="en-US" smtClean="0">
                <a:solidFill>
                  <a:srgbClr val="FF0000"/>
                </a:solidFill>
              </a:rPr>
              <a:t>What’s coming up?</a:t>
            </a:r>
          </a:p>
        </p:txBody>
      </p:sp>
      <p:sp>
        <p:nvSpPr>
          <p:cNvPr id="43012" name="Rectangle 3"/>
          <p:cNvSpPr>
            <a:spLocks noGrp="1" noChangeArrowheads="1"/>
          </p:cNvSpPr>
          <p:nvPr>
            <p:ph type="body" idx="4294967295"/>
          </p:nvPr>
        </p:nvSpPr>
        <p:spPr>
          <a:xfrm>
            <a:off x="0" y="1700213"/>
            <a:ext cx="8229600" cy="4525962"/>
          </a:xfrm>
        </p:spPr>
        <p:txBody>
          <a:bodyPr/>
          <a:lstStyle/>
          <a:p>
            <a:pPr eaLnBrk="1" hangingPunct="1">
              <a:buFontTx/>
              <a:buNone/>
            </a:pPr>
            <a:r>
              <a:rPr lang="en-US" smtClean="0"/>
              <a:t>  In the next session, you will learn about</a:t>
            </a:r>
          </a:p>
          <a:p>
            <a:pPr lvl="1" eaLnBrk="1" hangingPunct="1"/>
            <a:r>
              <a:rPr lang="en-US" smtClean="0"/>
              <a:t>Pin Configuration </a:t>
            </a:r>
          </a:p>
          <a:p>
            <a:pPr lvl="1" eaLnBrk="1" hangingPunct="1"/>
            <a:r>
              <a:rPr lang="en-US" smtClean="0"/>
              <a:t>Pin Connect Block</a:t>
            </a:r>
          </a:p>
          <a:p>
            <a:pPr lvl="1" eaLnBrk="1" hangingPunct="1"/>
            <a:r>
              <a:rPr lang="en-US" smtClean="0"/>
              <a:t>GPIO</a:t>
            </a:r>
          </a:p>
          <a:p>
            <a:pPr lvl="1" eaLnBrk="1" hangingPunct="1"/>
            <a:r>
              <a:rPr lang="en-US" smtClean="0"/>
              <a:t>Led Programming 	</a:t>
            </a:r>
          </a:p>
        </p:txBody>
      </p:sp>
      <p:sp>
        <p:nvSpPr>
          <p:cNvPr id="43013" name="Date Placeholder 3"/>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rPr>
              <a:t>PurpleLeap Company Confidential</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ate Placeholder 1"/>
          <p:cNvSpPr>
            <a:spLocks noGrp="1"/>
          </p:cNvSpPr>
          <p:nvPr>
            <p:ph type="dt" sz="quarter" idx="10"/>
          </p:nvPr>
        </p:nvSpPr>
        <p:spPr/>
        <p:txBody>
          <a:bodyPr/>
          <a:lstStyle/>
          <a:p>
            <a:pPr>
              <a:defRPr/>
            </a:pPr>
            <a:r>
              <a:rPr lang="en-US" dirty="0"/>
              <a:t> </a:t>
            </a:r>
          </a:p>
        </p:txBody>
      </p:sp>
      <p:sp>
        <p:nvSpPr>
          <p:cNvPr id="44035" name="Date Placeholder 1"/>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rPr>
              <a:t>PurpleLeap Company Confidential</a:t>
            </a:r>
          </a:p>
        </p:txBody>
      </p:sp>
      <p:sp>
        <p:nvSpPr>
          <p:cNvPr id="44036" name="Date Placeholder 3"/>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rPr>
              <a:t>PurpleLeap Company Confidential</a:t>
            </a:r>
          </a:p>
        </p:txBody>
      </p:sp>
      <p:sp>
        <p:nvSpPr>
          <p:cNvPr id="44037" name="Title 1"/>
          <p:cNvSpPr txBox="1">
            <a:spLocks/>
          </p:cNvSpPr>
          <p:nvPr/>
        </p:nvSpPr>
        <p:spPr bwMode="auto">
          <a:xfrm>
            <a:off x="474663" y="-228600"/>
            <a:ext cx="8229600" cy="1143000"/>
          </a:xfrm>
          <a:prstGeom prst="rect">
            <a:avLst/>
          </a:prstGeom>
          <a:noFill/>
          <a:ln w="12700" algn="ctr">
            <a:noFill/>
            <a:miter lim="800000"/>
            <a:headEnd/>
            <a:tailEnd/>
          </a:ln>
        </p:spPr>
        <p:txBody>
          <a:bodyPr anchor="b"/>
          <a:lstStyle/>
          <a:p>
            <a:pPr eaLnBrk="1" hangingPunct="1"/>
            <a:r>
              <a:rPr lang="en-US" sz="3200" b="1">
                <a:solidFill>
                  <a:srgbClr val="FF0000"/>
                </a:solidFill>
              </a:rPr>
              <a:t>Feedback</a:t>
            </a:r>
          </a:p>
        </p:txBody>
      </p:sp>
      <p:sp>
        <p:nvSpPr>
          <p:cNvPr id="44038" name="Content Placeholder 2"/>
          <p:cNvSpPr txBox="1">
            <a:spLocks/>
          </p:cNvSpPr>
          <p:nvPr/>
        </p:nvSpPr>
        <p:spPr bwMode="auto">
          <a:xfrm>
            <a:off x="544513" y="1458913"/>
            <a:ext cx="8229600" cy="4800600"/>
          </a:xfrm>
          <a:prstGeom prst="rect">
            <a:avLst/>
          </a:prstGeom>
          <a:noFill/>
          <a:ln w="12700" algn="ctr">
            <a:noFill/>
            <a:miter lim="800000"/>
            <a:headEnd/>
            <a:tailEnd/>
          </a:ln>
        </p:spPr>
        <p:txBody>
          <a:bodyPr lIns="90488" tIns="44450" rIns="90488" bIns="44450"/>
          <a:lstStyle/>
          <a:p>
            <a:pPr marL="508000" indent="-508000"/>
            <a:r>
              <a:rPr lang="en-US" sz="3000"/>
              <a:t>1</a:t>
            </a:r>
            <a:r>
              <a:rPr lang="en-US" sz="2600"/>
              <a:t>. How do you rate this session?</a:t>
            </a:r>
          </a:p>
          <a:p>
            <a:pPr marL="508000" indent="-508000"/>
            <a:r>
              <a:rPr lang="en-US" sz="2600"/>
              <a:t>	</a:t>
            </a:r>
            <a:endParaRPr lang="en-US" sz="2600" b="1"/>
          </a:p>
          <a:p>
            <a:pPr marL="508000" indent="-508000" eaLnBrk="1" hangingPunct="1">
              <a:spcBef>
                <a:spcPct val="30000"/>
              </a:spcBef>
              <a:buClr>
                <a:schemeClr val="tx1"/>
              </a:buClr>
              <a:buFont typeface="Arial" pitchFamily="34" charset="0"/>
              <a:buAutoNum type="alphaUcParenR"/>
            </a:pPr>
            <a:r>
              <a:rPr lang="en-US" sz="2600"/>
              <a:t> Excellent</a:t>
            </a:r>
          </a:p>
          <a:p>
            <a:pPr marL="508000" indent="-508000" eaLnBrk="1" hangingPunct="1">
              <a:spcBef>
                <a:spcPct val="30000"/>
              </a:spcBef>
              <a:buClr>
                <a:schemeClr val="tx1"/>
              </a:buClr>
              <a:buFont typeface="Arial" pitchFamily="34" charset="0"/>
              <a:buAutoNum type="alphaUcParenR"/>
            </a:pPr>
            <a:r>
              <a:rPr lang="en-US" sz="2600"/>
              <a:t> Good</a:t>
            </a:r>
          </a:p>
          <a:p>
            <a:pPr marL="508000" indent="-508000" eaLnBrk="1" hangingPunct="1">
              <a:spcBef>
                <a:spcPct val="30000"/>
              </a:spcBef>
              <a:buClr>
                <a:schemeClr val="tx1"/>
              </a:buClr>
              <a:buFont typeface="Arial" pitchFamily="34" charset="0"/>
              <a:buAutoNum type="alphaUcParenR"/>
            </a:pPr>
            <a:r>
              <a:rPr lang="en-US" sz="2600"/>
              <a:t> Satisfactory</a:t>
            </a:r>
          </a:p>
          <a:p>
            <a:pPr marL="508000" indent="-508000" eaLnBrk="1" hangingPunct="1">
              <a:spcBef>
                <a:spcPct val="30000"/>
              </a:spcBef>
              <a:buClr>
                <a:schemeClr val="tx1"/>
              </a:buClr>
              <a:buFont typeface="Arial" pitchFamily="34" charset="0"/>
              <a:buAutoNum type="alphaUcParenR"/>
            </a:pPr>
            <a:r>
              <a:rPr lang="en-US" sz="2600"/>
              <a:t> Poor</a:t>
            </a:r>
          </a:p>
        </p:txBody>
      </p:sp>
      <p:sp>
        <p:nvSpPr>
          <p:cNvPr id="581637" name="Oval 5"/>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30</a:t>
            </a:r>
          </a:p>
        </p:txBody>
      </p:sp>
      <p:sp>
        <p:nvSpPr>
          <p:cNvPr id="581638" name="Oval 6"/>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29</a:t>
            </a:r>
          </a:p>
        </p:txBody>
      </p:sp>
      <p:sp>
        <p:nvSpPr>
          <p:cNvPr id="581639" name="Oval 7"/>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28</a:t>
            </a:r>
          </a:p>
        </p:txBody>
      </p:sp>
      <p:sp>
        <p:nvSpPr>
          <p:cNvPr id="581640" name="Oval 8"/>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27</a:t>
            </a:r>
          </a:p>
        </p:txBody>
      </p:sp>
      <p:sp>
        <p:nvSpPr>
          <p:cNvPr id="581641" name="Oval 9"/>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26</a:t>
            </a:r>
          </a:p>
        </p:txBody>
      </p:sp>
      <p:sp>
        <p:nvSpPr>
          <p:cNvPr id="581642" name="Oval 10"/>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25</a:t>
            </a:r>
          </a:p>
        </p:txBody>
      </p:sp>
      <p:sp>
        <p:nvSpPr>
          <p:cNvPr id="581643" name="Oval 11"/>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24</a:t>
            </a:r>
          </a:p>
        </p:txBody>
      </p:sp>
      <p:sp>
        <p:nvSpPr>
          <p:cNvPr id="581644" name="Oval 12"/>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23</a:t>
            </a:r>
          </a:p>
        </p:txBody>
      </p:sp>
      <p:sp>
        <p:nvSpPr>
          <p:cNvPr id="581645" name="Oval 13"/>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22</a:t>
            </a:r>
          </a:p>
        </p:txBody>
      </p:sp>
      <p:sp>
        <p:nvSpPr>
          <p:cNvPr id="581646" name="Oval 14"/>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21</a:t>
            </a:r>
          </a:p>
        </p:txBody>
      </p:sp>
      <p:sp>
        <p:nvSpPr>
          <p:cNvPr id="581647" name="Oval 15"/>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20</a:t>
            </a:r>
          </a:p>
        </p:txBody>
      </p:sp>
      <p:sp>
        <p:nvSpPr>
          <p:cNvPr id="581648" name="Oval 16"/>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19</a:t>
            </a:r>
          </a:p>
        </p:txBody>
      </p:sp>
      <p:sp>
        <p:nvSpPr>
          <p:cNvPr id="581649" name="Oval 17"/>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18</a:t>
            </a:r>
          </a:p>
        </p:txBody>
      </p:sp>
      <p:sp>
        <p:nvSpPr>
          <p:cNvPr id="581650" name="Oval 18"/>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17</a:t>
            </a:r>
          </a:p>
        </p:txBody>
      </p:sp>
      <p:sp>
        <p:nvSpPr>
          <p:cNvPr id="581651" name="Oval 19"/>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16</a:t>
            </a:r>
          </a:p>
        </p:txBody>
      </p:sp>
      <p:sp>
        <p:nvSpPr>
          <p:cNvPr id="581652" name="Oval 20"/>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15</a:t>
            </a:r>
          </a:p>
        </p:txBody>
      </p:sp>
      <p:sp>
        <p:nvSpPr>
          <p:cNvPr id="581653" name="Oval 21"/>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14</a:t>
            </a:r>
          </a:p>
        </p:txBody>
      </p:sp>
      <p:sp>
        <p:nvSpPr>
          <p:cNvPr id="581654" name="Oval 22"/>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13</a:t>
            </a:r>
          </a:p>
        </p:txBody>
      </p:sp>
      <p:sp>
        <p:nvSpPr>
          <p:cNvPr id="581655" name="Oval 23"/>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12</a:t>
            </a:r>
          </a:p>
        </p:txBody>
      </p:sp>
      <p:sp>
        <p:nvSpPr>
          <p:cNvPr id="581656" name="Oval 24"/>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11</a:t>
            </a:r>
          </a:p>
        </p:txBody>
      </p:sp>
      <p:sp>
        <p:nvSpPr>
          <p:cNvPr id="581657" name="Oval 25"/>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10</a:t>
            </a:r>
          </a:p>
        </p:txBody>
      </p:sp>
      <p:sp>
        <p:nvSpPr>
          <p:cNvPr id="581658" name="Oval 26"/>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9</a:t>
            </a:r>
          </a:p>
        </p:txBody>
      </p:sp>
      <p:sp>
        <p:nvSpPr>
          <p:cNvPr id="581659" name="Oval 27"/>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8</a:t>
            </a:r>
          </a:p>
        </p:txBody>
      </p:sp>
      <p:sp>
        <p:nvSpPr>
          <p:cNvPr id="581660" name="Oval 28"/>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7</a:t>
            </a:r>
          </a:p>
        </p:txBody>
      </p:sp>
      <p:sp>
        <p:nvSpPr>
          <p:cNvPr id="581661" name="Oval 29"/>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6</a:t>
            </a:r>
          </a:p>
        </p:txBody>
      </p:sp>
      <p:sp>
        <p:nvSpPr>
          <p:cNvPr id="581662" name="Oval 30"/>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5</a:t>
            </a:r>
          </a:p>
        </p:txBody>
      </p:sp>
      <p:sp>
        <p:nvSpPr>
          <p:cNvPr id="581663" name="Oval 31"/>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4</a:t>
            </a:r>
          </a:p>
        </p:txBody>
      </p:sp>
      <p:sp>
        <p:nvSpPr>
          <p:cNvPr id="581664" name="Oval 32"/>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3</a:t>
            </a:r>
          </a:p>
        </p:txBody>
      </p:sp>
      <p:sp>
        <p:nvSpPr>
          <p:cNvPr id="581665" name="Oval 33"/>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a:t>
            </a:r>
          </a:p>
        </p:txBody>
      </p:sp>
      <p:sp>
        <p:nvSpPr>
          <p:cNvPr id="581666" name="Oval 34"/>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a:t>
            </a:r>
          </a:p>
        </p:txBody>
      </p:sp>
      <p:sp>
        <p:nvSpPr>
          <p:cNvPr id="581667" name="Oval 35"/>
          <p:cNvSpPr>
            <a:spLocks noChangeArrowheads="1"/>
          </p:cNvSpPr>
          <p:nvPr/>
        </p:nvSpPr>
        <p:spPr bwMode="auto">
          <a:xfrm>
            <a:off x="6900863"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End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7"/>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58163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581639"/>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581640"/>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581641"/>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581642"/>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581643"/>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581644"/>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581645"/>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581646"/>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581647"/>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581648"/>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581649"/>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581650"/>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581651"/>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581652"/>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581653"/>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581654"/>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581655"/>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581656"/>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581657"/>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581658"/>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581659"/>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581660"/>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581661"/>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581662"/>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581663"/>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581664"/>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581665"/>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581666"/>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581667"/>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3" name="laser.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7" grpId="0" animBg="1"/>
      <p:bldP spid="581638" grpId="0" animBg="1"/>
      <p:bldP spid="581639" grpId="0" animBg="1"/>
      <p:bldP spid="581640" grpId="0" animBg="1"/>
      <p:bldP spid="581641" grpId="0" animBg="1"/>
      <p:bldP spid="581642" grpId="0" animBg="1"/>
      <p:bldP spid="581643" grpId="0" animBg="1"/>
      <p:bldP spid="581644" grpId="0" animBg="1"/>
      <p:bldP spid="581645" grpId="0" animBg="1"/>
      <p:bldP spid="581646" grpId="0" animBg="1"/>
      <p:bldP spid="581647" grpId="0" animBg="1"/>
      <p:bldP spid="581648" grpId="0" animBg="1"/>
      <p:bldP spid="581649" grpId="0" animBg="1"/>
      <p:bldP spid="581650" grpId="0" animBg="1"/>
      <p:bldP spid="581651" grpId="0" animBg="1"/>
      <p:bldP spid="581652" grpId="0" animBg="1"/>
      <p:bldP spid="581653" grpId="0" animBg="1"/>
      <p:bldP spid="581654" grpId="0" animBg="1"/>
      <p:bldP spid="581655" grpId="0" animBg="1"/>
      <p:bldP spid="581656" grpId="0" animBg="1"/>
      <p:bldP spid="581657" grpId="0" animBg="1"/>
      <p:bldP spid="581658" grpId="0" animBg="1"/>
      <p:bldP spid="581659" grpId="0" animBg="1"/>
      <p:bldP spid="581660" grpId="0" animBg="1"/>
      <p:bldP spid="581661" grpId="0" animBg="1"/>
      <p:bldP spid="581662" grpId="0" animBg="1"/>
      <p:bldP spid="581663" grpId="0" animBg="1"/>
      <p:bldP spid="581664" grpId="0" animBg="1"/>
      <p:bldP spid="581665" grpId="0" animBg="1"/>
      <p:bldP spid="581666" grpId="0" animBg="1"/>
      <p:bldP spid="58166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52400"/>
            <a:ext cx="8229600" cy="1079500"/>
          </a:xfrm>
        </p:spPr>
        <p:txBody>
          <a:bodyPr/>
          <a:lstStyle/>
          <a:p>
            <a:pPr eaLnBrk="1" hangingPunct="1"/>
            <a:r>
              <a:rPr lang="en-US" smtClean="0">
                <a:solidFill>
                  <a:srgbClr val="FF0000"/>
                </a:solidFill>
              </a:rPr>
              <a:t>Architectures Overview</a:t>
            </a:r>
          </a:p>
        </p:txBody>
      </p:sp>
      <p:sp>
        <p:nvSpPr>
          <p:cNvPr id="10243" name="Rectangle 3"/>
          <p:cNvSpPr>
            <a:spLocks noGrp="1" noChangeArrowheads="1"/>
          </p:cNvSpPr>
          <p:nvPr>
            <p:ph idx="1"/>
          </p:nvPr>
        </p:nvSpPr>
        <p:spPr/>
        <p:txBody>
          <a:bodyPr/>
          <a:lstStyle/>
          <a:p>
            <a:pPr eaLnBrk="1" hangingPunct="1"/>
            <a:r>
              <a:rPr lang="en-US" sz="2600" smtClean="0"/>
              <a:t>ARM design was started in 1983 as a development project at ACORN computers Ltd.</a:t>
            </a:r>
          </a:p>
          <a:p>
            <a:pPr eaLnBrk="1" hangingPunct="1"/>
            <a:r>
              <a:rPr lang="en-US" sz="2600" smtClean="0"/>
              <a:t>ARM1 in 1985 &amp; ARM2 in 1986.</a:t>
            </a:r>
          </a:p>
          <a:p>
            <a:pPr eaLnBrk="1" hangingPunct="1"/>
            <a:r>
              <a:rPr lang="en-US" sz="2600" smtClean="0"/>
              <a:t>ARM2 is the simplest 32-bit Microprocessor.</a:t>
            </a:r>
          </a:p>
          <a:p>
            <a:pPr eaLnBrk="1" hangingPunct="1"/>
            <a:r>
              <a:rPr lang="en-US" sz="2600" smtClean="0"/>
              <a:t>ARM2 has 32-bit data bus &amp; 26-bit address space.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28600"/>
            <a:ext cx="8229600" cy="1079500"/>
          </a:xfrm>
        </p:spPr>
        <p:txBody>
          <a:bodyPr/>
          <a:lstStyle/>
          <a:p>
            <a:pPr eaLnBrk="1" hangingPunct="1"/>
            <a:r>
              <a:rPr lang="en-US" smtClean="0">
                <a:solidFill>
                  <a:srgbClr val="FF0000"/>
                </a:solidFill>
              </a:rPr>
              <a:t>Architectures Overview</a:t>
            </a:r>
          </a:p>
        </p:txBody>
      </p:sp>
      <p:sp>
        <p:nvSpPr>
          <p:cNvPr id="11267" name="Rectangle 3"/>
          <p:cNvSpPr>
            <a:spLocks noGrp="1" noChangeArrowheads="1"/>
          </p:cNvSpPr>
          <p:nvPr>
            <p:ph idx="1"/>
          </p:nvPr>
        </p:nvSpPr>
        <p:spPr/>
        <p:txBody>
          <a:bodyPr/>
          <a:lstStyle/>
          <a:p>
            <a:pPr eaLnBrk="1" hangingPunct="1">
              <a:lnSpc>
                <a:spcPct val="90000"/>
              </a:lnSpc>
            </a:pPr>
            <a:r>
              <a:rPr lang="en-US" sz="2600" smtClean="0"/>
              <a:t>ARM6 is developed in 1991.</a:t>
            </a:r>
          </a:p>
          <a:p>
            <a:pPr lvl="1" eaLnBrk="1" hangingPunct="1">
              <a:lnSpc>
                <a:spcPct val="90000"/>
              </a:lnSpc>
            </a:pPr>
            <a:r>
              <a:rPr lang="en-US" sz="2600" smtClean="0"/>
              <a:t>Introduced 32-bit addressing support.</a:t>
            </a:r>
          </a:p>
          <a:p>
            <a:pPr lvl="1" eaLnBrk="1" hangingPunct="1">
              <a:lnSpc>
                <a:spcPct val="90000"/>
              </a:lnSpc>
              <a:buFontTx/>
              <a:buNone/>
            </a:pPr>
            <a:endParaRPr lang="en-US" sz="2600" smtClean="0"/>
          </a:p>
          <a:p>
            <a:pPr eaLnBrk="1" hangingPunct="1">
              <a:lnSpc>
                <a:spcPct val="90000"/>
              </a:lnSpc>
            </a:pPr>
            <a:r>
              <a:rPr lang="en-US" sz="2600" smtClean="0"/>
              <a:t>ARM7 is developed in 1996.</a:t>
            </a:r>
          </a:p>
          <a:p>
            <a:pPr eaLnBrk="1" hangingPunct="1">
              <a:lnSpc>
                <a:spcPct val="90000"/>
              </a:lnSpc>
              <a:buFontTx/>
              <a:buNone/>
            </a:pPr>
            <a:endParaRPr lang="en-US" sz="2600" smtClean="0"/>
          </a:p>
          <a:p>
            <a:pPr eaLnBrk="1" hangingPunct="1">
              <a:lnSpc>
                <a:spcPct val="90000"/>
              </a:lnSpc>
            </a:pPr>
            <a:r>
              <a:rPr lang="en-US" sz="2600" smtClean="0"/>
              <a:t>ARM7 architecture supports 16-bit instruction set extension known as THUMB</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1079500"/>
          </a:xfrm>
        </p:spPr>
        <p:txBody>
          <a:bodyPr/>
          <a:lstStyle/>
          <a:p>
            <a:pPr eaLnBrk="1" hangingPunct="1"/>
            <a:r>
              <a:rPr lang="en-US" smtClean="0">
                <a:solidFill>
                  <a:srgbClr val="FF0000"/>
                </a:solidFill>
              </a:rPr>
              <a:t>ARM Extensions</a:t>
            </a:r>
          </a:p>
        </p:txBody>
      </p:sp>
      <p:sp>
        <p:nvSpPr>
          <p:cNvPr id="12291" name="Rectangle 3"/>
          <p:cNvSpPr>
            <a:spLocks noGrp="1" noChangeArrowheads="1"/>
          </p:cNvSpPr>
          <p:nvPr>
            <p:ph idx="1"/>
          </p:nvPr>
        </p:nvSpPr>
        <p:spPr/>
        <p:txBody>
          <a:bodyPr/>
          <a:lstStyle/>
          <a:p>
            <a:pPr eaLnBrk="1" hangingPunct="1">
              <a:lnSpc>
                <a:spcPct val="90000"/>
              </a:lnSpc>
            </a:pPr>
            <a:r>
              <a:rPr lang="en-US" sz="2600" smtClean="0"/>
              <a:t>ARM architecture has many extensions, which makes it the best possible solution for embedded applications.</a:t>
            </a:r>
          </a:p>
          <a:p>
            <a:pPr eaLnBrk="1" hangingPunct="1">
              <a:lnSpc>
                <a:spcPct val="90000"/>
              </a:lnSpc>
              <a:buFontTx/>
              <a:buNone/>
            </a:pPr>
            <a:endParaRPr lang="en-US" sz="2600" smtClean="0"/>
          </a:p>
          <a:p>
            <a:pPr eaLnBrk="1" hangingPunct="1">
              <a:lnSpc>
                <a:spcPct val="90000"/>
              </a:lnSpc>
            </a:pPr>
            <a:r>
              <a:rPr lang="en-US" sz="2600" smtClean="0"/>
              <a:t>Commercially available ARM architectures are ARM7, ARM9, ARM10, ARM11.</a:t>
            </a:r>
          </a:p>
          <a:p>
            <a:pPr eaLnBrk="1" hangingPunct="1">
              <a:lnSpc>
                <a:spcPct val="90000"/>
              </a:lnSpc>
              <a:buFontTx/>
              <a:buNone/>
            </a:pPr>
            <a:endParaRPr lang="en-US" sz="2600" smtClean="0"/>
          </a:p>
          <a:p>
            <a:pPr eaLnBrk="1" hangingPunct="1">
              <a:lnSpc>
                <a:spcPct val="90000"/>
              </a:lnSpc>
            </a:pPr>
            <a:r>
              <a:rPr lang="en-US" sz="2600" smtClean="0"/>
              <a:t>ARM7 is a 32-bit processor, using 3 stage pipelining based on Von-Neumann architecture.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1"/>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rPr>
              <a:t>PurpleLeap Company Confidential</a:t>
            </a:r>
          </a:p>
        </p:txBody>
      </p:sp>
      <p:sp>
        <p:nvSpPr>
          <p:cNvPr id="13315" name="Date Placeholder 3"/>
          <p:cNvSpPr txBox="1">
            <a:spLocks noGrp="1"/>
          </p:cNvSpPr>
          <p:nvPr/>
        </p:nvSpPr>
        <p:spPr bwMode="auto">
          <a:xfrm>
            <a:off x="0" y="6619875"/>
            <a:ext cx="2514600" cy="152400"/>
          </a:xfrm>
          <a:prstGeom prst="rect">
            <a:avLst/>
          </a:prstGeom>
          <a:noFill/>
          <a:ln w="9525">
            <a:noFill/>
            <a:miter lim="800000"/>
            <a:headEnd/>
            <a:tailEnd/>
          </a:ln>
        </p:spPr>
        <p:txBody>
          <a:bodyPr/>
          <a:lstStyle/>
          <a:p>
            <a:pPr algn="r" eaLnBrk="1" hangingPunct="1"/>
            <a:r>
              <a:rPr lang="en-US" sz="800">
                <a:solidFill>
                  <a:schemeClr val="bg1"/>
                </a:solidFill>
                <a:cs typeface="Arial" pitchFamily="34" charset="0"/>
              </a:rPr>
              <a:t>PurpleLeap Company Confidential</a:t>
            </a:r>
          </a:p>
        </p:txBody>
      </p:sp>
      <p:sp>
        <p:nvSpPr>
          <p:cNvPr id="13316" name="Title 1"/>
          <p:cNvSpPr txBox="1">
            <a:spLocks/>
          </p:cNvSpPr>
          <p:nvPr/>
        </p:nvSpPr>
        <p:spPr bwMode="auto">
          <a:xfrm>
            <a:off x="474663" y="-228600"/>
            <a:ext cx="8229600" cy="1143000"/>
          </a:xfrm>
          <a:prstGeom prst="rect">
            <a:avLst/>
          </a:prstGeom>
          <a:noFill/>
          <a:ln w="12700" algn="ctr">
            <a:noFill/>
            <a:miter lim="800000"/>
            <a:headEnd/>
            <a:tailEnd/>
          </a:ln>
        </p:spPr>
        <p:txBody>
          <a:bodyPr anchor="b"/>
          <a:lstStyle/>
          <a:p>
            <a:pPr eaLnBrk="1" hangingPunct="1"/>
            <a:r>
              <a:rPr lang="en-US" sz="3200" b="1">
                <a:solidFill>
                  <a:srgbClr val="FF0000"/>
                </a:solidFill>
                <a:cs typeface="Arial" pitchFamily="34" charset="0"/>
              </a:rPr>
              <a:t>Q 1</a:t>
            </a:r>
          </a:p>
        </p:txBody>
      </p:sp>
      <p:sp>
        <p:nvSpPr>
          <p:cNvPr id="13317" name="Content Placeholder 2"/>
          <p:cNvSpPr txBox="1">
            <a:spLocks/>
          </p:cNvSpPr>
          <p:nvPr/>
        </p:nvSpPr>
        <p:spPr bwMode="auto">
          <a:xfrm>
            <a:off x="544513" y="1600200"/>
            <a:ext cx="8229600" cy="4525963"/>
          </a:xfrm>
          <a:prstGeom prst="rect">
            <a:avLst/>
          </a:prstGeom>
          <a:noFill/>
          <a:ln w="12700" algn="ctr">
            <a:noFill/>
            <a:miter lim="800000"/>
            <a:headEnd/>
            <a:tailEnd/>
          </a:ln>
        </p:spPr>
        <p:txBody>
          <a:bodyPr lIns="90488" tIns="44450" rIns="90488" bIns="44450"/>
          <a:lstStyle/>
          <a:p>
            <a:pPr marL="514350" indent="-514350"/>
            <a:r>
              <a:rPr lang="en-US" altLang="ja-JP" sz="2400"/>
              <a:t>1)How many bit mode is called Thumb mode?</a:t>
            </a:r>
          </a:p>
          <a:p>
            <a:pPr marL="514350" indent="-514350"/>
            <a:endParaRPr lang="en-US" altLang="ja-JP" sz="2400"/>
          </a:p>
          <a:p>
            <a:pPr marL="514350" indent="-514350"/>
            <a:r>
              <a:rPr lang="en-US" altLang="ja-JP" sz="2400"/>
              <a:t>	A)14         </a:t>
            </a:r>
          </a:p>
          <a:p>
            <a:pPr marL="514350" indent="-514350"/>
            <a:endParaRPr lang="en-US" altLang="ja-JP" sz="2400"/>
          </a:p>
          <a:p>
            <a:pPr marL="514350" indent="-514350"/>
            <a:r>
              <a:rPr lang="en-US" altLang="ja-JP" sz="2400"/>
              <a:t>	B)32     </a:t>
            </a:r>
          </a:p>
          <a:p>
            <a:pPr marL="514350" indent="-514350"/>
            <a:endParaRPr lang="en-US" altLang="ja-JP" sz="2400"/>
          </a:p>
          <a:p>
            <a:pPr marL="514350" indent="-514350"/>
            <a:r>
              <a:rPr lang="en-US" altLang="ja-JP" sz="2400"/>
              <a:t>	C)16            </a:t>
            </a:r>
          </a:p>
          <a:p>
            <a:pPr marL="514350" indent="-514350"/>
            <a:endParaRPr lang="en-US" altLang="ja-JP" sz="2400"/>
          </a:p>
          <a:p>
            <a:pPr marL="514350" indent="-514350"/>
            <a:r>
              <a:rPr lang="en-US" altLang="ja-JP" sz="2400"/>
              <a:t>	D)8</a:t>
            </a:r>
            <a:endParaRPr lang="en-US" sz="2400">
              <a:cs typeface="Arial" pitchFamily="34" charset="0"/>
            </a:endParaRPr>
          </a:p>
          <a:p>
            <a:pPr marL="514350" indent="-514350" eaLnBrk="1" hangingPunct="1">
              <a:spcBef>
                <a:spcPct val="5000"/>
              </a:spcBef>
              <a:buClr>
                <a:schemeClr val="tx1"/>
              </a:buClr>
              <a:buFont typeface="Arial" pitchFamily="34" charset="0"/>
              <a:buAutoNum type="alphaUcParenR"/>
            </a:pPr>
            <a:endParaRPr lang="en-US" sz="2400">
              <a:cs typeface="Arial" pitchFamily="34" charset="0"/>
            </a:endParaRPr>
          </a:p>
        </p:txBody>
      </p:sp>
      <p:sp>
        <p:nvSpPr>
          <p:cNvPr id="637958" name="Oval 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30</a:t>
            </a:r>
          </a:p>
        </p:txBody>
      </p:sp>
      <p:sp>
        <p:nvSpPr>
          <p:cNvPr id="637959" name="Oval 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29</a:t>
            </a:r>
          </a:p>
        </p:txBody>
      </p:sp>
      <p:sp>
        <p:nvSpPr>
          <p:cNvPr id="637960" name="Oval 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28</a:t>
            </a:r>
          </a:p>
        </p:txBody>
      </p:sp>
      <p:sp>
        <p:nvSpPr>
          <p:cNvPr id="637961" name="Oval 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27</a:t>
            </a:r>
          </a:p>
        </p:txBody>
      </p:sp>
      <p:sp>
        <p:nvSpPr>
          <p:cNvPr id="637962" name="Oval 1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26</a:t>
            </a:r>
          </a:p>
        </p:txBody>
      </p:sp>
      <p:sp>
        <p:nvSpPr>
          <p:cNvPr id="637963" name="Oval 1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25</a:t>
            </a:r>
          </a:p>
        </p:txBody>
      </p:sp>
      <p:sp>
        <p:nvSpPr>
          <p:cNvPr id="637964" name="Oval 1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24</a:t>
            </a:r>
          </a:p>
        </p:txBody>
      </p:sp>
      <p:sp>
        <p:nvSpPr>
          <p:cNvPr id="637965" name="Oval 1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23</a:t>
            </a:r>
          </a:p>
        </p:txBody>
      </p:sp>
      <p:sp>
        <p:nvSpPr>
          <p:cNvPr id="637966" name="Oval 1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22</a:t>
            </a:r>
          </a:p>
        </p:txBody>
      </p:sp>
      <p:sp>
        <p:nvSpPr>
          <p:cNvPr id="637967" name="Oval 1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21</a:t>
            </a:r>
          </a:p>
        </p:txBody>
      </p:sp>
      <p:sp>
        <p:nvSpPr>
          <p:cNvPr id="637968" name="Oval 1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20</a:t>
            </a:r>
          </a:p>
        </p:txBody>
      </p:sp>
      <p:sp>
        <p:nvSpPr>
          <p:cNvPr id="637969" name="Oval 1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19</a:t>
            </a:r>
          </a:p>
        </p:txBody>
      </p:sp>
      <p:sp>
        <p:nvSpPr>
          <p:cNvPr id="637970" name="Oval 1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18</a:t>
            </a:r>
          </a:p>
        </p:txBody>
      </p:sp>
      <p:sp>
        <p:nvSpPr>
          <p:cNvPr id="637971" name="Oval 1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17</a:t>
            </a:r>
          </a:p>
        </p:txBody>
      </p:sp>
      <p:sp>
        <p:nvSpPr>
          <p:cNvPr id="637972" name="Oval 2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16</a:t>
            </a:r>
          </a:p>
        </p:txBody>
      </p:sp>
      <p:sp>
        <p:nvSpPr>
          <p:cNvPr id="637973" name="Oval 2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15</a:t>
            </a:r>
          </a:p>
        </p:txBody>
      </p:sp>
      <p:sp>
        <p:nvSpPr>
          <p:cNvPr id="637974" name="Oval 2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14</a:t>
            </a:r>
          </a:p>
        </p:txBody>
      </p:sp>
      <p:sp>
        <p:nvSpPr>
          <p:cNvPr id="637975" name="Oval 2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13</a:t>
            </a:r>
          </a:p>
        </p:txBody>
      </p:sp>
      <p:sp>
        <p:nvSpPr>
          <p:cNvPr id="637976" name="Oval 2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12</a:t>
            </a:r>
          </a:p>
        </p:txBody>
      </p:sp>
      <p:sp>
        <p:nvSpPr>
          <p:cNvPr id="637977" name="Oval 2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11</a:t>
            </a:r>
          </a:p>
        </p:txBody>
      </p:sp>
      <p:sp>
        <p:nvSpPr>
          <p:cNvPr id="637978" name="Oval 2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10</a:t>
            </a:r>
          </a:p>
        </p:txBody>
      </p:sp>
      <p:sp>
        <p:nvSpPr>
          <p:cNvPr id="637979" name="Oval 27"/>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9</a:t>
            </a:r>
          </a:p>
        </p:txBody>
      </p:sp>
      <p:sp>
        <p:nvSpPr>
          <p:cNvPr id="637980" name="Oval 28"/>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8</a:t>
            </a:r>
          </a:p>
        </p:txBody>
      </p:sp>
      <p:sp>
        <p:nvSpPr>
          <p:cNvPr id="637981" name="Oval 29"/>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7</a:t>
            </a:r>
          </a:p>
        </p:txBody>
      </p:sp>
      <p:sp>
        <p:nvSpPr>
          <p:cNvPr id="637982" name="Oval 30"/>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6</a:t>
            </a:r>
          </a:p>
        </p:txBody>
      </p:sp>
      <p:sp>
        <p:nvSpPr>
          <p:cNvPr id="637983" name="Oval 31"/>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5</a:t>
            </a:r>
          </a:p>
        </p:txBody>
      </p:sp>
      <p:sp>
        <p:nvSpPr>
          <p:cNvPr id="637984" name="Oval 32"/>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4</a:t>
            </a:r>
          </a:p>
        </p:txBody>
      </p:sp>
      <p:sp>
        <p:nvSpPr>
          <p:cNvPr id="637985" name="Oval 33"/>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3</a:t>
            </a:r>
          </a:p>
        </p:txBody>
      </p:sp>
      <p:sp>
        <p:nvSpPr>
          <p:cNvPr id="637986" name="Oval 34"/>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2</a:t>
            </a:r>
          </a:p>
        </p:txBody>
      </p:sp>
      <p:sp>
        <p:nvSpPr>
          <p:cNvPr id="637987" name="Oval 35"/>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1</a:t>
            </a:r>
          </a:p>
        </p:txBody>
      </p:sp>
      <p:sp>
        <p:nvSpPr>
          <p:cNvPr id="637988" name="Oval 36"/>
          <p:cNvSpPr>
            <a:spLocks noChangeArrowheads="1"/>
          </p:cNvSpPr>
          <p:nvPr/>
        </p:nvSpPr>
        <p:spPr bwMode="auto">
          <a:xfrm>
            <a:off x="7189788" y="0"/>
            <a:ext cx="1235075" cy="1235075"/>
          </a:xfrm>
          <a:prstGeom prst="ellipse">
            <a:avLst/>
          </a:prstGeom>
          <a:solidFill>
            <a:srgbClr val="FFFF99"/>
          </a:solidFill>
          <a:ln w="28575">
            <a:solidFill>
              <a:schemeClr val="tx1"/>
            </a:solidFill>
            <a:round/>
            <a:headEnd/>
            <a:tailEnd/>
          </a:ln>
        </p:spPr>
        <p:txBody>
          <a:bodyPr wrap="none" anchor="ctr"/>
          <a:lstStyle/>
          <a:p>
            <a:pPr algn="ctr" eaLnBrk="1" hangingPunct="1"/>
            <a:r>
              <a:rPr lang="en-GB" sz="4400">
                <a:latin typeface="Arial" pitchFamily="34" charset="0"/>
                <a:cs typeface="Arial" pitchFamily="34" charset="0"/>
              </a:rPr>
              <a:t>End</a:t>
            </a:r>
          </a:p>
        </p:txBody>
      </p:sp>
      <p:sp>
        <p:nvSpPr>
          <p:cNvPr id="8" name="Half Frame 7"/>
          <p:cNvSpPr>
            <a:spLocks noChangeArrowheads="1"/>
          </p:cNvSpPr>
          <p:nvPr/>
        </p:nvSpPr>
        <p:spPr bwMode="auto">
          <a:xfrm rot="18064600" flipV="1">
            <a:off x="2501900" y="3594100"/>
            <a:ext cx="817563" cy="487363"/>
          </a:xfrm>
          <a:custGeom>
            <a:avLst/>
            <a:gdLst>
              <a:gd name="T0" fmla="*/ 681304 w 817563"/>
              <a:gd name="T1" fmla="*/ 81226 h 487362"/>
              <a:gd name="T2" fmla="*/ 81226 w 817563"/>
              <a:gd name="T3" fmla="*/ 438942 h 487362"/>
              <a:gd name="T4" fmla="*/ 0 w 817563"/>
              <a:gd name="T5" fmla="*/ 243681 h 487362"/>
              <a:gd name="T6" fmla="*/ 408782 w 817563"/>
              <a:gd name="T7" fmla="*/ 0 h 487362"/>
              <a:gd name="T8" fmla="*/ 0 60000 65536"/>
              <a:gd name="T9" fmla="*/ 5898240 60000 65536"/>
              <a:gd name="T10" fmla="*/ 11796480 60000 65536"/>
              <a:gd name="T11" fmla="*/ 17694720 60000 65536"/>
              <a:gd name="T12" fmla="*/ 0 w 817563"/>
              <a:gd name="T13" fmla="*/ 0 h 487362"/>
              <a:gd name="T14" fmla="*/ 817563 w 817563"/>
              <a:gd name="T15" fmla="*/ 487362 h 487362"/>
            </a:gdLst>
            <a:ahLst/>
            <a:cxnLst>
              <a:cxn ang="T8">
                <a:pos x="T0" y="T1"/>
              </a:cxn>
              <a:cxn ang="T9">
                <a:pos x="T2" y="T3"/>
              </a:cxn>
              <a:cxn ang="T10">
                <a:pos x="T4" y="T5"/>
              </a:cxn>
              <a:cxn ang="T11">
                <a:pos x="T6" y="T7"/>
              </a:cxn>
            </a:cxnLst>
            <a:rect l="T12" t="T13" r="T14" b="T15"/>
            <a:pathLst>
              <a:path w="817563" h="487362">
                <a:moveTo>
                  <a:pt x="0" y="0"/>
                </a:moveTo>
                <a:lnTo>
                  <a:pt x="817563" y="0"/>
                </a:lnTo>
                <a:lnTo>
                  <a:pt x="545045" y="162452"/>
                </a:lnTo>
                <a:lnTo>
                  <a:pt x="162452" y="162452"/>
                </a:lnTo>
                <a:lnTo>
                  <a:pt x="162452" y="390522"/>
                </a:lnTo>
                <a:lnTo>
                  <a:pt x="0" y="487362"/>
                </a:lnTo>
                <a:close/>
              </a:path>
            </a:pathLst>
          </a:custGeom>
          <a:solidFill>
            <a:srgbClr val="FF0000"/>
          </a:solidFill>
          <a:ln w="25400" algn="ctr">
            <a:solidFill>
              <a:srgbClr val="FF0000"/>
            </a:solidFill>
            <a:miter lim="800000"/>
            <a:headEnd/>
            <a:tailEnd/>
          </a:ln>
        </p:spPr>
        <p:txBody>
          <a:bodyPr rot="10800000" vert="eaVert" anchor="ctr"/>
          <a:lstStyle/>
          <a:p>
            <a:pPr algn="ctr">
              <a:defRPr/>
            </a:pPr>
            <a:endParaRPr lang="en-US" sz="1200" b="1">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795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63795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637960"/>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637961"/>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637962"/>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637963"/>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637964"/>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637965"/>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637966"/>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637967"/>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637968"/>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637969"/>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637970"/>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637971"/>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637972"/>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637973"/>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637974"/>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637975"/>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637976"/>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637977"/>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637978"/>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637979"/>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637980"/>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637981"/>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637982"/>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637983"/>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637984"/>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637985"/>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637986"/>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637987"/>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637988"/>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3" name="laser.wav" builtIn="1"/>
                                        </p:tgtEl>
                                      </p:cMediaNode>
                                    </p:audio>
                                  </p:sub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8" grpId="0" animBg="1"/>
      <p:bldP spid="637959" grpId="0" animBg="1"/>
      <p:bldP spid="637960" grpId="0" animBg="1"/>
      <p:bldP spid="637961" grpId="0" animBg="1"/>
      <p:bldP spid="637962" grpId="0" animBg="1"/>
      <p:bldP spid="637963" grpId="0" animBg="1"/>
      <p:bldP spid="637964" grpId="0" animBg="1"/>
      <p:bldP spid="637965" grpId="0" animBg="1"/>
      <p:bldP spid="637966" grpId="0" animBg="1"/>
      <p:bldP spid="637967" grpId="0" animBg="1"/>
      <p:bldP spid="637968" grpId="0" animBg="1"/>
      <p:bldP spid="637969" grpId="0" animBg="1"/>
      <p:bldP spid="637970" grpId="0" animBg="1"/>
      <p:bldP spid="637971" grpId="0" animBg="1"/>
      <p:bldP spid="637972" grpId="0" animBg="1"/>
      <p:bldP spid="637973" grpId="0" animBg="1"/>
      <p:bldP spid="637974" grpId="0" animBg="1"/>
      <p:bldP spid="637975" grpId="0" animBg="1"/>
      <p:bldP spid="637976" grpId="0" animBg="1"/>
      <p:bldP spid="637977" grpId="0" animBg="1"/>
      <p:bldP spid="637978" grpId="0" animBg="1"/>
      <p:bldP spid="637979" grpId="0" animBg="1"/>
      <p:bldP spid="637980" grpId="0" animBg="1"/>
      <p:bldP spid="637981" grpId="0" animBg="1"/>
      <p:bldP spid="637982" grpId="0" animBg="1"/>
      <p:bldP spid="637983" grpId="0" animBg="1"/>
      <p:bldP spid="637984" grpId="0" animBg="1"/>
      <p:bldP spid="637985" grpId="0" animBg="1"/>
      <p:bldP spid="637986" grpId="0" animBg="1"/>
      <p:bldP spid="637987" grpId="0" animBg="1"/>
      <p:bldP spid="63798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76200"/>
            <a:ext cx="8229600" cy="1079500"/>
          </a:xfrm>
        </p:spPr>
        <p:txBody>
          <a:bodyPr/>
          <a:lstStyle/>
          <a:p>
            <a:pPr eaLnBrk="1" hangingPunct="1"/>
            <a:r>
              <a:rPr lang="en-US" smtClean="0">
                <a:solidFill>
                  <a:srgbClr val="FF0000"/>
                </a:solidFill>
              </a:rPr>
              <a:t>CISC</a:t>
            </a:r>
          </a:p>
        </p:txBody>
      </p:sp>
      <p:sp>
        <p:nvSpPr>
          <p:cNvPr id="14339" name="Rectangle 3"/>
          <p:cNvSpPr>
            <a:spLocks noGrp="1" noChangeArrowheads="1"/>
          </p:cNvSpPr>
          <p:nvPr>
            <p:ph idx="1"/>
          </p:nvPr>
        </p:nvSpPr>
        <p:spPr/>
        <p:txBody>
          <a:bodyPr/>
          <a:lstStyle/>
          <a:p>
            <a:pPr eaLnBrk="1" hangingPunct="1"/>
            <a:r>
              <a:rPr lang="en-US" sz="2600" smtClean="0"/>
              <a:t>The main characteristics of CISC  microprocessors are:</a:t>
            </a:r>
          </a:p>
          <a:p>
            <a:pPr lvl="1" eaLnBrk="1" hangingPunct="1"/>
            <a:r>
              <a:rPr lang="en-US" smtClean="0"/>
              <a:t>Extensive instructions. </a:t>
            </a:r>
          </a:p>
          <a:p>
            <a:pPr lvl="1" eaLnBrk="1" hangingPunct="1"/>
            <a:r>
              <a:rPr lang="en-US" smtClean="0"/>
              <a:t>Complex and efficient machine instructions. </a:t>
            </a:r>
          </a:p>
          <a:p>
            <a:pPr lvl="1" eaLnBrk="1" hangingPunct="1"/>
            <a:r>
              <a:rPr lang="en-US" smtClean="0"/>
              <a:t>Micro encoding of the machine instructions. </a:t>
            </a:r>
          </a:p>
          <a:p>
            <a:pPr lvl="1" eaLnBrk="1" hangingPunct="1"/>
            <a:r>
              <a:rPr lang="en-US" smtClean="0"/>
              <a:t>Extensive addressing capabilities for memory operations. </a:t>
            </a:r>
          </a:p>
          <a:p>
            <a:pPr lvl="1" eaLnBrk="1" hangingPunct="1"/>
            <a:r>
              <a:rPr lang="en-US" smtClean="0"/>
              <a:t>Relatively few registers. </a:t>
            </a:r>
          </a:p>
          <a:p>
            <a:pPr eaLnBrk="1" hangingPunct="1">
              <a:buFontTx/>
              <a:buNone/>
            </a:pPr>
            <a:endParaRPr lang="en-US" sz="240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6200"/>
            <a:ext cx="8229600" cy="1079500"/>
          </a:xfrm>
        </p:spPr>
        <p:txBody>
          <a:bodyPr/>
          <a:lstStyle/>
          <a:p>
            <a:pPr eaLnBrk="1" hangingPunct="1"/>
            <a:r>
              <a:rPr lang="en-US" smtClean="0">
                <a:solidFill>
                  <a:srgbClr val="FF0000"/>
                </a:solidFill>
              </a:rPr>
              <a:t>RISC</a:t>
            </a:r>
          </a:p>
        </p:txBody>
      </p:sp>
      <p:sp>
        <p:nvSpPr>
          <p:cNvPr id="15363" name="Rectangle 3"/>
          <p:cNvSpPr>
            <a:spLocks noGrp="1" noChangeArrowheads="1"/>
          </p:cNvSpPr>
          <p:nvPr>
            <p:ph idx="1"/>
          </p:nvPr>
        </p:nvSpPr>
        <p:spPr/>
        <p:txBody>
          <a:bodyPr/>
          <a:lstStyle/>
          <a:p>
            <a:pPr eaLnBrk="1" hangingPunct="1">
              <a:lnSpc>
                <a:spcPct val="90000"/>
              </a:lnSpc>
            </a:pPr>
            <a:r>
              <a:rPr lang="en-US" smtClean="0"/>
              <a:t>RISC processors are more or less the opposite of CISC</a:t>
            </a:r>
          </a:p>
          <a:p>
            <a:pPr lvl="1" eaLnBrk="1" hangingPunct="1">
              <a:lnSpc>
                <a:spcPct val="90000"/>
              </a:lnSpc>
            </a:pPr>
            <a:r>
              <a:rPr lang="en-US" smtClean="0"/>
              <a:t>Reduced instruction set. </a:t>
            </a:r>
          </a:p>
          <a:p>
            <a:pPr lvl="1" eaLnBrk="1" hangingPunct="1">
              <a:lnSpc>
                <a:spcPct val="90000"/>
              </a:lnSpc>
            </a:pPr>
            <a:r>
              <a:rPr lang="en-US" smtClean="0"/>
              <a:t>Less complex, simple instructions. </a:t>
            </a:r>
          </a:p>
          <a:p>
            <a:pPr lvl="1" eaLnBrk="1" hangingPunct="1">
              <a:lnSpc>
                <a:spcPct val="90000"/>
              </a:lnSpc>
            </a:pPr>
            <a:r>
              <a:rPr lang="en-US" smtClean="0"/>
              <a:t>Hardwired control unit and machine instructions. </a:t>
            </a:r>
          </a:p>
          <a:p>
            <a:pPr lvl="1" eaLnBrk="1" hangingPunct="1">
              <a:lnSpc>
                <a:spcPct val="90000"/>
              </a:lnSpc>
            </a:pPr>
            <a:r>
              <a:rPr lang="en-US" smtClean="0"/>
              <a:t>Few addressing schemes for memory operands with only two basic instructions, LOAD and  STORE </a:t>
            </a:r>
          </a:p>
          <a:p>
            <a:pPr lvl="1" eaLnBrk="1" hangingPunct="1">
              <a:lnSpc>
                <a:spcPct val="90000"/>
              </a:lnSpc>
            </a:pPr>
            <a:r>
              <a:rPr lang="en-US" smtClean="0"/>
              <a:t>Many symmetric registers which are organized into a register file. </a:t>
            </a:r>
          </a:p>
          <a:p>
            <a:pPr eaLnBrk="1" hangingPunct="1">
              <a:lnSpc>
                <a:spcPct val="90000"/>
              </a:lnSpc>
            </a:pPr>
            <a:endParaRPr lang="en-US"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3316</Words>
  <Application>Microsoft Office PowerPoint</Application>
  <PresentationFormat>On-screen Show (4:3)</PresentationFormat>
  <Paragraphs>775</Paragraphs>
  <Slides>38</Slides>
  <Notes>38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Office Theme</vt:lpstr>
      <vt:lpstr>Microsoft Photo Editor 3.0 Photo</vt:lpstr>
      <vt:lpstr>Objectives </vt:lpstr>
      <vt:lpstr>ARM History</vt:lpstr>
      <vt:lpstr>ARM Ltd</vt:lpstr>
      <vt:lpstr>Architectures Overview</vt:lpstr>
      <vt:lpstr>Architectures Overview</vt:lpstr>
      <vt:lpstr>ARM Extensions</vt:lpstr>
      <vt:lpstr>Slide 7</vt:lpstr>
      <vt:lpstr>CISC</vt:lpstr>
      <vt:lpstr>RISC</vt:lpstr>
      <vt:lpstr>RISC Vs ARM</vt:lpstr>
      <vt:lpstr>Processor Modes</vt:lpstr>
      <vt:lpstr>The Registers</vt:lpstr>
      <vt:lpstr> Program Status Registers</vt:lpstr>
      <vt:lpstr>Mode Bits</vt:lpstr>
      <vt:lpstr>Program Counter (r15)</vt:lpstr>
      <vt:lpstr>Slide 16</vt:lpstr>
      <vt:lpstr>The ARM Register Set</vt:lpstr>
      <vt:lpstr>Register Organization Summary</vt:lpstr>
      <vt:lpstr>Exception Handling</vt:lpstr>
      <vt:lpstr>Development of the ARM Architecture</vt:lpstr>
      <vt:lpstr>ARM Partnership Model</vt:lpstr>
      <vt:lpstr>ARM Powered Products</vt:lpstr>
      <vt:lpstr>Applications</vt:lpstr>
      <vt:lpstr>Slide 24</vt:lpstr>
      <vt:lpstr>ARM7TDMI-S Implementation</vt:lpstr>
      <vt:lpstr>ARM7TDMI-S Implementation</vt:lpstr>
      <vt:lpstr>ARM7TDMI-S Core</vt:lpstr>
      <vt:lpstr>3-Stage Instruction Pipeline</vt:lpstr>
      <vt:lpstr>3-Stage Instruction Pipeline</vt:lpstr>
      <vt:lpstr>Memory Formats</vt:lpstr>
      <vt:lpstr>Slide 31</vt:lpstr>
      <vt:lpstr>Further Reading/References</vt:lpstr>
      <vt:lpstr>Q&amp;A</vt:lpstr>
      <vt:lpstr>Summary</vt:lpstr>
      <vt:lpstr>Quizzes &amp; Assignments</vt:lpstr>
      <vt:lpstr>Assignment Walkthrough</vt:lpstr>
      <vt:lpstr>What’s coming up?</vt:lpstr>
      <vt:lpstr>Slide 38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Objectives </dc:title>
  <dc:creator>rahul</dc:creator>
  <cp:lastModifiedBy>Turbo Tech</cp:lastModifiedBy>
  <cp:revision>2</cp:revision>
  <dcterms:created xsi:type="dcterms:W3CDTF">2006-08-16T00:00:00Z</dcterms:created>
  <dcterms:modified xsi:type="dcterms:W3CDTF">2016-08-11T04:33:11Z</dcterms:modified>
</cp:coreProperties>
</file>