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media/audio1" ContentType="audio/x-wav"/>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59" r:id="rId4"/>
    <p:sldId id="260" r:id="rId5"/>
    <p:sldId id="31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BCA2E-76BE-47B8-9022-205EDDCFE0E5}" type="datetimeFigureOut">
              <a:rPr lang="en-US" smtClean="0"/>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91A0-F8FB-4D30-B528-D1E0A45C96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DF94D02-750F-4D2D-9FA6-498FD2218447}" type="slidenum">
              <a:rPr lang="en-US" smtClean="0"/>
              <a:pPr/>
              <a:t>1</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lIns="91428" tIns="45714" rIns="91428" bIns="45714"/>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smtClean="0"/>
              <a:t>We will give two power supply's to the controller</a:t>
            </a:r>
          </a:p>
          <a:p>
            <a:r>
              <a:rPr lang="en-US" smtClean="0"/>
              <a:t>In Idle mode,</a:t>
            </a:r>
          </a:p>
          <a:p>
            <a:r>
              <a:rPr lang="en-US" smtClean="0"/>
              <a:t>execution of instructions is suspended until either a Reset or interrupt occurs. Peripheral functions continue operation during Idle</a:t>
            </a:r>
          </a:p>
          <a:p>
            <a:r>
              <a:rPr lang="en-US" smtClean="0"/>
              <a:t>mode and may generate interrupts to cause the processor to resume execution. Idle mode eliminates power used by the</a:t>
            </a:r>
          </a:p>
          <a:p>
            <a:r>
              <a:rPr lang="en-US" smtClean="0"/>
              <a:t>processor itself, memory systems and related controllers, and internal buses.</a:t>
            </a:r>
          </a:p>
          <a:p>
            <a:r>
              <a:rPr lang="en-US" smtClean="0"/>
              <a:t>In Power Down mode, the oscillator is shut down and the chip receives no internal clocks. The processor state and registers,</a:t>
            </a:r>
          </a:p>
          <a:p>
            <a:r>
              <a:rPr lang="en-US" smtClean="0"/>
              <a:t>peripheral registers, and internal SRAM values are preserved throughout Power Down mode and the logic levels of chip pins</a:t>
            </a:r>
          </a:p>
          <a:p>
            <a:r>
              <a:rPr lang="en-US" smtClean="0"/>
              <a:t>remain static. The Power Down mode can be terminated and normal operation resumed by either a Reset or certain specific</a:t>
            </a:r>
          </a:p>
          <a:p>
            <a:r>
              <a:rPr lang="en-US" smtClean="0"/>
              <a:t>interrupts that are able to function without clocks. Since all dynamic operation of the chip is suspended, Power Down mode</a:t>
            </a:r>
          </a:p>
          <a:p>
            <a:r>
              <a:rPr lang="en-US" smtClean="0"/>
              <a:t>reduces chip power consumption to nearly zero.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lIns="91428" tIns="45714" rIns="91428" bIns="45714"/>
          <a:lstStyle/>
          <a:p>
            <a:pPr eaLnBrk="1" hangingPunct="1"/>
            <a:r>
              <a:rPr lang="en-US" smtClean="0"/>
              <a:t>Answer is ARM7 local bus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n-US" smtClean="0"/>
              <a:t>Reset has two sources on the LPC2119/2129/2194/2292/2294: the RESET pin and Watchdog Reset. The RESET pin is a</a:t>
            </a:r>
          </a:p>
          <a:p>
            <a:r>
              <a:rPr lang="en-US" smtClean="0"/>
              <a:t>Schmitt trigger input pin with an additional glitch filter. Assertion of chip Reset by any source starts the Wakeup Timer (see</a:t>
            </a:r>
          </a:p>
          <a:p>
            <a:r>
              <a:rPr lang="en-US" smtClean="0"/>
              <a:t>Wakeup Timer description later in this chapter), causing reset to remain asserted until the external Reset is de-asserted, the</a:t>
            </a:r>
          </a:p>
          <a:p>
            <a:r>
              <a:rPr lang="en-US" smtClean="0"/>
              <a:t>oscillator is running, a fixed number of clocks have passed, and the Flash controller has completed its initializa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r>
              <a:rPr lang="en-US" smtClean="0"/>
              <a:t>The PLL accepts an input clock frequency in the range of 10 MHz to 25 MHz only. The input frequency is multiplied up into the</a:t>
            </a:r>
          </a:p>
          <a:p>
            <a:r>
              <a:rPr lang="en-US" smtClean="0"/>
              <a:t>cclk with the range of 10 MHz to 60 MHz using a Current Controlled Oscillator (CCO). The multiplier can be an integer value from</a:t>
            </a:r>
          </a:p>
          <a:p>
            <a:r>
              <a:rPr lang="en-US" smtClean="0"/>
              <a:t>1 to 32 (in practice, the multiplier value cannot be higher than 6 on the LPC2119/2129/2194/2292/2294 due to the upper</a:t>
            </a:r>
          </a:p>
          <a:p>
            <a:r>
              <a:rPr lang="en-US" smtClean="0"/>
              <a:t>frequency limit of the CPU). The CCO operates in the range of 156 MHz to 320 MHz, so there is an additional divider in the loop</a:t>
            </a:r>
          </a:p>
          <a:p>
            <a:r>
              <a:rPr lang="en-US" smtClean="0"/>
              <a:t>to keep the CCO within its frequency range while the PLL is providing the desired output frequency. The output divider may be</a:t>
            </a:r>
          </a:p>
          <a:p>
            <a:r>
              <a:rPr lang="en-US" smtClean="0"/>
              <a:t>set to divide by 2, 4, 8, or 16 to produce the output clock. Since the minimum output divider value is 2, it is insured that the PLL</a:t>
            </a:r>
          </a:p>
          <a:p>
            <a:r>
              <a:rPr lang="en-US" smtClean="0"/>
              <a:t>output has a 50% duty cycle.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r>
              <a:rPr lang="en-US" smtClean="0"/>
              <a:t>PLL activation is controlled via the PLLCON register. The PLL multiplier and divider values are controlled by the PLLCFG register.</a:t>
            </a:r>
          </a:p>
          <a:p>
            <a:r>
              <a:rPr lang="en-US" smtClean="0"/>
              <a:t>These two registers are protected in order to prevent accidental alteration of PLL parameters or deactivation of the PLL. Since</a:t>
            </a:r>
          </a:p>
          <a:p>
            <a:r>
              <a:rPr lang="en-US" smtClean="0"/>
              <a:t>all chip operations, including the Watchdog Timer, are dependent on the PLL when it is providing the chip clock, accidental</a:t>
            </a:r>
          </a:p>
          <a:p>
            <a:r>
              <a:rPr lang="en-US" smtClean="0"/>
              <a:t>changes to the PLL setup could result in unexpected behavior of the microcontroller. The protection is accomplished by a feed</a:t>
            </a:r>
          </a:p>
          <a:p>
            <a:r>
              <a:rPr lang="en-US" smtClean="0"/>
              <a:t>sequence similar to that of the Watchdog Timer. Details are provided in the description of the PLLFEED register.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r>
              <a:rPr lang="en-US" smtClean="0"/>
              <a:t>The PLL is turned off and bypassed following a chip Reset and when by entering power Down mode. PLL is enabled by software</a:t>
            </a:r>
          </a:p>
          <a:p>
            <a:r>
              <a:rPr lang="en-US" smtClean="0"/>
              <a:t>only. The program must configure and activate the PLL, wait for the PLL to Lock, then connect to the PLL as a clock source.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mtClean="0"/>
              <a:t>The VPB Divider determines the relationship between the processor clock (cclk) and the clock used by peripheral devices (pclk).</a:t>
            </a:r>
          </a:p>
          <a:p>
            <a:r>
              <a:rPr lang="en-US" smtClean="0"/>
              <a:t>The VPB Divider serves two purposes. The first is to provides peripherals with desired pclk via VPB bus so that they can operate</a:t>
            </a:r>
          </a:p>
          <a:p>
            <a:r>
              <a:rPr lang="en-US" smtClean="0"/>
              <a:t>at the speed chosen for the ARM processor. In order to achieve this, the VPB bus may be slowed down to one half or one fourth</a:t>
            </a:r>
          </a:p>
          <a:p>
            <a:r>
              <a:rPr lang="en-US" smtClean="0"/>
              <a:t>of the processor clock rate. Because the VPB bus must work properly at power up (and its timing cannot be altered if it does not</a:t>
            </a:r>
          </a:p>
          <a:p>
            <a:r>
              <a:rPr lang="en-US" smtClean="0"/>
              <a:t>work since the VPB divider control registers reside on the VPB bus), the default condition at reset is for the VPB bus to run at</a:t>
            </a:r>
          </a:p>
          <a:p>
            <a:r>
              <a:rPr lang="en-US" smtClean="0"/>
              <a:t>one quarter speed. The second purpose of the VPB Divider is to allow power savings when an application does not require any</a:t>
            </a:r>
          </a:p>
          <a:p>
            <a:r>
              <a:rPr lang="en-US" smtClean="0"/>
              <a:t>peripherals to run at the full processor rate.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mtClean="0"/>
              <a:t>Because the VPB</a:t>
            </a:r>
          </a:p>
          <a:p>
            <a:r>
              <a:rPr lang="en-US" smtClean="0"/>
              <a:t>Divider is connected to the PLL output, the PLL remains active (if it was running) during Idle mode.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lIns="91428" tIns="45714" rIns="91428" bIns="45714"/>
          <a:lstStyle/>
          <a:p>
            <a:pPr eaLnBrk="1" hangingPunct="1"/>
            <a:r>
              <a:rPr lang="en-US" smtClean="0"/>
              <a:t>3 stage pipelining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mtClean="0"/>
              <a:t>The LPC2119/2129/2194/2292/2294 includes four External Interrupt Inputs as selectable pin functions. The External Interrupt</a:t>
            </a:r>
          </a:p>
          <a:p>
            <a:r>
              <a:rPr lang="en-US" smtClean="0"/>
              <a:t>Inputs can optionally be used to wake up the processor from the Power Down mode.</a:t>
            </a:r>
          </a:p>
          <a:p>
            <a:r>
              <a:rPr lang="en-US" smtClean="0"/>
              <a:t>The external interrupt function has four registers associated with it. The EXTINT register contains the interrupt flags, and the</a:t>
            </a:r>
          </a:p>
          <a:p>
            <a:r>
              <a:rPr lang="en-US" smtClean="0"/>
              <a:t>EXTWAKEUP register contains bits that enable individual external interrupts to wake up the LPC2119/2129/2292/2294 from</a:t>
            </a:r>
          </a:p>
          <a:p>
            <a:r>
              <a:rPr lang="en-US" smtClean="0"/>
              <a:t>Power Down mode. The EXTMODE and EXTPOLAR registers specify the level and edge sensitivity parameters.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0054D889-710E-4D7B-9E45-3F2AA7E36115}"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r>
              <a:rPr lang="en-US" smtClean="0"/>
              <a:t>LPC2129 Pin diagram.</a:t>
            </a:r>
          </a:p>
          <a:p>
            <a:pPr eaLnBrk="1" hangingPunct="1"/>
            <a:r>
              <a:rPr lang="en-US" smtClean="0"/>
              <a:t>Some pins having multiple functionalities so to select one functionality pin selection registers are used.</a:t>
            </a:r>
          </a:p>
          <a:p>
            <a:pPr eaLnBrk="1" hangingPunct="1"/>
            <a:endParaRPr lang="en-US" smtClean="0"/>
          </a:p>
        </p:txBody>
      </p:sp>
      <p:sp>
        <p:nvSpPr>
          <p:cNvPr id="82948" name="Slide Number Placeholder 3"/>
          <p:cNvSpPr>
            <a:spLocks noGrp="1"/>
          </p:cNvSpPr>
          <p:nvPr>
            <p:ph type="sldNum" sz="quarter" idx="5"/>
          </p:nvPr>
        </p:nvSpPr>
        <p:spPr>
          <a:noFill/>
        </p:spPr>
        <p:txBody>
          <a:bodyPr/>
          <a:lstStyle/>
          <a:p>
            <a:fld id="{51A5015C-9C45-4050-9506-47DD32496027}"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r>
              <a:rPr lang="en-US" smtClean="0"/>
              <a:t>P0 pins</a:t>
            </a:r>
          </a:p>
        </p:txBody>
      </p:sp>
      <p:sp>
        <p:nvSpPr>
          <p:cNvPr id="83972" name="Slide Number Placeholder 3"/>
          <p:cNvSpPr>
            <a:spLocks noGrp="1"/>
          </p:cNvSpPr>
          <p:nvPr>
            <p:ph type="sldNum" sz="quarter" idx="5"/>
          </p:nvPr>
        </p:nvSpPr>
        <p:spPr>
          <a:noFill/>
        </p:spPr>
        <p:txBody>
          <a:bodyPr/>
          <a:lstStyle/>
          <a:p>
            <a:fld id="{E75C7603-942E-4054-9512-4E7F3A769412}"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smtClean="0"/>
              <a:t>P0 pins </a:t>
            </a:r>
          </a:p>
        </p:txBody>
      </p:sp>
      <p:sp>
        <p:nvSpPr>
          <p:cNvPr id="84996" name="Slide Number Placeholder 3"/>
          <p:cNvSpPr>
            <a:spLocks noGrp="1"/>
          </p:cNvSpPr>
          <p:nvPr>
            <p:ph type="sldNum" sz="quarter" idx="5"/>
          </p:nvPr>
        </p:nvSpPr>
        <p:spPr>
          <a:noFill/>
        </p:spPr>
        <p:txBody>
          <a:bodyPr/>
          <a:lstStyle/>
          <a:p>
            <a:fld id="{60394F84-6D71-4F6A-9B74-5487332AB5A1}"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r>
              <a:rPr lang="en-US" smtClean="0"/>
              <a:t>P0 pins</a:t>
            </a:r>
          </a:p>
        </p:txBody>
      </p:sp>
      <p:sp>
        <p:nvSpPr>
          <p:cNvPr id="86020" name="Slide Number Placeholder 3"/>
          <p:cNvSpPr>
            <a:spLocks noGrp="1"/>
          </p:cNvSpPr>
          <p:nvPr>
            <p:ph type="sldNum" sz="quarter" idx="5"/>
          </p:nvPr>
        </p:nvSpPr>
        <p:spPr>
          <a:noFill/>
        </p:spPr>
        <p:txBody>
          <a:bodyPr/>
          <a:lstStyle/>
          <a:p>
            <a:fld id="{FBD5B194-2090-41BA-AFD3-8105640CD46F}"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r>
              <a:rPr lang="en-US" smtClean="0"/>
              <a:t>P0 pins</a:t>
            </a:r>
          </a:p>
        </p:txBody>
      </p:sp>
      <p:sp>
        <p:nvSpPr>
          <p:cNvPr id="87044" name="Slide Number Placeholder 3"/>
          <p:cNvSpPr>
            <a:spLocks noGrp="1"/>
          </p:cNvSpPr>
          <p:nvPr>
            <p:ph type="sldNum" sz="quarter" idx="5"/>
          </p:nvPr>
        </p:nvSpPr>
        <p:spPr>
          <a:noFill/>
        </p:spPr>
        <p:txBody>
          <a:bodyPr/>
          <a:lstStyle/>
          <a:p>
            <a:fld id="{A4954A92-F679-41A6-BD6A-9B8744647BE0}"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r>
              <a:rPr lang="en-US" smtClean="0"/>
              <a:t>P0 and P1 pins</a:t>
            </a:r>
          </a:p>
        </p:txBody>
      </p:sp>
      <p:sp>
        <p:nvSpPr>
          <p:cNvPr id="88068" name="Slide Number Placeholder 3"/>
          <p:cNvSpPr>
            <a:spLocks noGrp="1"/>
          </p:cNvSpPr>
          <p:nvPr>
            <p:ph type="sldNum" sz="quarter" idx="5"/>
          </p:nvPr>
        </p:nvSpPr>
        <p:spPr>
          <a:noFill/>
        </p:spPr>
        <p:txBody>
          <a:bodyPr/>
          <a:lstStyle/>
          <a:p>
            <a:fld id="{8F81B343-9146-4288-88F7-536ACC1C31D8}"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r>
              <a:rPr lang="en-US" smtClean="0"/>
              <a:t>P1 pins</a:t>
            </a:r>
          </a:p>
          <a:p>
            <a:pPr eaLnBrk="1" hangingPunct="1"/>
            <a:endParaRPr lang="en-US" smtClean="0"/>
          </a:p>
        </p:txBody>
      </p:sp>
      <p:sp>
        <p:nvSpPr>
          <p:cNvPr id="89092" name="Slide Number Placeholder 3"/>
          <p:cNvSpPr>
            <a:spLocks noGrp="1"/>
          </p:cNvSpPr>
          <p:nvPr>
            <p:ph type="sldNum" sz="quarter" idx="5"/>
          </p:nvPr>
        </p:nvSpPr>
        <p:spPr>
          <a:noFill/>
        </p:spPr>
        <p:txBody>
          <a:bodyPr/>
          <a:lstStyle/>
          <a:p>
            <a:fld id="{92AAABA4-BFA6-47BF-B5B2-2AB7E30BFF2B}"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r>
              <a:rPr lang="en-US" smtClean="0"/>
              <a:t>System control block pins</a:t>
            </a:r>
          </a:p>
        </p:txBody>
      </p:sp>
      <p:sp>
        <p:nvSpPr>
          <p:cNvPr id="90116" name="Slide Number Placeholder 3"/>
          <p:cNvSpPr>
            <a:spLocks noGrp="1"/>
          </p:cNvSpPr>
          <p:nvPr>
            <p:ph type="sldNum" sz="quarter" idx="5"/>
          </p:nvPr>
        </p:nvSpPr>
        <p:spPr>
          <a:noFill/>
        </p:spPr>
        <p:txBody>
          <a:bodyPr/>
          <a:lstStyle/>
          <a:p>
            <a:fld id="{3CFD2BD6-5205-43C9-9F6B-488C85A83C5B}"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r>
              <a:rPr lang="en-US" smtClean="0"/>
              <a:t>GPIO in LPC2129.</a:t>
            </a:r>
          </a:p>
          <a:p>
            <a:pPr eaLnBrk="1" hangingPunct="1"/>
            <a:r>
              <a:rPr lang="en-US" smtClean="0"/>
              <a:t>46 GPIO pins in LPC2129 because the package is 64 QFP. </a:t>
            </a:r>
          </a:p>
        </p:txBody>
      </p:sp>
      <p:sp>
        <p:nvSpPr>
          <p:cNvPr id="91140" name="Slide Number Placeholder 3"/>
          <p:cNvSpPr>
            <a:spLocks noGrp="1"/>
          </p:cNvSpPr>
          <p:nvPr>
            <p:ph type="sldNum" sz="quarter" idx="5"/>
          </p:nvPr>
        </p:nvSpPr>
        <p:spPr>
          <a:noFill/>
        </p:spPr>
        <p:txBody>
          <a:bodyPr/>
          <a:lstStyle/>
          <a:p>
            <a:fld id="{4DDC5F47-24B5-4558-864A-F452903123C6}"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US" smtClean="0"/>
              <a:t>LPC2119/2129/2194 has two 32-bit General Purpose I/O ports. Total of 30 out of 32 pins are available on PORT0. PORT1 has</a:t>
            </a:r>
          </a:p>
          <a:p>
            <a:r>
              <a:rPr lang="en-US" smtClean="0"/>
              <a:t>up to 16 pins available for GPIO functions. PORT0 and PORT1 are controlled via two groups.</a:t>
            </a:r>
          </a:p>
          <a:p>
            <a:r>
              <a:rPr lang="en-US" smtClean="0"/>
              <a:t>Each pin we can select separately.</a:t>
            </a:r>
          </a:p>
          <a:p>
            <a:pPr eaLnBrk="1" hangingPunct="1"/>
            <a:endParaRPr lang="en-US" smtClean="0"/>
          </a:p>
        </p:txBody>
      </p:sp>
      <p:sp>
        <p:nvSpPr>
          <p:cNvPr id="92164" name="Slide Number Placeholder 3"/>
          <p:cNvSpPr>
            <a:spLocks noGrp="1"/>
          </p:cNvSpPr>
          <p:nvPr>
            <p:ph type="sldNum" sz="quarter" idx="5"/>
          </p:nvPr>
        </p:nvSpPr>
        <p:spPr>
          <a:noFill/>
        </p:spPr>
        <p:txBody>
          <a:bodyPr/>
          <a:lstStyle/>
          <a:p>
            <a:fld id="{F2B8FF8A-CE30-455B-9F9F-7BD5B8E5157B}"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a:lnSpc>
                <a:spcPct val="80000"/>
              </a:lnSpc>
            </a:pPr>
            <a:r>
              <a:rPr lang="en-US" sz="800" smtClean="0"/>
              <a:t>Advanced Microcontroller Bus Architecture</a:t>
            </a:r>
          </a:p>
          <a:p>
            <a:pPr>
              <a:lnSpc>
                <a:spcPct val="80000"/>
              </a:lnSpc>
            </a:pPr>
            <a:r>
              <a:rPr lang="en-US" sz="800" smtClean="0"/>
              <a:t>– Standard of on-chip communication between</a:t>
            </a:r>
          </a:p>
          <a:p>
            <a:pPr>
              <a:lnSpc>
                <a:spcPct val="80000"/>
              </a:lnSpc>
            </a:pPr>
            <a:r>
              <a:rPr lang="en-US" sz="800" smtClean="0"/>
              <a:t>different macrocells for high performance embedded</a:t>
            </a:r>
          </a:p>
          <a:p>
            <a:pPr>
              <a:lnSpc>
                <a:spcPct val="80000"/>
              </a:lnSpc>
            </a:pPr>
            <a:r>
              <a:rPr lang="en-US" sz="800" smtClean="0"/>
              <a:t>system design</a:t>
            </a:r>
          </a:p>
          <a:p>
            <a:pPr>
              <a:lnSpc>
                <a:spcPct val="80000"/>
              </a:lnSpc>
            </a:pPr>
            <a:r>
              <a:rPr lang="en-US" sz="800" smtClean="0"/>
              <a:t>– Hierarchical Bus architecture</a:t>
            </a:r>
          </a:p>
          <a:p>
            <a:pPr>
              <a:lnSpc>
                <a:spcPct val="80000"/>
              </a:lnSpc>
            </a:pPr>
            <a:r>
              <a:rPr lang="en-US" sz="800" smtClean="0"/>
              <a:t>AMBA AHB component</a:t>
            </a:r>
          </a:p>
          <a:p>
            <a:pPr>
              <a:lnSpc>
                <a:spcPct val="80000"/>
              </a:lnSpc>
            </a:pPr>
            <a:r>
              <a:rPr lang="en-US" sz="800" smtClean="0"/>
              <a:t>– Master</a:t>
            </a:r>
          </a:p>
          <a:p>
            <a:pPr>
              <a:lnSpc>
                <a:spcPct val="80000"/>
              </a:lnSpc>
            </a:pPr>
            <a:r>
              <a:rPr lang="en-US" sz="800" smtClean="0"/>
              <a:t>• Initiate read and write operations by providing an address and</a:t>
            </a:r>
          </a:p>
          <a:p>
            <a:pPr>
              <a:lnSpc>
                <a:spcPct val="80000"/>
              </a:lnSpc>
            </a:pPr>
            <a:r>
              <a:rPr lang="en-US" sz="800" smtClean="0"/>
              <a:t>control information. Only one bus master is allowed to actively</a:t>
            </a:r>
          </a:p>
          <a:p>
            <a:pPr>
              <a:lnSpc>
                <a:spcPct val="80000"/>
              </a:lnSpc>
            </a:pPr>
            <a:r>
              <a:rPr lang="en-US" sz="800" smtClean="0"/>
              <a:t>use the bus at any one time.</a:t>
            </a:r>
          </a:p>
          <a:p>
            <a:pPr>
              <a:lnSpc>
                <a:spcPct val="80000"/>
              </a:lnSpc>
            </a:pPr>
            <a:r>
              <a:rPr lang="en-US" sz="800" smtClean="0"/>
              <a:t>– Slave</a:t>
            </a:r>
          </a:p>
          <a:p>
            <a:pPr>
              <a:lnSpc>
                <a:spcPct val="80000"/>
              </a:lnSpc>
            </a:pPr>
            <a:r>
              <a:rPr lang="en-US" sz="800" smtClean="0"/>
              <a:t>• Responds to a read or write operation within a given addressspace</a:t>
            </a:r>
          </a:p>
          <a:p>
            <a:pPr>
              <a:lnSpc>
                <a:spcPct val="80000"/>
              </a:lnSpc>
            </a:pPr>
            <a:r>
              <a:rPr lang="en-US" sz="800" smtClean="0"/>
              <a:t>range. The bus slave signals back to the active master the</a:t>
            </a:r>
          </a:p>
          <a:p>
            <a:pPr>
              <a:lnSpc>
                <a:spcPct val="80000"/>
              </a:lnSpc>
            </a:pPr>
            <a:r>
              <a:rPr lang="en-US" sz="800" smtClean="0"/>
              <a:t>success, failure or waiting of the data transfer.</a:t>
            </a:r>
          </a:p>
          <a:p>
            <a:pPr>
              <a:lnSpc>
                <a:spcPct val="80000"/>
              </a:lnSpc>
            </a:pPr>
            <a:r>
              <a:rPr lang="en-US" sz="800" smtClean="0"/>
              <a:t>– Arbiter</a:t>
            </a:r>
          </a:p>
          <a:p>
            <a:pPr>
              <a:lnSpc>
                <a:spcPct val="80000"/>
              </a:lnSpc>
            </a:pPr>
            <a:r>
              <a:rPr lang="en-US" sz="800" smtClean="0"/>
              <a:t>• Ensures that only one bus master at a time is allowed to initiate</a:t>
            </a:r>
          </a:p>
          <a:p>
            <a:pPr>
              <a:lnSpc>
                <a:spcPct val="80000"/>
              </a:lnSpc>
            </a:pPr>
            <a:r>
              <a:rPr lang="en-US" sz="800" smtClean="0"/>
              <a:t>data transfers. Can use the priority</a:t>
            </a:r>
          </a:p>
          <a:p>
            <a:pPr>
              <a:lnSpc>
                <a:spcPct val="80000"/>
              </a:lnSpc>
            </a:pPr>
            <a:r>
              <a:rPr lang="en-US" sz="800" smtClean="0"/>
              <a:t>– Decoder</a:t>
            </a:r>
          </a:p>
          <a:p>
            <a:pPr>
              <a:lnSpc>
                <a:spcPct val="80000"/>
              </a:lnSpc>
            </a:pPr>
            <a:r>
              <a:rPr lang="en-US" sz="800" smtClean="0"/>
              <a:t>• Decode the address of each transfer and provide a select signal for</a:t>
            </a:r>
          </a:p>
          <a:p>
            <a:pPr>
              <a:lnSpc>
                <a:spcPct val="80000"/>
              </a:lnSpc>
            </a:pPr>
            <a:r>
              <a:rPr lang="en-US" sz="800" smtClean="0"/>
              <a:t>the slave that is involved in the transfer.</a:t>
            </a:r>
          </a:p>
          <a:p>
            <a:pPr>
              <a:lnSpc>
                <a:spcPct val="80000"/>
              </a:lnSpc>
            </a:pPr>
            <a:r>
              <a:rPr lang="en-US" sz="800" smtClean="0"/>
              <a:t>AHB peripherals are allocated a 2 megabyte range of addresses at the very top of the 4 gigabyte ARM memory space. Each</a:t>
            </a:r>
          </a:p>
          <a:p>
            <a:pPr>
              <a:lnSpc>
                <a:spcPct val="80000"/>
              </a:lnSpc>
            </a:pPr>
            <a:r>
              <a:rPr lang="en-US" sz="800" smtClean="0"/>
              <a:t>AHB peripheral is allocated a 16 kilobyte address space within the AHB address space. LPC2119/2129/2194/2292/2294</a:t>
            </a:r>
          </a:p>
          <a:p>
            <a:pPr>
              <a:lnSpc>
                <a:spcPct val="80000"/>
              </a:lnSpc>
            </a:pPr>
            <a:r>
              <a:rPr lang="en-US" sz="800" smtClean="0"/>
              <a:t>peripheral functions (other than the interrupt controller) are connected to the VPB bus. The AHB to VPB bridge interfaces the</a:t>
            </a:r>
          </a:p>
          <a:p>
            <a:pPr>
              <a:lnSpc>
                <a:spcPct val="80000"/>
              </a:lnSpc>
            </a:pPr>
            <a:r>
              <a:rPr lang="en-US" sz="800" smtClean="0"/>
              <a:t>VPB bus to the AHB bus. VPB peripherals are also allocated a 2 megabyte range of addresses, beginning at the 3.5 gigabyte</a:t>
            </a:r>
          </a:p>
          <a:p>
            <a:pPr>
              <a:lnSpc>
                <a:spcPct val="80000"/>
              </a:lnSpc>
            </a:pPr>
            <a:r>
              <a:rPr lang="en-US" sz="800" smtClean="0"/>
              <a:t>address point. Each VPB peripheral is allocated a 16 kilobyte address space within the VPB address space.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064F61-C924-4B97-B6AD-0877D5D06FF6}" type="slidenum">
              <a:rPr lang="en-US" smtClean="0"/>
              <a:pPr/>
              <a:t>31</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b="1" smtClean="0"/>
              <a:t>IOPIN:-</a:t>
            </a:r>
            <a:r>
              <a:rPr lang="en-US" smtClean="0"/>
              <a:t>GPIO Port Pin value register. The current state of the GPIO configured port pins can always be read from this register, regardless of pin direction and mode.</a:t>
            </a:r>
            <a:endParaRPr lang="en-US" b="1" smtClean="0"/>
          </a:p>
          <a:p>
            <a:r>
              <a:rPr lang="en-US" b="1" smtClean="0"/>
              <a:t>IOSET:-</a:t>
            </a:r>
            <a:r>
              <a:rPr lang="en-US" smtClean="0"/>
              <a:t>GPIO Port Output set register. This register controls the state of output pins in conjunction with the IOCLR</a:t>
            </a:r>
          </a:p>
          <a:p>
            <a:r>
              <a:rPr lang="en-US" smtClean="0"/>
              <a:t>register. Writing ones produces highs at the corresponding port pins. Writing</a:t>
            </a:r>
          </a:p>
          <a:p>
            <a:r>
              <a:rPr lang="en-US" smtClean="0"/>
              <a:t>zeroes has no effect.</a:t>
            </a:r>
          </a:p>
          <a:p>
            <a:r>
              <a:rPr lang="en-US" smtClean="0"/>
              <a:t>IODIR:-GPIO Port Direction control register. This register individually controls the direction of each port pin.</a:t>
            </a:r>
          </a:p>
          <a:p>
            <a:r>
              <a:rPr lang="en-US" b="1" smtClean="0"/>
              <a:t>IOCLR:-</a:t>
            </a:r>
            <a:r>
              <a:rPr lang="en-US" smtClean="0"/>
              <a:t>GPIO Port Output clear register. This register controls the state of output pins. Writing ones produces lows at the corresponding port pins and clears the corresponding bits in the IOSET register. Writing zeroes has no effect.</a:t>
            </a:r>
          </a:p>
          <a:p>
            <a:r>
              <a:rPr lang="en-US" smtClean="0"/>
              <a:t>The purpose of the Pin Connect Block is to configure the microcontroller pins to the desired functions.</a:t>
            </a:r>
          </a:p>
          <a:p>
            <a:endParaRPr lang="en-US" b="1" smtClean="0"/>
          </a:p>
          <a:p>
            <a:pPr eaLnBrk="1" hangingPunct="1"/>
            <a:r>
              <a:rPr lang="en-US" b="1" smtClean="0"/>
              <a:t>Conventional GPIO Implementation Drawbacks</a:t>
            </a:r>
          </a:p>
          <a:p>
            <a:pPr eaLnBrk="1" hangingPunct="1"/>
            <a:r>
              <a:rPr lang="en-US" smtClean="0"/>
              <a:t>Conventional ARM GPIO is implemented on the APB peripheral bus Toggling speed of the GPIO is limited due to the 3-stage pipeline, AHB bridge and the APB bus</a:t>
            </a:r>
          </a:p>
          <a:p>
            <a:pPr eaLnBrk="1" hangingPunct="1"/>
            <a:endParaRPr lang="en-US" b="1" smtClean="0"/>
          </a:p>
          <a:p>
            <a:pPr eaLnBrk="1" hangingPunct="1"/>
            <a:r>
              <a:rPr lang="en-US" b="1" smtClean="0"/>
              <a:t>Understanding the slow port behavior</a:t>
            </a:r>
          </a:p>
          <a:p>
            <a:pPr eaLnBrk="1" hangingPunct="1"/>
            <a:r>
              <a:rPr lang="en-US" smtClean="0"/>
              <a:t>It takes 5 clocks to execute a port write Total time from instruction fetch to port change is 7 clocks</a:t>
            </a:r>
          </a:p>
          <a:p>
            <a:pPr eaLnBrk="1" hangingPunct="1"/>
            <a:r>
              <a:rPr lang="en-US" smtClean="0"/>
              <a:t>Maximum achievable period is 14 clocks (cclk/14) = (60/14) = 4.28MHz</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lIns="91428" tIns="45714" rIns="91428" bIns="45714"/>
          <a:lstStyle/>
          <a:p>
            <a:pPr eaLnBrk="1" hangingPunct="1"/>
            <a:r>
              <a:rPr lang="en-US" smtClean="0"/>
              <a:t>P0 having 30 and P1 having 16 totally 46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95BA549-7CB7-4AAD-8C88-A2B2E4C5437E}" type="slidenum">
              <a:rPr lang="en-US" smtClean="0"/>
              <a:pPr/>
              <a:t>33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smtClean="0"/>
              <a:t>PINSEL0 and PINSEL1 registers are used for P0 pins and PINSEL2 for P1 pins.</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r>
              <a:rPr lang="en-US" smtClean="0"/>
              <a:t>PINSEL0 and PINSEL1 registers are used for P0 pins and PINSEL2 for P1 pins.</a:t>
            </a:r>
          </a:p>
          <a:p>
            <a:pPr eaLnBrk="1" hangingPunct="1"/>
            <a:endParaRPr lang="en-US" smtClean="0"/>
          </a:p>
        </p:txBody>
      </p:sp>
      <p:sp>
        <p:nvSpPr>
          <p:cNvPr id="96260" name="Slide Number Placeholder 3"/>
          <p:cNvSpPr>
            <a:spLocks noGrp="1"/>
          </p:cNvSpPr>
          <p:nvPr>
            <p:ph type="sldNum" sz="quarter" idx="5"/>
          </p:nvPr>
        </p:nvSpPr>
        <p:spPr>
          <a:noFill/>
        </p:spPr>
        <p:txBody>
          <a:bodyPr/>
          <a:lstStyle/>
          <a:p>
            <a:fld id="{1B5BECDB-6F82-412E-9C10-4AEFB681B4D8}"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r>
              <a:rPr lang="en-US" smtClean="0"/>
              <a:t>Pin connect  block registers</a:t>
            </a:r>
          </a:p>
        </p:txBody>
      </p:sp>
      <p:sp>
        <p:nvSpPr>
          <p:cNvPr id="97284" name="Slide Number Placeholder 3"/>
          <p:cNvSpPr>
            <a:spLocks noGrp="1"/>
          </p:cNvSpPr>
          <p:nvPr>
            <p:ph type="sldNum" sz="quarter" idx="5"/>
          </p:nvPr>
        </p:nvSpPr>
        <p:spPr>
          <a:noFill/>
        </p:spPr>
        <p:txBody>
          <a:bodyPr/>
          <a:lstStyle/>
          <a:p>
            <a:fld id="{0F5B3FB6-8D3D-445F-93DF-6B9EFD101C48}"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r>
              <a:rPr lang="en-US" smtClean="0"/>
              <a:t>Pin connect  block registers</a:t>
            </a:r>
          </a:p>
        </p:txBody>
      </p:sp>
      <p:sp>
        <p:nvSpPr>
          <p:cNvPr id="98308" name="Slide Number Placeholder 3"/>
          <p:cNvSpPr>
            <a:spLocks noGrp="1"/>
          </p:cNvSpPr>
          <p:nvPr>
            <p:ph type="sldNum" sz="quarter" idx="5"/>
          </p:nvPr>
        </p:nvSpPr>
        <p:spPr>
          <a:noFill/>
        </p:spPr>
        <p:txBody>
          <a:bodyPr/>
          <a:lstStyle/>
          <a:p>
            <a:fld id="{C72311F2-3818-4256-8F82-1EA950388C4F}"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r>
              <a:rPr lang="en-US" smtClean="0"/>
              <a:t>Pin connect  block registers</a:t>
            </a:r>
          </a:p>
        </p:txBody>
      </p:sp>
      <p:sp>
        <p:nvSpPr>
          <p:cNvPr id="99332" name="Slide Number Placeholder 3"/>
          <p:cNvSpPr>
            <a:spLocks noGrp="1"/>
          </p:cNvSpPr>
          <p:nvPr>
            <p:ph type="sldNum" sz="quarter" idx="5"/>
          </p:nvPr>
        </p:nvSpPr>
        <p:spPr>
          <a:noFill/>
        </p:spPr>
        <p:txBody>
          <a:bodyPr/>
          <a:lstStyle/>
          <a:p>
            <a:fld id="{61B121AC-615A-45B4-8D7E-682DE5FAA605}"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r>
              <a:rPr lang="en-US" smtClean="0"/>
              <a:t>Pin connect  block registers</a:t>
            </a:r>
          </a:p>
        </p:txBody>
      </p:sp>
      <p:sp>
        <p:nvSpPr>
          <p:cNvPr id="100356" name="Slide Number Placeholder 3"/>
          <p:cNvSpPr>
            <a:spLocks noGrp="1"/>
          </p:cNvSpPr>
          <p:nvPr>
            <p:ph type="sldNum" sz="quarter" idx="5"/>
          </p:nvPr>
        </p:nvSpPr>
        <p:spPr>
          <a:noFill/>
        </p:spPr>
        <p:txBody>
          <a:bodyPr/>
          <a:lstStyle/>
          <a:p>
            <a:fld id="{B8429560-ADF8-42CC-AEFE-C1832A52C47D}" type="slidenum">
              <a:rPr lang="en-US" smtClean="0"/>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4B27A1D5-240C-418A-8FDE-F905687C738E}" type="slidenum">
              <a:rPr lang="en-US" smtClean="0"/>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r>
              <a:rPr lang="en-US" smtClean="0"/>
              <a:t>Pin connect  block registers</a:t>
            </a:r>
          </a:p>
        </p:txBody>
      </p:sp>
      <p:sp>
        <p:nvSpPr>
          <p:cNvPr id="102404" name="Slide Number Placeholder 3"/>
          <p:cNvSpPr>
            <a:spLocks noGrp="1"/>
          </p:cNvSpPr>
          <p:nvPr>
            <p:ph type="sldNum" sz="quarter" idx="5"/>
          </p:nvPr>
        </p:nvSpPr>
        <p:spPr>
          <a:noFill/>
        </p:spPr>
        <p:txBody>
          <a:bodyPr/>
          <a:lstStyle/>
          <a:p>
            <a:fld id="{DDA31E36-9540-4B9B-A657-0FEF141D665B}" type="slidenum">
              <a:rPr lang="en-US" smtClean="0"/>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r>
              <a:rPr lang="en-US" smtClean="0"/>
              <a:t>LPC2129 Pin diagram.</a:t>
            </a:r>
          </a:p>
          <a:p>
            <a:pPr eaLnBrk="1" hangingPunct="1"/>
            <a:r>
              <a:rPr lang="en-US" smtClean="0"/>
              <a:t>Some pins having multiple functionalities so to select one functionality pin selection registers are used.</a:t>
            </a:r>
          </a:p>
          <a:p>
            <a:pPr eaLnBrk="1" hangingPunct="1"/>
            <a:endParaRPr lang="en-US" smtClean="0"/>
          </a:p>
        </p:txBody>
      </p:sp>
      <p:sp>
        <p:nvSpPr>
          <p:cNvPr id="82948" name="Slide Number Placeholder 3"/>
          <p:cNvSpPr>
            <a:spLocks noGrp="1"/>
          </p:cNvSpPr>
          <p:nvPr>
            <p:ph type="sldNum" sz="quarter" idx="5"/>
          </p:nvPr>
        </p:nvSpPr>
        <p:spPr>
          <a:noFill/>
        </p:spPr>
        <p:txBody>
          <a:bodyPr/>
          <a:lstStyle/>
          <a:p>
            <a:fld id="{51A5015C-9C45-4050-9506-47DD32496027}" type="slidenum">
              <a:rPr lang="en-US" smtClean="0"/>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r>
              <a:rPr lang="en-US" smtClean="0"/>
              <a:t>Pin connect  block registers</a:t>
            </a:r>
          </a:p>
        </p:txBody>
      </p:sp>
      <p:sp>
        <p:nvSpPr>
          <p:cNvPr id="103428" name="Slide Number Placeholder 3"/>
          <p:cNvSpPr>
            <a:spLocks noGrp="1"/>
          </p:cNvSpPr>
          <p:nvPr>
            <p:ph type="sldNum" sz="quarter" idx="5"/>
          </p:nvPr>
        </p:nvSpPr>
        <p:spPr>
          <a:noFill/>
        </p:spPr>
        <p:txBody>
          <a:bodyPr/>
          <a:lstStyle/>
          <a:p>
            <a:fld id="{3C01ADA4-62B0-4244-B577-37FCEF1D7941}" type="slidenum">
              <a:rPr lang="en-US" smtClean="0"/>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r>
              <a:rPr lang="en-US" smtClean="0"/>
              <a:t>Pin connect  block registers</a:t>
            </a:r>
          </a:p>
        </p:txBody>
      </p:sp>
      <p:sp>
        <p:nvSpPr>
          <p:cNvPr id="104452" name="Slide Number Placeholder 3"/>
          <p:cNvSpPr>
            <a:spLocks noGrp="1"/>
          </p:cNvSpPr>
          <p:nvPr>
            <p:ph type="sldNum" sz="quarter" idx="5"/>
          </p:nvPr>
        </p:nvSpPr>
        <p:spPr>
          <a:noFill/>
        </p:spPr>
        <p:txBody>
          <a:bodyPr/>
          <a:lstStyle/>
          <a:p>
            <a:fld id="{897013AB-D368-4387-B953-4BBBD2C1794C}" type="slidenum">
              <a:rPr lang="en-US" smtClean="0"/>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r>
              <a:rPr lang="en-US" smtClean="0"/>
              <a:t>Pin connect  block registers</a:t>
            </a:r>
          </a:p>
        </p:txBody>
      </p:sp>
      <p:sp>
        <p:nvSpPr>
          <p:cNvPr id="105476" name="Slide Number Placeholder 3"/>
          <p:cNvSpPr>
            <a:spLocks noGrp="1"/>
          </p:cNvSpPr>
          <p:nvPr>
            <p:ph type="sldNum" sz="quarter" idx="5"/>
          </p:nvPr>
        </p:nvSpPr>
        <p:spPr>
          <a:noFill/>
        </p:spPr>
        <p:txBody>
          <a:bodyPr/>
          <a:lstStyle/>
          <a:p>
            <a:fld id="{F13C314E-58B6-4A57-86A0-765A33818C82}"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lIns="91428" tIns="45714" rIns="91428" bIns="45714"/>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r>
              <a:rPr lang="en-US" smtClean="0"/>
              <a:t>Led programming example.</a:t>
            </a:r>
          </a:p>
          <a:p>
            <a:pPr eaLnBrk="1" hangingPunct="1"/>
            <a:r>
              <a:rPr lang="en-US" smtClean="0"/>
              <a:t>In this example we have to select output direction for the particular port to which you want to connect led.</a:t>
            </a:r>
          </a:p>
          <a:p>
            <a:pPr eaLnBrk="1" hangingPunct="1"/>
            <a:endParaRPr lang="en-US" smtClean="0"/>
          </a:p>
        </p:txBody>
      </p:sp>
      <p:sp>
        <p:nvSpPr>
          <p:cNvPr id="107524" name="Slide Number Placeholder 3"/>
          <p:cNvSpPr>
            <a:spLocks noGrp="1"/>
          </p:cNvSpPr>
          <p:nvPr>
            <p:ph type="sldNum" sz="quarter" idx="5"/>
          </p:nvPr>
        </p:nvSpPr>
        <p:spPr>
          <a:noFill/>
        </p:spPr>
        <p:txBody>
          <a:bodyPr/>
          <a:lstStyle/>
          <a:p>
            <a:fld id="{E04018AB-6FC9-42DF-9CB1-1BEF3DC5FE47}" type="slidenum">
              <a:rPr lang="en-US" smtClean="0"/>
              <a:pPr/>
              <a:t>45</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r>
              <a:rPr lang="en-US" smtClean="0"/>
              <a:t>Led interfacing</a:t>
            </a:r>
          </a:p>
        </p:txBody>
      </p:sp>
      <p:sp>
        <p:nvSpPr>
          <p:cNvPr id="108548" name="Slide Number Placeholder 3"/>
          <p:cNvSpPr>
            <a:spLocks noGrp="1"/>
          </p:cNvSpPr>
          <p:nvPr>
            <p:ph type="sldNum" sz="quarter" idx="5"/>
          </p:nvPr>
        </p:nvSpPr>
        <p:spPr>
          <a:noFill/>
        </p:spPr>
        <p:txBody>
          <a:bodyPr/>
          <a:lstStyle/>
          <a:p>
            <a:fld id="{80489181-1FB8-43E2-A2C1-ABCE8F94F9EE}"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r>
              <a:rPr lang="en-US" smtClean="0"/>
              <a:t>In this program we connected one led to P0.0.First we selected output direction for the particular port pin and making the led on or off by changing the port pin value using clear and set registers.</a:t>
            </a:r>
          </a:p>
        </p:txBody>
      </p:sp>
      <p:sp>
        <p:nvSpPr>
          <p:cNvPr id="109572" name="Slide Number Placeholder 3"/>
          <p:cNvSpPr>
            <a:spLocks noGrp="1"/>
          </p:cNvSpPr>
          <p:nvPr>
            <p:ph type="sldNum" sz="quarter" idx="5"/>
          </p:nvPr>
        </p:nvSpPr>
        <p:spPr>
          <a:noFill/>
        </p:spPr>
        <p:txBody>
          <a:bodyPr/>
          <a:lstStyle/>
          <a:p>
            <a:fld id="{C7115B01-CB54-4E31-B5BE-5C22C7347BF3}" type="slidenum">
              <a:rPr lang="en-US" smtClean="0"/>
              <a:pPr/>
              <a:t>47</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mtClean="0"/>
          </a:p>
        </p:txBody>
      </p:sp>
      <p:sp>
        <p:nvSpPr>
          <p:cNvPr id="110596" name="Slide Number Placeholder 3"/>
          <p:cNvSpPr>
            <a:spLocks noGrp="1"/>
          </p:cNvSpPr>
          <p:nvPr>
            <p:ph type="sldNum" sz="quarter" idx="5"/>
          </p:nvPr>
        </p:nvSpPr>
        <p:spPr>
          <a:noFill/>
        </p:spPr>
        <p:txBody>
          <a:bodyPr/>
          <a:lstStyle/>
          <a:p>
            <a:fld id="{0FA5FA3F-41ED-4303-B1F5-CE5A281F904F}"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mtClean="0"/>
          </a:p>
        </p:txBody>
      </p:sp>
      <p:sp>
        <p:nvSpPr>
          <p:cNvPr id="111620" name="Slide Number Placeholder 3"/>
          <p:cNvSpPr>
            <a:spLocks noGrp="1"/>
          </p:cNvSpPr>
          <p:nvPr>
            <p:ph type="sldNum" sz="quarter" idx="5"/>
          </p:nvPr>
        </p:nvSpPr>
        <p:spPr>
          <a:noFill/>
        </p:spPr>
        <p:txBody>
          <a:bodyPr/>
          <a:lstStyle/>
          <a:p>
            <a:fld id="{1493C96F-34AF-461D-B425-A66F56041D98}"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mtClean="0"/>
          </a:p>
        </p:txBody>
      </p:sp>
      <p:sp>
        <p:nvSpPr>
          <p:cNvPr id="112644" name="Slide Number Placeholder 3"/>
          <p:cNvSpPr>
            <a:spLocks noGrp="1"/>
          </p:cNvSpPr>
          <p:nvPr>
            <p:ph type="sldNum" sz="quarter" idx="5"/>
          </p:nvPr>
        </p:nvSpPr>
        <p:spPr>
          <a:noFill/>
        </p:spPr>
        <p:txBody>
          <a:bodyPr/>
          <a:lstStyle/>
          <a:p>
            <a:fld id="{D47D8230-1793-4C9C-99E5-BAC5450E8952}"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smtClean="0"/>
              <a:t>The LPC2119/2129/2194/2292/2294 are based on a 16/32 bit ARM7TDMI-STM CPU with real-time emulation and embedded</a:t>
            </a:r>
          </a:p>
          <a:p>
            <a:r>
              <a:rPr lang="en-US" smtClean="0"/>
              <a:t>trace support, together with 128/256 kilobytes (kB) of embedded high speed flash memory. A 128-bit wide internal memory</a:t>
            </a:r>
          </a:p>
          <a:p>
            <a:r>
              <a:rPr lang="en-US" smtClean="0"/>
              <a:t>interface and a unique accelerator architecture enable 32-bit code execution at maximum clock rate. For critical code size</a:t>
            </a:r>
          </a:p>
          <a:p>
            <a:r>
              <a:rPr lang="en-US" smtClean="0"/>
              <a:t>applications, the alternative 16-bit Thumb Mode reduces code by more than 30% with minimal performance penalty.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A90B803-BCA3-4296-B761-654A44601E80}" type="slidenum">
              <a:rPr lang="en-US" smtClean="0"/>
              <a:pPr/>
              <a:t>51</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lIns="91428" tIns="45714" rIns="91428" bIns="45714"/>
          <a:lstStyle/>
          <a:p>
            <a:pPr eaLnBrk="1" hangingPunct="1"/>
            <a:r>
              <a:rPr lang="en-US" smtClean="0"/>
              <a:t>You may want to add forum topics, if any.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40DEF266-8049-43EB-92E7-19E7185661EF}" type="slidenum">
              <a:rPr lang="en-US" smtClean="0"/>
              <a:pPr/>
              <a:t>52</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lIns="91428" tIns="45714" rIns="91428" bIns="45714"/>
          <a:lstStyle/>
          <a:p>
            <a:pPr eaLnBrk="1" hangingPunct="1"/>
            <a:r>
              <a:rPr lang="en-US" smtClean="0"/>
              <a:t>You may want to add forum topics, if any.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2D2D557-A578-42C3-A850-601FE6433A9F}" type="slidenum">
              <a:rPr lang="en-US" smtClean="0"/>
              <a:pPr/>
              <a:t>53</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428" tIns="45714" rIns="91428" bIns="45714"/>
          <a:lstStyle/>
          <a:p>
            <a:pPr eaLnBrk="1" hangingPunct="1"/>
            <a:r>
              <a:rPr lang="en-US" smtClean="0"/>
              <a:t>Tell the students upfront whats coming up in the next session so that they can be prepared for it.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smtClean="0"/>
          </a:p>
        </p:txBody>
      </p:sp>
      <p:sp>
        <p:nvSpPr>
          <p:cNvPr id="116740" name="Slide Number Placeholder 3"/>
          <p:cNvSpPr>
            <a:spLocks noGrp="1"/>
          </p:cNvSpPr>
          <p:nvPr>
            <p:ph type="sldNum" sz="quarter" idx="5"/>
          </p:nvPr>
        </p:nvSpPr>
        <p:spPr>
          <a:noFill/>
        </p:spPr>
        <p:txBody>
          <a:bodyPr/>
          <a:lstStyle/>
          <a:p>
            <a:fld id="{8FAFD895-2149-49CF-AF25-0B89F1DA2431}" type="slidenum">
              <a:rPr lang="en-US" smtClean="0"/>
              <a:pPr/>
              <a:t>54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smtClean="0"/>
              <a:t>QFP means Quad Flat package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US" smtClean="0"/>
              <a:t>ICE means in circuit emulator</a:t>
            </a:r>
          </a:p>
          <a:p>
            <a:r>
              <a:rPr lang="en-US" smtClean="0"/>
              <a:t>CAN-Control Area Network</a:t>
            </a:r>
          </a:p>
          <a:p>
            <a:r>
              <a:rPr lang="en-US" smtClean="0"/>
              <a:t>EmbeddedICE-RT interface enables breakpoints and watch points. Interrupt service routines can continue to execute whilst</a:t>
            </a:r>
          </a:p>
          <a:p>
            <a:r>
              <a:rPr lang="en-US" smtClean="0"/>
              <a:t>the foreground task is debugged with the on-chip RealMonitor software.</a:t>
            </a:r>
          </a:p>
          <a:p>
            <a:r>
              <a:rPr lang="en-US" smtClean="0"/>
              <a:t>• Embedded Trace Macrocell enables non-intrusive high speed real-time tracing of instruction execution.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en-US" smtClean="0"/>
              <a:t>I2C-Inter integrated circuit</a:t>
            </a:r>
          </a:p>
          <a:p>
            <a:r>
              <a:rPr lang="en-US" smtClean="0"/>
              <a:t>SPI-Serial peripheral interface</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US" smtClean="0"/>
              <a:t>PWM-Pulse width modulation</a:t>
            </a:r>
          </a:p>
          <a:p>
            <a:r>
              <a:rPr lang="en-US" smtClean="0"/>
              <a:t>P0 having 30 pins and P1 16 pins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1.wmf"/><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76200"/>
            <a:ext cx="8229600" cy="1079500"/>
          </a:xfrm>
        </p:spPr>
        <p:txBody>
          <a:bodyPr/>
          <a:lstStyle/>
          <a:p>
            <a:pPr eaLnBrk="1" hangingPunct="1"/>
            <a:r>
              <a:rPr lang="en-US" b="1" smtClean="0">
                <a:solidFill>
                  <a:srgbClr val="FF0000"/>
                </a:solidFill>
              </a:rPr>
              <a:t>Recap</a:t>
            </a:r>
          </a:p>
        </p:txBody>
      </p:sp>
      <p:sp>
        <p:nvSpPr>
          <p:cNvPr id="9219" name="Rectangle 3"/>
          <p:cNvSpPr>
            <a:spLocks noGrp="1" noChangeArrowheads="1"/>
          </p:cNvSpPr>
          <p:nvPr>
            <p:ph type="body" idx="4294967295"/>
          </p:nvPr>
        </p:nvSpPr>
        <p:spPr>
          <a:xfrm>
            <a:off x="0" y="1774825"/>
            <a:ext cx="8305800" cy="4702175"/>
          </a:xfrm>
        </p:spPr>
        <p:txBody>
          <a:bodyPr/>
          <a:lstStyle/>
          <a:p>
            <a:pPr marL="0" indent="0" eaLnBrk="1" hangingPunct="1">
              <a:buFontTx/>
              <a:buNone/>
            </a:pPr>
            <a:r>
              <a:rPr lang="en-US" sz="2900" smtClean="0"/>
              <a:t>In the last session We have learnt about the </a:t>
            </a:r>
          </a:p>
          <a:p>
            <a:pPr lvl="1" eaLnBrk="1" hangingPunct="1"/>
            <a:r>
              <a:rPr lang="en-US" smtClean="0"/>
              <a:t>History of ARM</a:t>
            </a:r>
          </a:p>
          <a:p>
            <a:pPr lvl="1" eaLnBrk="1" hangingPunct="1"/>
            <a:r>
              <a:rPr lang="en-US" smtClean="0"/>
              <a:t>Introduction to ARM7TDMI-S	</a:t>
            </a:r>
          </a:p>
        </p:txBody>
      </p:sp>
      <p:sp>
        <p:nvSpPr>
          <p:cNvPr id="9220"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Features of LPC 2129</a:t>
            </a:r>
          </a:p>
        </p:txBody>
      </p:sp>
      <p:sp>
        <p:nvSpPr>
          <p:cNvPr id="17411" name="Rectangle 3"/>
          <p:cNvSpPr>
            <a:spLocks noGrp="1" noChangeArrowheads="1"/>
          </p:cNvSpPr>
          <p:nvPr>
            <p:ph idx="1"/>
          </p:nvPr>
        </p:nvSpPr>
        <p:spPr/>
        <p:txBody>
          <a:bodyPr/>
          <a:lstStyle/>
          <a:p>
            <a:pPr eaLnBrk="1" hangingPunct="1">
              <a:lnSpc>
                <a:spcPct val="90000"/>
              </a:lnSpc>
            </a:pPr>
            <a:r>
              <a:rPr lang="en-US" sz="2400" smtClean="0"/>
              <a:t>Two 32-bit timers, PWM unit (six outputs), Real Time Clock and Watchdog.</a:t>
            </a:r>
          </a:p>
          <a:p>
            <a:pPr eaLnBrk="1" hangingPunct="1">
              <a:lnSpc>
                <a:spcPct val="90000"/>
              </a:lnSpc>
            </a:pPr>
            <a:endParaRPr lang="en-US" sz="2400" smtClean="0"/>
          </a:p>
          <a:p>
            <a:pPr eaLnBrk="1" hangingPunct="1">
              <a:lnSpc>
                <a:spcPct val="90000"/>
              </a:lnSpc>
            </a:pPr>
            <a:r>
              <a:rPr lang="en-US" sz="2400" smtClean="0"/>
              <a:t>Up to forty-six 5 V tolerant general purpose I/O pins.</a:t>
            </a:r>
          </a:p>
          <a:p>
            <a:pPr eaLnBrk="1" hangingPunct="1">
              <a:lnSpc>
                <a:spcPct val="90000"/>
              </a:lnSpc>
            </a:pPr>
            <a:endParaRPr lang="en-US" sz="2400" smtClean="0"/>
          </a:p>
          <a:p>
            <a:pPr eaLnBrk="1" hangingPunct="1">
              <a:lnSpc>
                <a:spcPct val="90000"/>
              </a:lnSpc>
            </a:pPr>
            <a:r>
              <a:rPr lang="en-US" sz="2400" smtClean="0"/>
              <a:t>On-chip crystal oscillator with an operating range of 1 MHz to 30 MHz.</a:t>
            </a:r>
          </a:p>
          <a:p>
            <a:pPr eaLnBrk="1" hangingPunct="1">
              <a:lnSpc>
                <a:spcPct val="90000"/>
              </a:lnSpc>
            </a:pPr>
            <a:endParaRPr lang="en-U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Features of LPC 2129</a:t>
            </a:r>
          </a:p>
        </p:txBody>
      </p:sp>
      <p:sp>
        <p:nvSpPr>
          <p:cNvPr id="18435" name="Rectangle 3"/>
          <p:cNvSpPr>
            <a:spLocks noGrp="1" noChangeArrowheads="1"/>
          </p:cNvSpPr>
          <p:nvPr>
            <p:ph idx="1"/>
          </p:nvPr>
        </p:nvSpPr>
        <p:spPr/>
        <p:txBody>
          <a:bodyPr/>
          <a:lstStyle/>
          <a:p>
            <a:pPr eaLnBrk="1" hangingPunct="1"/>
            <a:r>
              <a:rPr lang="en-US" sz="2400" smtClean="0"/>
              <a:t>Two low power modes, Idle and Power-down.</a:t>
            </a:r>
          </a:p>
          <a:p>
            <a:pPr eaLnBrk="1" hangingPunct="1"/>
            <a:endParaRPr lang="en-US" sz="2400" smtClean="0"/>
          </a:p>
          <a:p>
            <a:pPr eaLnBrk="1" hangingPunct="1"/>
            <a:r>
              <a:rPr lang="en-US" sz="2400" smtClean="0"/>
              <a:t>Individual enable/disable of peripheral functions for power optimization.</a:t>
            </a:r>
          </a:p>
          <a:p>
            <a:pPr eaLnBrk="1" hangingPunct="1"/>
            <a:endParaRPr lang="en-US" sz="2400" smtClean="0"/>
          </a:p>
          <a:p>
            <a:pPr eaLnBrk="1" hangingPunct="1"/>
            <a:r>
              <a:rPr lang="en-US" sz="2400" smtClean="0"/>
              <a:t>Dual power supply:</a:t>
            </a:r>
          </a:p>
          <a:p>
            <a:pPr lvl="2" eaLnBrk="1" hangingPunct="1"/>
            <a:r>
              <a:rPr lang="en-US" sz="1800" smtClean="0"/>
              <a:t>CPU operating voltage range of 1.65 V to 1.95 V (1.8 V ±0.15 V).</a:t>
            </a:r>
          </a:p>
          <a:p>
            <a:pPr lvl="2" eaLnBrk="1" hangingPunct="1"/>
            <a:r>
              <a:rPr lang="en-US" sz="1800" smtClean="0"/>
              <a:t>I/O power supply range of 3.0 V to 3.6 V (3.3 V ± 10 %) with 5 V tolerant I/O pads.</a:t>
            </a:r>
          </a:p>
          <a:p>
            <a:pPr eaLnBrk="1" hangingPunct="1"/>
            <a:endParaRPr lang="en-US" sz="26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19459"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cs typeface="Arial" charset="0"/>
              </a:rPr>
              <a:t>PurpleLeap Company Confidential</a:t>
            </a:r>
          </a:p>
        </p:txBody>
      </p:sp>
      <p:sp>
        <p:nvSpPr>
          <p:cNvPr id="19460"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latin typeface="Verdana" pitchFamily="34" charset="0"/>
                <a:cs typeface="Arial" charset="0"/>
              </a:rPr>
              <a:t>Q 1</a:t>
            </a:r>
          </a:p>
        </p:txBody>
      </p:sp>
      <p:sp>
        <p:nvSpPr>
          <p:cNvPr id="19461"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400">
                <a:latin typeface="Verdana" pitchFamily="34" charset="0"/>
              </a:rPr>
              <a:t>What is the  bus used to communicate with RAM and ROM by the CPU in ARM</a:t>
            </a:r>
          </a:p>
          <a:p>
            <a:pPr marL="514350" indent="-514350"/>
            <a:endParaRPr lang="en-US" altLang="ja-JP" sz="2400">
              <a:latin typeface="Verdana" pitchFamily="34" charset="0"/>
            </a:endParaRPr>
          </a:p>
          <a:p>
            <a:pPr marL="514350" indent="-514350">
              <a:buFontTx/>
              <a:buAutoNum type="alphaUcParenR"/>
            </a:pPr>
            <a:r>
              <a:rPr lang="en-US" altLang="ja-JP" sz="2400">
                <a:latin typeface="Verdana" pitchFamily="34" charset="0"/>
              </a:rPr>
              <a:t>Common bus        </a:t>
            </a:r>
          </a:p>
          <a:p>
            <a:pPr marL="514350" indent="-514350">
              <a:buFontTx/>
              <a:buAutoNum type="alphaUcParenR"/>
            </a:pPr>
            <a:r>
              <a:rPr lang="en-US" altLang="ja-JP" sz="2400">
                <a:latin typeface="Verdana" pitchFamily="34" charset="0"/>
              </a:rPr>
              <a:t>AHB      </a:t>
            </a:r>
          </a:p>
          <a:p>
            <a:pPr marL="514350" indent="-514350">
              <a:buFontTx/>
              <a:buAutoNum type="alphaUcParenR"/>
            </a:pPr>
            <a:r>
              <a:rPr lang="en-US" altLang="ja-JP" sz="2400">
                <a:latin typeface="Verdana" pitchFamily="34" charset="0"/>
              </a:rPr>
              <a:t>VPB          </a:t>
            </a:r>
          </a:p>
          <a:p>
            <a:pPr marL="514350" indent="-514350">
              <a:buFontTx/>
              <a:buAutoNum type="alphaUcParenR"/>
            </a:pPr>
            <a:r>
              <a:rPr lang="en-US" altLang="ja-JP" sz="2400">
                <a:latin typeface="Verdana" pitchFamily="34" charset="0"/>
              </a:rPr>
              <a:t>ARM7 local bus</a:t>
            </a:r>
            <a:endParaRPr lang="en-US" sz="2400">
              <a:latin typeface="Verdana" pitchFamily="34" charset="0"/>
            </a:endParaRPr>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End</a:t>
            </a:r>
          </a:p>
        </p:txBody>
      </p:sp>
      <p:sp>
        <p:nvSpPr>
          <p:cNvPr id="8" name="Half Frame 7"/>
          <p:cNvSpPr>
            <a:spLocks noChangeArrowheads="1"/>
          </p:cNvSpPr>
          <p:nvPr/>
        </p:nvSpPr>
        <p:spPr bwMode="auto">
          <a:xfrm rot="18064600" flipV="1">
            <a:off x="3568700" y="35941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Crystal Oscillator</a:t>
            </a:r>
          </a:p>
        </p:txBody>
      </p:sp>
      <p:pic>
        <p:nvPicPr>
          <p:cNvPr id="20483" name="Picture 3"/>
          <p:cNvPicPr>
            <a:picLocks noGrp="1" noChangeAspect="1" noChangeArrowheads="1"/>
          </p:cNvPicPr>
          <p:nvPr>
            <p:ph idx="1"/>
          </p:nvPr>
        </p:nvPicPr>
        <p:blipFill>
          <a:blip r:embed="rId3"/>
          <a:srcRect/>
          <a:stretch>
            <a:fillRect/>
          </a:stretch>
        </p:blipFill>
        <p:spPr>
          <a:xfrm>
            <a:off x="457200" y="2057400"/>
            <a:ext cx="8229600" cy="2701925"/>
          </a:xfrm>
          <a:noFill/>
        </p:spPr>
      </p:pic>
      <p:sp>
        <p:nvSpPr>
          <p:cNvPr id="20484" name="Rectangle 4"/>
          <p:cNvSpPr>
            <a:spLocks noChangeArrowheads="1"/>
          </p:cNvSpPr>
          <p:nvPr/>
        </p:nvSpPr>
        <p:spPr bwMode="auto">
          <a:xfrm>
            <a:off x="457200" y="5181600"/>
            <a:ext cx="8534400" cy="701675"/>
          </a:xfrm>
          <a:prstGeom prst="rect">
            <a:avLst/>
          </a:prstGeom>
          <a:noFill/>
          <a:ln w="9525">
            <a:noFill/>
            <a:miter lim="800000"/>
            <a:headEnd/>
            <a:tailEnd/>
          </a:ln>
        </p:spPr>
        <p:txBody>
          <a:bodyPr>
            <a:spAutoFit/>
          </a:bodyPr>
          <a:lstStyle/>
          <a:p>
            <a:pPr eaLnBrk="1" hangingPunct="1"/>
            <a:r>
              <a:rPr lang="en-US" sz="2000">
                <a:latin typeface="Verdana" pitchFamily="34" charset="0"/>
                <a:cs typeface="Arial" charset="0"/>
              </a:rPr>
              <a:t>Oscillator modes: a) slave mode of operation, b) oscillation mode of operation, c) external crystal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079500"/>
          </a:xfrm>
        </p:spPr>
        <p:txBody>
          <a:bodyPr/>
          <a:lstStyle/>
          <a:p>
            <a:pPr eaLnBrk="1" hangingPunct="1"/>
            <a:r>
              <a:rPr lang="en-US" b="1" smtClean="0">
                <a:solidFill>
                  <a:srgbClr val="FF0000"/>
                </a:solidFill>
              </a:rPr>
              <a:t>Phase Locked Loop</a:t>
            </a:r>
          </a:p>
        </p:txBody>
      </p:sp>
      <p:sp>
        <p:nvSpPr>
          <p:cNvPr id="21507" name="Rectangle 3"/>
          <p:cNvSpPr>
            <a:spLocks noGrp="1" noChangeArrowheads="1"/>
          </p:cNvSpPr>
          <p:nvPr>
            <p:ph idx="1"/>
          </p:nvPr>
        </p:nvSpPr>
        <p:spPr/>
        <p:txBody>
          <a:bodyPr/>
          <a:lstStyle/>
          <a:p>
            <a:pPr eaLnBrk="1" hangingPunct="1">
              <a:lnSpc>
                <a:spcPct val="90000"/>
              </a:lnSpc>
            </a:pPr>
            <a:r>
              <a:rPr lang="en-US" sz="2200" smtClean="0"/>
              <a:t>10 to 25 MHz input clock frequency</a:t>
            </a:r>
          </a:p>
          <a:p>
            <a:pPr eaLnBrk="1" hangingPunct="1">
              <a:lnSpc>
                <a:spcPct val="90000"/>
              </a:lnSpc>
            </a:pPr>
            <a:endParaRPr lang="en-US" sz="2200" smtClean="0"/>
          </a:p>
          <a:p>
            <a:pPr eaLnBrk="1" hangingPunct="1">
              <a:lnSpc>
                <a:spcPct val="90000"/>
              </a:lnSpc>
            </a:pPr>
            <a:r>
              <a:rPr lang="en-US" sz="2200" smtClean="0"/>
              <a:t>Output frequency (10 MHz to the max). CPU rate(LPC2xxx: 60MHz)</a:t>
            </a:r>
          </a:p>
          <a:p>
            <a:pPr eaLnBrk="1" hangingPunct="1">
              <a:lnSpc>
                <a:spcPct val="90000"/>
              </a:lnSpc>
            </a:pPr>
            <a:endParaRPr lang="en-US" sz="2200" smtClean="0"/>
          </a:p>
          <a:p>
            <a:pPr eaLnBrk="1" hangingPunct="1">
              <a:lnSpc>
                <a:spcPct val="90000"/>
              </a:lnSpc>
            </a:pPr>
            <a:r>
              <a:rPr lang="en-US" sz="2200" smtClean="0"/>
              <a:t>Programmable frequency multiplication</a:t>
            </a:r>
          </a:p>
          <a:p>
            <a:pPr eaLnBrk="1" hangingPunct="1">
              <a:lnSpc>
                <a:spcPct val="90000"/>
              </a:lnSpc>
            </a:pPr>
            <a:endParaRPr lang="en-US" sz="2200" smtClean="0"/>
          </a:p>
          <a:p>
            <a:pPr eaLnBrk="1" hangingPunct="1">
              <a:lnSpc>
                <a:spcPct val="90000"/>
              </a:lnSpc>
            </a:pPr>
            <a:r>
              <a:rPr lang="en-US" sz="2200" smtClean="0"/>
              <a:t>PLL bypassed on reset</a:t>
            </a:r>
          </a:p>
          <a:p>
            <a:pPr eaLnBrk="1" hangingPunct="1">
              <a:lnSpc>
                <a:spcPct val="90000"/>
              </a:lnSpc>
            </a:pPr>
            <a:endParaRPr lang="en-US" sz="2200" smtClean="0"/>
          </a:p>
          <a:p>
            <a:pPr eaLnBrk="1" hangingPunct="1">
              <a:lnSpc>
                <a:spcPct val="90000"/>
              </a:lnSpc>
            </a:pPr>
            <a:r>
              <a:rPr lang="en-US" sz="2200" smtClean="0"/>
              <a:t>PLL lock indicator can be used as an interrupt to connect the PLL once it is locked.</a:t>
            </a:r>
          </a:p>
          <a:p>
            <a:pPr eaLnBrk="1" hangingPunct="1">
              <a:lnSpc>
                <a:spcPct val="90000"/>
              </a:lnSpc>
            </a:pPr>
            <a:endParaRPr lang="en-US" sz="21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Phase Locked Loop</a:t>
            </a:r>
          </a:p>
        </p:txBody>
      </p:sp>
      <p:pic>
        <p:nvPicPr>
          <p:cNvPr id="22531" name="Picture 3"/>
          <p:cNvPicPr>
            <a:picLocks noChangeAspect="1" noChangeArrowheads="1"/>
          </p:cNvPicPr>
          <p:nvPr/>
        </p:nvPicPr>
        <p:blipFill>
          <a:blip r:embed="rId3"/>
          <a:srcRect/>
          <a:stretch>
            <a:fillRect/>
          </a:stretch>
        </p:blipFill>
        <p:spPr bwMode="auto">
          <a:xfrm>
            <a:off x="33338" y="1579563"/>
            <a:ext cx="9034462" cy="46688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Phase Locked Loop</a:t>
            </a:r>
          </a:p>
        </p:txBody>
      </p:sp>
      <p:pic>
        <p:nvPicPr>
          <p:cNvPr id="23555" name="Picture 3"/>
          <p:cNvPicPr>
            <a:picLocks noChangeAspect="1" noChangeArrowheads="1"/>
          </p:cNvPicPr>
          <p:nvPr/>
        </p:nvPicPr>
        <p:blipFill>
          <a:blip r:embed="rId3"/>
          <a:srcRect/>
          <a:stretch>
            <a:fillRect/>
          </a:stretch>
        </p:blipFill>
        <p:spPr bwMode="auto">
          <a:xfrm>
            <a:off x="188913" y="1371600"/>
            <a:ext cx="8764587" cy="2970213"/>
          </a:xfrm>
          <a:prstGeom prst="rect">
            <a:avLst/>
          </a:prstGeom>
          <a:noFill/>
          <a:ln w="9525">
            <a:noFill/>
            <a:miter lim="800000"/>
            <a:headEnd/>
            <a:tailEnd/>
          </a:ln>
        </p:spPr>
      </p:pic>
      <p:pic>
        <p:nvPicPr>
          <p:cNvPr id="23556" name="Picture 4"/>
          <p:cNvPicPr>
            <a:picLocks noChangeAspect="1" noChangeArrowheads="1"/>
          </p:cNvPicPr>
          <p:nvPr/>
        </p:nvPicPr>
        <p:blipFill>
          <a:blip r:embed="rId4"/>
          <a:srcRect/>
          <a:stretch>
            <a:fillRect/>
          </a:stretch>
        </p:blipFill>
        <p:spPr bwMode="auto">
          <a:xfrm>
            <a:off x="228600" y="4452938"/>
            <a:ext cx="8358188" cy="16430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VPB DIVIDER</a:t>
            </a:r>
          </a:p>
        </p:txBody>
      </p:sp>
      <p:sp>
        <p:nvSpPr>
          <p:cNvPr id="24579" name="Rectangle 3"/>
          <p:cNvSpPr>
            <a:spLocks noGrp="1" noChangeArrowheads="1"/>
          </p:cNvSpPr>
          <p:nvPr>
            <p:ph idx="1"/>
          </p:nvPr>
        </p:nvSpPr>
        <p:spPr>
          <a:xfrm>
            <a:off x="457200" y="1371600"/>
            <a:ext cx="8229600" cy="4854575"/>
          </a:xfrm>
        </p:spPr>
        <p:txBody>
          <a:bodyPr/>
          <a:lstStyle/>
          <a:p>
            <a:pPr algn="just" eaLnBrk="1" hangingPunct="1">
              <a:lnSpc>
                <a:spcPct val="90000"/>
              </a:lnSpc>
            </a:pPr>
            <a:r>
              <a:rPr lang="en-US" sz="2000" smtClean="0"/>
              <a:t>The VPB Divider determines the relationship between the processor clock (cclk) and the clock used by peripheral devices (pclk).</a:t>
            </a:r>
          </a:p>
          <a:p>
            <a:pPr algn="just" eaLnBrk="1" hangingPunct="1">
              <a:lnSpc>
                <a:spcPct val="90000"/>
              </a:lnSpc>
            </a:pPr>
            <a:endParaRPr lang="en-US" sz="2000" smtClean="0"/>
          </a:p>
          <a:p>
            <a:pPr algn="just" eaLnBrk="1" hangingPunct="1">
              <a:lnSpc>
                <a:spcPct val="90000"/>
              </a:lnSpc>
            </a:pPr>
            <a:r>
              <a:rPr lang="en-US" sz="2000" smtClean="0"/>
              <a:t>The VPB Divider serves two purposes. The first is to provides peripherals with desired pclk via VPB bus so that they can operate at the speed chosen for the ARM processor. </a:t>
            </a:r>
          </a:p>
          <a:p>
            <a:pPr algn="just" eaLnBrk="1" hangingPunct="1">
              <a:lnSpc>
                <a:spcPct val="90000"/>
              </a:lnSpc>
            </a:pPr>
            <a:endParaRPr lang="en-US" sz="2000" smtClean="0"/>
          </a:p>
          <a:p>
            <a:pPr algn="just" eaLnBrk="1" hangingPunct="1">
              <a:lnSpc>
                <a:spcPct val="90000"/>
              </a:lnSpc>
            </a:pPr>
            <a:r>
              <a:rPr lang="en-US" sz="2000" smtClean="0"/>
              <a:t>The second purpose of the VPB Divider is to allow power savings when an application does not require any peripherals to run at the full processor rate.</a:t>
            </a:r>
          </a:p>
          <a:p>
            <a:pPr algn="just" eaLnBrk="1" hangingPunct="1">
              <a:lnSpc>
                <a:spcPct val="90000"/>
              </a:lnSpc>
            </a:pPr>
            <a:endParaRPr lang="en-US" sz="2000" smtClean="0"/>
          </a:p>
          <a:p>
            <a:pPr algn="just" eaLnBrk="1" hangingPunct="1">
              <a:lnSpc>
                <a:spcPct val="90000"/>
              </a:lnSpc>
            </a:pPr>
            <a:r>
              <a:rPr lang="en-US" sz="2000" smtClean="0"/>
              <a:t>The VPB Divider is connected to the PLL output, the PLL remains active (if it was running) during Idle mode</a:t>
            </a:r>
          </a:p>
          <a:p>
            <a:pPr eaLnBrk="1" hangingPunct="1">
              <a:lnSpc>
                <a:spcPct val="90000"/>
              </a:lnSpc>
            </a:pPr>
            <a:endParaRPr lang="en-US" sz="21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VPB Divider Connections</a:t>
            </a:r>
          </a:p>
        </p:txBody>
      </p:sp>
      <p:pic>
        <p:nvPicPr>
          <p:cNvPr id="25603" name="Picture 3"/>
          <p:cNvPicPr>
            <a:picLocks noGrp="1" noChangeAspect="1" noChangeArrowheads="1"/>
          </p:cNvPicPr>
          <p:nvPr>
            <p:ph idx="1"/>
          </p:nvPr>
        </p:nvPicPr>
        <p:blipFill>
          <a:blip r:embed="rId3"/>
          <a:srcRect/>
          <a:stretch>
            <a:fillRect/>
          </a:stretch>
        </p:blipFill>
        <p:spPr>
          <a:xfrm>
            <a:off x="457200" y="2397125"/>
            <a:ext cx="8229600" cy="2932113"/>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26627"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cs typeface="Arial" charset="0"/>
              </a:rPr>
              <a:t>PurpleLeap Company Confidential</a:t>
            </a:r>
          </a:p>
        </p:txBody>
      </p:sp>
      <p:sp>
        <p:nvSpPr>
          <p:cNvPr id="26628" name="Title 1"/>
          <p:cNvSpPr txBox="1">
            <a:spLocks/>
          </p:cNvSpPr>
          <p:nvPr/>
        </p:nvSpPr>
        <p:spPr bwMode="auto">
          <a:xfrm>
            <a:off x="474663" y="-3048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latin typeface="Verdana" pitchFamily="34" charset="0"/>
                <a:cs typeface="Arial" charset="0"/>
              </a:rPr>
              <a:t>Q 2</a:t>
            </a:r>
          </a:p>
        </p:txBody>
      </p:sp>
      <p:sp>
        <p:nvSpPr>
          <p:cNvPr id="26629"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400"/>
              <a:t>ARM7 follows how many stage pipelining?</a:t>
            </a:r>
          </a:p>
          <a:p>
            <a:pPr marL="514350" indent="-514350"/>
            <a:endParaRPr lang="en-US" altLang="ja-JP" sz="2400"/>
          </a:p>
          <a:p>
            <a:pPr marL="514350" indent="-514350"/>
            <a:r>
              <a:rPr lang="en-US" altLang="ja-JP" sz="2400"/>
              <a:t>A)1         </a:t>
            </a:r>
          </a:p>
          <a:p>
            <a:pPr marL="514350" indent="-514350"/>
            <a:endParaRPr lang="en-US" altLang="ja-JP" sz="2400"/>
          </a:p>
          <a:p>
            <a:pPr marL="514350" indent="-514350"/>
            <a:r>
              <a:rPr lang="en-US" altLang="ja-JP" sz="2400"/>
              <a:t>B)3      </a:t>
            </a:r>
          </a:p>
          <a:p>
            <a:pPr marL="514350" indent="-514350"/>
            <a:endParaRPr lang="en-US" altLang="ja-JP" sz="2400"/>
          </a:p>
          <a:p>
            <a:pPr marL="514350" indent="-514350"/>
            <a:r>
              <a:rPr lang="en-US" altLang="ja-JP" sz="2400"/>
              <a:t>C)4            </a:t>
            </a:r>
          </a:p>
          <a:p>
            <a:pPr marL="514350" indent="-514350"/>
            <a:endParaRPr lang="en-US" altLang="ja-JP" sz="2400"/>
          </a:p>
          <a:p>
            <a:pPr marL="514350" indent="-514350"/>
            <a:r>
              <a:rPr lang="en-US" altLang="ja-JP" sz="2400"/>
              <a:t>D)2</a:t>
            </a:r>
            <a:endParaRPr lang="en-US" sz="2400"/>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End</a:t>
            </a:r>
          </a:p>
        </p:txBody>
      </p:sp>
      <p:sp>
        <p:nvSpPr>
          <p:cNvPr id="8" name="Half Frame 7"/>
          <p:cNvSpPr>
            <a:spLocks noChangeArrowheads="1"/>
          </p:cNvSpPr>
          <p:nvPr/>
        </p:nvSpPr>
        <p:spPr bwMode="auto">
          <a:xfrm rot="18064600" flipV="1">
            <a:off x="1358900" y="27559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Objectives</a:t>
            </a:r>
          </a:p>
        </p:txBody>
      </p:sp>
      <p:sp>
        <p:nvSpPr>
          <p:cNvPr id="10243" name="Rectangle 3"/>
          <p:cNvSpPr>
            <a:spLocks noGrp="1" noChangeArrowheads="1"/>
          </p:cNvSpPr>
          <p:nvPr>
            <p:ph idx="1"/>
          </p:nvPr>
        </p:nvSpPr>
        <p:spPr/>
        <p:txBody>
          <a:bodyPr/>
          <a:lstStyle/>
          <a:p>
            <a:pPr eaLnBrk="1" hangingPunct="1"/>
            <a:r>
              <a:rPr lang="en-US" smtClean="0"/>
              <a:t>Introduction to LPC2129</a:t>
            </a:r>
          </a:p>
          <a:p>
            <a:pPr eaLnBrk="1" hangingPunct="1"/>
            <a:r>
              <a:rPr lang="en-US" smtClean="0"/>
              <a:t>PIN Connection Block</a:t>
            </a:r>
          </a:p>
          <a:p>
            <a:pPr eaLnBrk="1" hangingPunct="1"/>
            <a:r>
              <a:rPr lang="en-US" smtClean="0"/>
              <a:t>Pin Connect Block</a:t>
            </a:r>
          </a:p>
          <a:p>
            <a:pPr eaLnBrk="1" hangingPunct="1"/>
            <a:r>
              <a:rPr lang="en-US" smtClean="0"/>
              <a:t>GPIO</a:t>
            </a:r>
          </a:p>
          <a:p>
            <a:pPr eaLnBrk="1" hangingPunct="1"/>
            <a:r>
              <a:rPr lang="en-US" smtClean="0"/>
              <a:t>LED Programming.</a:t>
            </a:r>
          </a:p>
          <a:p>
            <a:pPr eaLnBrk="1" hangingPunct="1"/>
            <a:endParaRPr lang="en-US" smtClean="0"/>
          </a:p>
          <a:p>
            <a:pPr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1079500"/>
          </a:xfrm>
        </p:spPr>
        <p:txBody>
          <a:bodyPr/>
          <a:lstStyle/>
          <a:p>
            <a:pPr eaLnBrk="1" hangingPunct="1"/>
            <a:r>
              <a:rPr lang="en-US" b="1" smtClean="0">
                <a:solidFill>
                  <a:srgbClr val="FF0000"/>
                </a:solidFill>
              </a:rPr>
              <a:t>EXTERNAL INTERRUPT INPUTS</a:t>
            </a:r>
          </a:p>
        </p:txBody>
      </p:sp>
      <p:pic>
        <p:nvPicPr>
          <p:cNvPr id="27651" name="Picture 5"/>
          <p:cNvPicPr>
            <a:picLocks noGrp="1" noChangeAspect="1" noChangeArrowheads="1"/>
          </p:cNvPicPr>
          <p:nvPr>
            <p:ph idx="1"/>
          </p:nvPr>
        </p:nvPicPr>
        <p:blipFill>
          <a:blip r:embed="rId3"/>
          <a:srcRect/>
          <a:stretch>
            <a:fillRect/>
          </a:stretch>
        </p:blipFill>
        <p:spPr>
          <a:xfrm>
            <a:off x="914400" y="3657600"/>
            <a:ext cx="7608888" cy="2457450"/>
          </a:xfrm>
          <a:noFill/>
        </p:spPr>
      </p:pic>
      <p:sp>
        <p:nvSpPr>
          <p:cNvPr id="27652" name="Rectangle 6"/>
          <p:cNvSpPr>
            <a:spLocks noChangeArrowheads="1"/>
          </p:cNvSpPr>
          <p:nvPr/>
        </p:nvSpPr>
        <p:spPr bwMode="auto">
          <a:xfrm>
            <a:off x="152400" y="1371600"/>
            <a:ext cx="8991600" cy="2133600"/>
          </a:xfrm>
          <a:prstGeom prst="rect">
            <a:avLst/>
          </a:prstGeom>
          <a:noFill/>
          <a:ln w="12700" algn="ctr">
            <a:noFill/>
            <a:miter lim="800000"/>
            <a:headEnd/>
            <a:tailEnd/>
          </a:ln>
        </p:spPr>
        <p:txBody>
          <a:bodyPr lIns="90488" tIns="44450" rIns="90488" bIns="44450"/>
          <a:lstStyle/>
          <a:p>
            <a:pPr marL="284163" indent="-284163" eaLnBrk="1" hangingPunct="1">
              <a:lnSpc>
                <a:spcPct val="80000"/>
              </a:lnSpc>
              <a:spcBef>
                <a:spcPct val="30000"/>
              </a:spcBef>
              <a:buClr>
                <a:schemeClr val="tx1"/>
              </a:buClr>
              <a:buFontTx/>
              <a:buChar char="•"/>
            </a:pPr>
            <a:r>
              <a:rPr lang="en-US" sz="2000">
                <a:latin typeface="Verdana" pitchFamily="34" charset="0"/>
              </a:rPr>
              <a:t>The external interrupt function has four registers associated with it. </a:t>
            </a:r>
          </a:p>
          <a:p>
            <a:pPr marL="284163" indent="-284163" eaLnBrk="1" hangingPunct="1">
              <a:lnSpc>
                <a:spcPct val="80000"/>
              </a:lnSpc>
              <a:spcBef>
                <a:spcPct val="30000"/>
              </a:spcBef>
              <a:buClr>
                <a:schemeClr val="tx1"/>
              </a:buClr>
              <a:buFontTx/>
              <a:buChar char="•"/>
            </a:pPr>
            <a:r>
              <a:rPr lang="en-US" sz="2000">
                <a:latin typeface="Verdana" pitchFamily="34" charset="0"/>
              </a:rPr>
              <a:t>EXTINT register contains the interrupt flags</a:t>
            </a:r>
          </a:p>
          <a:p>
            <a:pPr marL="284163" indent="-284163" eaLnBrk="1" hangingPunct="1">
              <a:lnSpc>
                <a:spcPct val="80000"/>
              </a:lnSpc>
              <a:spcBef>
                <a:spcPct val="30000"/>
              </a:spcBef>
              <a:buClr>
                <a:schemeClr val="tx1"/>
              </a:buClr>
              <a:buFontTx/>
              <a:buChar char="•"/>
            </a:pPr>
            <a:r>
              <a:rPr lang="en-US" sz="2000">
                <a:latin typeface="Verdana" pitchFamily="34" charset="0"/>
              </a:rPr>
              <a:t>EXTWAKEUP register contains bits that enable individual external interrupts to wake up from Power Down mode. </a:t>
            </a:r>
          </a:p>
          <a:p>
            <a:pPr marL="284163" indent="-284163" eaLnBrk="1" hangingPunct="1">
              <a:lnSpc>
                <a:spcPct val="80000"/>
              </a:lnSpc>
              <a:spcBef>
                <a:spcPct val="30000"/>
              </a:spcBef>
              <a:buClr>
                <a:schemeClr val="tx1"/>
              </a:buClr>
              <a:buFontTx/>
              <a:buChar char="•"/>
            </a:pPr>
            <a:r>
              <a:rPr lang="en-US" sz="2000">
                <a:latin typeface="Verdana" pitchFamily="34" charset="0"/>
              </a:rPr>
              <a:t>The EXTMODE and EXTPOLAR registers specify the level and edge sensitivity parameters.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Diagram</a:t>
            </a:r>
          </a:p>
        </p:txBody>
      </p:sp>
      <p:pic>
        <p:nvPicPr>
          <p:cNvPr id="28675" name="Picture 3"/>
          <p:cNvPicPr>
            <a:picLocks noChangeAspect="1" noChangeArrowheads="1"/>
          </p:cNvPicPr>
          <p:nvPr/>
        </p:nvPicPr>
        <p:blipFill>
          <a:blip r:embed="rId3"/>
          <a:srcRect/>
          <a:stretch>
            <a:fillRect/>
          </a:stretch>
        </p:blipFill>
        <p:spPr bwMode="auto">
          <a:xfrm>
            <a:off x="685800" y="1295400"/>
            <a:ext cx="7467600" cy="518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29699" name="Picture 3"/>
          <p:cNvPicPr>
            <a:picLocks noChangeAspect="1" noChangeArrowheads="1"/>
          </p:cNvPicPr>
          <p:nvPr/>
        </p:nvPicPr>
        <p:blipFill>
          <a:blip r:embed="rId3"/>
          <a:srcRect/>
          <a:stretch>
            <a:fillRect/>
          </a:stretch>
        </p:blipFill>
        <p:spPr bwMode="auto">
          <a:xfrm>
            <a:off x="0" y="1295400"/>
            <a:ext cx="9144000" cy="5164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1079500"/>
          </a:xfrm>
        </p:spPr>
        <p:txBody>
          <a:bodyPr/>
          <a:lstStyle/>
          <a:p>
            <a:pPr eaLnBrk="1" hangingPunct="1"/>
            <a:r>
              <a:rPr lang="en-US" b="1" smtClean="0">
                <a:solidFill>
                  <a:srgbClr val="FF0000"/>
                </a:solidFill>
              </a:rPr>
              <a:t>Pin description</a:t>
            </a:r>
          </a:p>
        </p:txBody>
      </p:sp>
      <p:pic>
        <p:nvPicPr>
          <p:cNvPr id="30723" name="Picture 3"/>
          <p:cNvPicPr>
            <a:picLocks noChangeAspect="1" noChangeArrowheads="1"/>
          </p:cNvPicPr>
          <p:nvPr/>
        </p:nvPicPr>
        <p:blipFill>
          <a:blip r:embed="rId3"/>
          <a:srcRect/>
          <a:stretch>
            <a:fillRect/>
          </a:stretch>
        </p:blipFill>
        <p:spPr bwMode="auto">
          <a:xfrm>
            <a:off x="166688" y="2252663"/>
            <a:ext cx="8809037" cy="3386137"/>
          </a:xfrm>
          <a:prstGeom prst="rect">
            <a:avLst/>
          </a:prstGeom>
          <a:noFill/>
          <a:ln w="9525">
            <a:noFill/>
            <a:miter lim="800000"/>
            <a:headEnd/>
            <a:tailEnd/>
          </a:ln>
        </p:spPr>
      </p:pic>
      <p:pic>
        <p:nvPicPr>
          <p:cNvPr id="30724" name="Picture 4"/>
          <p:cNvPicPr>
            <a:picLocks noChangeAspect="1" noChangeArrowheads="1"/>
          </p:cNvPicPr>
          <p:nvPr/>
        </p:nvPicPr>
        <p:blipFill>
          <a:blip r:embed="rId4"/>
          <a:srcRect/>
          <a:stretch>
            <a:fillRect/>
          </a:stretch>
        </p:blipFill>
        <p:spPr bwMode="auto">
          <a:xfrm>
            <a:off x="188913" y="1981200"/>
            <a:ext cx="8764587" cy="258763"/>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31747" name="Picture 3"/>
          <p:cNvPicPr>
            <a:picLocks noChangeAspect="1" noChangeArrowheads="1"/>
          </p:cNvPicPr>
          <p:nvPr/>
        </p:nvPicPr>
        <p:blipFill>
          <a:blip r:embed="rId3"/>
          <a:srcRect/>
          <a:stretch>
            <a:fillRect/>
          </a:stretch>
        </p:blipFill>
        <p:spPr bwMode="auto">
          <a:xfrm>
            <a:off x="152400" y="1295400"/>
            <a:ext cx="8764588" cy="4949825"/>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32771" name="Picture 3"/>
          <p:cNvPicPr>
            <a:picLocks noChangeAspect="1" noChangeArrowheads="1"/>
          </p:cNvPicPr>
          <p:nvPr/>
        </p:nvPicPr>
        <p:blipFill>
          <a:blip r:embed="rId3"/>
          <a:srcRect/>
          <a:stretch>
            <a:fillRect/>
          </a:stretch>
        </p:blipFill>
        <p:spPr bwMode="auto">
          <a:xfrm>
            <a:off x="188913" y="1600200"/>
            <a:ext cx="8764587" cy="4953000"/>
          </a:xfrm>
          <a:prstGeom prst="rect">
            <a:avLst/>
          </a:prstGeom>
          <a:noFill/>
          <a:ln w="9525">
            <a:noFill/>
            <a:miter lim="800000"/>
            <a:headEnd/>
            <a:tailEnd/>
          </a:ln>
        </p:spPr>
      </p:pic>
      <p:pic>
        <p:nvPicPr>
          <p:cNvPr id="32772" name="Picture 4"/>
          <p:cNvPicPr>
            <a:picLocks noChangeAspect="1" noChangeArrowheads="1"/>
          </p:cNvPicPr>
          <p:nvPr/>
        </p:nvPicPr>
        <p:blipFill>
          <a:blip r:embed="rId4"/>
          <a:srcRect/>
          <a:stretch>
            <a:fillRect/>
          </a:stretch>
        </p:blipFill>
        <p:spPr bwMode="auto">
          <a:xfrm>
            <a:off x="188913" y="1371600"/>
            <a:ext cx="8764587" cy="258763"/>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33795" name="Picture 3"/>
          <p:cNvPicPr>
            <a:picLocks noChangeAspect="1" noChangeArrowheads="1"/>
          </p:cNvPicPr>
          <p:nvPr/>
        </p:nvPicPr>
        <p:blipFill>
          <a:blip r:embed="rId3"/>
          <a:srcRect/>
          <a:stretch>
            <a:fillRect/>
          </a:stretch>
        </p:blipFill>
        <p:spPr bwMode="auto">
          <a:xfrm>
            <a:off x="152400" y="1371600"/>
            <a:ext cx="8718550" cy="52578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34819" name="Picture 3"/>
          <p:cNvPicPr>
            <a:picLocks noChangeAspect="1" noChangeArrowheads="1"/>
          </p:cNvPicPr>
          <p:nvPr/>
        </p:nvPicPr>
        <p:blipFill>
          <a:blip r:embed="rId3"/>
          <a:srcRect/>
          <a:stretch>
            <a:fillRect/>
          </a:stretch>
        </p:blipFill>
        <p:spPr bwMode="auto">
          <a:xfrm>
            <a:off x="188913" y="1371600"/>
            <a:ext cx="8764587" cy="258763"/>
          </a:xfrm>
          <a:prstGeom prst="rect">
            <a:avLst/>
          </a:prstGeom>
          <a:noFill/>
          <a:ln w="9525">
            <a:noFill/>
            <a:miter lim="800000"/>
            <a:headEnd/>
            <a:tailEnd/>
          </a:ln>
        </p:spPr>
      </p:pic>
      <p:pic>
        <p:nvPicPr>
          <p:cNvPr id="34820" name="Picture 4"/>
          <p:cNvPicPr>
            <a:picLocks noChangeAspect="1" noChangeArrowheads="1"/>
          </p:cNvPicPr>
          <p:nvPr/>
        </p:nvPicPr>
        <p:blipFill>
          <a:blip r:embed="rId4"/>
          <a:srcRect/>
          <a:stretch>
            <a:fillRect/>
          </a:stretch>
        </p:blipFill>
        <p:spPr bwMode="auto">
          <a:xfrm>
            <a:off x="212725" y="1646238"/>
            <a:ext cx="8718550" cy="4983162"/>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description</a:t>
            </a:r>
          </a:p>
        </p:txBody>
      </p:sp>
      <p:pic>
        <p:nvPicPr>
          <p:cNvPr id="35843" name="Picture 3"/>
          <p:cNvPicPr>
            <a:picLocks noChangeAspect="1" noChangeArrowheads="1"/>
          </p:cNvPicPr>
          <p:nvPr/>
        </p:nvPicPr>
        <p:blipFill>
          <a:blip r:embed="rId3"/>
          <a:srcRect/>
          <a:stretch>
            <a:fillRect/>
          </a:stretch>
        </p:blipFill>
        <p:spPr bwMode="auto">
          <a:xfrm>
            <a:off x="212725" y="2457450"/>
            <a:ext cx="8718550" cy="3790950"/>
          </a:xfrm>
          <a:prstGeom prst="rect">
            <a:avLst/>
          </a:prstGeom>
          <a:noFill/>
          <a:ln w="9525">
            <a:noFill/>
            <a:miter lim="800000"/>
            <a:headEnd/>
            <a:tailEnd/>
          </a:ln>
        </p:spPr>
      </p:pic>
      <p:pic>
        <p:nvPicPr>
          <p:cNvPr id="35844" name="Picture 4"/>
          <p:cNvPicPr>
            <a:picLocks noChangeAspect="1" noChangeArrowheads="1"/>
          </p:cNvPicPr>
          <p:nvPr/>
        </p:nvPicPr>
        <p:blipFill>
          <a:blip r:embed="rId4"/>
          <a:srcRect/>
          <a:stretch>
            <a:fillRect/>
          </a:stretch>
        </p:blipFill>
        <p:spPr bwMode="auto">
          <a:xfrm>
            <a:off x="188913" y="1728788"/>
            <a:ext cx="8764587" cy="709612"/>
          </a:xfrm>
          <a:prstGeom prst="rect">
            <a:avLst/>
          </a:prstGeom>
          <a:noFill/>
          <a:ln w="9525">
            <a:noFill/>
            <a:miter lim="800000"/>
            <a:headEnd/>
            <a:tailEnd/>
          </a:ln>
        </p:spPr>
      </p:pic>
      <p:pic>
        <p:nvPicPr>
          <p:cNvPr id="35845" name="Picture 5"/>
          <p:cNvPicPr>
            <a:picLocks noChangeAspect="1" noChangeArrowheads="1"/>
          </p:cNvPicPr>
          <p:nvPr/>
        </p:nvPicPr>
        <p:blipFill>
          <a:blip r:embed="rId5"/>
          <a:srcRect/>
          <a:stretch>
            <a:fillRect/>
          </a:stretch>
        </p:blipFill>
        <p:spPr bwMode="auto">
          <a:xfrm>
            <a:off x="188913" y="1447800"/>
            <a:ext cx="8764587" cy="258763"/>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General Purpose I/O</a:t>
            </a:r>
          </a:p>
        </p:txBody>
      </p:sp>
      <p:sp>
        <p:nvSpPr>
          <p:cNvPr id="36867" name="Rectangle 3"/>
          <p:cNvSpPr>
            <a:spLocks noGrp="1" noChangeArrowheads="1"/>
          </p:cNvSpPr>
          <p:nvPr>
            <p:ph idx="1"/>
          </p:nvPr>
        </p:nvSpPr>
        <p:spPr>
          <a:xfrm>
            <a:off x="304800" y="1700213"/>
            <a:ext cx="8839200" cy="4525962"/>
          </a:xfrm>
        </p:spPr>
        <p:txBody>
          <a:bodyPr/>
          <a:lstStyle/>
          <a:p>
            <a:pPr eaLnBrk="1" hangingPunct="1"/>
            <a:r>
              <a:rPr lang="en-US" sz="2600" smtClean="0"/>
              <a:t>Pins available for GPIO:</a:t>
            </a:r>
          </a:p>
          <a:p>
            <a:pPr eaLnBrk="1" hangingPunct="1"/>
            <a:r>
              <a:rPr lang="en-US" sz="2600" smtClean="0"/>
              <a:t>LPC21/22</a:t>
            </a:r>
          </a:p>
          <a:p>
            <a:pPr lvl="2" eaLnBrk="1" hangingPunct="1">
              <a:buFontTx/>
              <a:buNone/>
            </a:pPr>
            <a:r>
              <a:rPr lang="en-US" smtClean="0"/>
              <a:t>– 48-pin devices: 32</a:t>
            </a:r>
          </a:p>
          <a:p>
            <a:pPr lvl="2" eaLnBrk="1" hangingPunct="1">
              <a:buFontTx/>
              <a:buNone/>
            </a:pPr>
            <a:r>
              <a:rPr lang="en-US" smtClean="0"/>
              <a:t>– 64-pin devices: 46</a:t>
            </a:r>
          </a:p>
          <a:p>
            <a:pPr lvl="2" eaLnBrk="1" hangingPunct="1">
              <a:buFontTx/>
              <a:buNone/>
            </a:pPr>
            <a:r>
              <a:rPr lang="en-US" smtClean="0"/>
              <a:t>– 144 pin devices: 76 (max.) (with external memory)</a:t>
            </a:r>
          </a:p>
          <a:p>
            <a:pPr lvl="2" eaLnBrk="1" hangingPunct="1">
              <a:buFontTx/>
              <a:buNone/>
            </a:pPr>
            <a:r>
              <a:rPr lang="en-US" smtClean="0"/>
              <a:t>                             112         (w/o external memory)</a:t>
            </a:r>
          </a:p>
          <a:p>
            <a:pPr eaLnBrk="1" hangingPunct="1"/>
            <a:r>
              <a:rPr lang="en-US" sz="2600" smtClean="0"/>
              <a:t>Shared with</a:t>
            </a:r>
          </a:p>
          <a:p>
            <a:pPr lvl="2" eaLnBrk="1" hangingPunct="1">
              <a:buFontTx/>
              <a:buNone/>
            </a:pPr>
            <a:r>
              <a:rPr lang="en-US" smtClean="0"/>
              <a:t>– Alternate functions of all peripherals</a:t>
            </a:r>
          </a:p>
          <a:p>
            <a:pPr lvl="2" eaLnBrk="1" hangingPunct="1">
              <a:buFontTx/>
              <a:buNone/>
            </a:pPr>
            <a:r>
              <a:rPr lang="en-US" smtClean="0"/>
              <a:t>– Data/address bus and strobe signals for external memories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057400" y="2130425"/>
            <a:ext cx="4191000" cy="1470025"/>
          </a:xfrm>
        </p:spPr>
        <p:txBody>
          <a:bodyPr/>
          <a:lstStyle/>
          <a:p>
            <a:pPr eaLnBrk="1" hangingPunct="1"/>
            <a:r>
              <a:rPr lang="en-US" smtClean="0">
                <a:solidFill>
                  <a:srgbClr val="FF0000"/>
                </a:solidFill>
              </a:rPr>
              <a:t>		     </a:t>
            </a:r>
            <a:r>
              <a:rPr lang="en-US" b="1" smtClean="0">
                <a:solidFill>
                  <a:srgbClr val="FF0000"/>
                </a:solidFill>
              </a:rPr>
              <a:t>LPC2129</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General Purpose I/O</a:t>
            </a:r>
          </a:p>
        </p:txBody>
      </p:sp>
      <p:sp>
        <p:nvSpPr>
          <p:cNvPr id="37891" name="Rectangle 3"/>
          <p:cNvSpPr>
            <a:spLocks noGrp="1" noChangeArrowheads="1"/>
          </p:cNvSpPr>
          <p:nvPr>
            <p:ph idx="1"/>
          </p:nvPr>
        </p:nvSpPr>
        <p:spPr>
          <a:xfrm>
            <a:off x="457200" y="1447800"/>
            <a:ext cx="8229600" cy="4525963"/>
          </a:xfrm>
        </p:spPr>
        <p:txBody>
          <a:bodyPr/>
          <a:lstStyle/>
          <a:p>
            <a:pPr eaLnBrk="1" hangingPunct="1"/>
            <a:r>
              <a:rPr lang="en-US" sz="2400" smtClean="0"/>
              <a:t>Direction control of individual bits</a:t>
            </a:r>
          </a:p>
          <a:p>
            <a:pPr eaLnBrk="1" hangingPunct="1"/>
            <a:r>
              <a:rPr lang="en-US" sz="2400" smtClean="0"/>
              <a:t>Separate set and clear registers</a:t>
            </a:r>
          </a:p>
          <a:p>
            <a:pPr eaLnBrk="1" hangingPunct="1"/>
            <a:r>
              <a:rPr lang="en-US" sz="2400" smtClean="0"/>
              <a:t>Pin value and output register can be read separately</a:t>
            </a:r>
          </a:p>
          <a:p>
            <a:pPr eaLnBrk="1" hangingPunct="1"/>
            <a:r>
              <a:rPr lang="en-US" sz="2400" smtClean="0"/>
              <a:t>Slew rate controlled outputs (10 ns)</a:t>
            </a:r>
          </a:p>
          <a:p>
            <a:pPr eaLnBrk="1" hangingPunct="1"/>
            <a:r>
              <a:rPr lang="en-US" sz="2400" smtClean="0"/>
              <a:t>5 registers used to control I/Os</a:t>
            </a:r>
          </a:p>
          <a:p>
            <a:pPr eaLnBrk="1" hangingPunct="1"/>
            <a:r>
              <a:rPr lang="en-US" sz="2400" smtClean="0"/>
              <a:t>All I/O default to inputs after reset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General Purpose I/O</a:t>
            </a:r>
          </a:p>
        </p:txBody>
      </p:sp>
      <p:pic>
        <p:nvPicPr>
          <p:cNvPr id="38915" name="Picture 3"/>
          <p:cNvPicPr>
            <a:picLocks noChangeAspect="1" noChangeArrowheads="1"/>
          </p:cNvPicPr>
          <p:nvPr/>
        </p:nvPicPr>
        <p:blipFill>
          <a:blip r:embed="rId3"/>
          <a:srcRect/>
          <a:stretch>
            <a:fillRect/>
          </a:stretch>
        </p:blipFill>
        <p:spPr bwMode="auto">
          <a:xfrm>
            <a:off x="525463" y="1697038"/>
            <a:ext cx="8313737" cy="43989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39939"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cs typeface="Arial" charset="0"/>
              </a:rPr>
              <a:t>PurpleLeap Company Confidential</a:t>
            </a:r>
          </a:p>
        </p:txBody>
      </p:sp>
      <p:sp>
        <p:nvSpPr>
          <p:cNvPr id="39940"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latin typeface="Verdana" pitchFamily="34" charset="0"/>
                <a:cs typeface="Arial" charset="0"/>
              </a:rPr>
              <a:t>Q 3</a:t>
            </a:r>
          </a:p>
        </p:txBody>
      </p:sp>
      <p:sp>
        <p:nvSpPr>
          <p:cNvPr id="39941"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800"/>
              <a:t>How many GPIO pins does LPC have</a:t>
            </a:r>
          </a:p>
          <a:p>
            <a:pPr marL="514350" indent="-514350"/>
            <a:endParaRPr lang="en-US" altLang="ja-JP" sz="2800"/>
          </a:p>
          <a:p>
            <a:pPr marL="514350" indent="-514350"/>
            <a:r>
              <a:rPr lang="en-US" altLang="ja-JP" sz="2800"/>
              <a:t>A)44         </a:t>
            </a:r>
          </a:p>
          <a:p>
            <a:pPr marL="514350" indent="-514350"/>
            <a:endParaRPr lang="en-US" altLang="ja-JP" sz="2800"/>
          </a:p>
          <a:p>
            <a:pPr marL="514350" indent="-514350"/>
            <a:r>
              <a:rPr lang="en-US" altLang="ja-JP" sz="2800"/>
              <a:t>B)46      </a:t>
            </a:r>
          </a:p>
          <a:p>
            <a:pPr marL="514350" indent="-514350"/>
            <a:endParaRPr lang="en-US" altLang="ja-JP" sz="2800"/>
          </a:p>
          <a:p>
            <a:pPr marL="514350" indent="-514350"/>
            <a:r>
              <a:rPr lang="en-US" altLang="ja-JP" sz="2800"/>
              <a:t>C)48            </a:t>
            </a:r>
          </a:p>
          <a:p>
            <a:pPr marL="514350" indent="-514350"/>
            <a:endParaRPr lang="en-US" altLang="ja-JP" sz="2800"/>
          </a:p>
          <a:p>
            <a:pPr marL="514350" indent="-514350"/>
            <a:r>
              <a:rPr lang="en-US" altLang="ja-JP" sz="2800"/>
              <a:t>D)32</a:t>
            </a:r>
            <a:endParaRPr lang="en-US" sz="2800"/>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End</a:t>
            </a:r>
          </a:p>
        </p:txBody>
      </p:sp>
      <p:sp>
        <p:nvSpPr>
          <p:cNvPr id="8" name="Half Frame 7"/>
          <p:cNvSpPr>
            <a:spLocks noChangeArrowheads="1"/>
          </p:cNvSpPr>
          <p:nvPr/>
        </p:nvSpPr>
        <p:spPr bwMode="auto">
          <a:xfrm rot="18064600" flipV="1">
            <a:off x="1816100" y="31369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Connect Block</a:t>
            </a:r>
          </a:p>
        </p:txBody>
      </p:sp>
      <p:sp>
        <p:nvSpPr>
          <p:cNvPr id="45060" name="Rectangle 3"/>
          <p:cNvSpPr>
            <a:spLocks noGrp="1" noChangeArrowheads="1"/>
          </p:cNvSpPr>
          <p:nvPr>
            <p:ph idx="1"/>
          </p:nvPr>
        </p:nvSpPr>
        <p:spPr>
          <a:xfrm>
            <a:off x="152400" y="1447800"/>
            <a:ext cx="9144000" cy="1828800"/>
          </a:xfrm>
        </p:spPr>
        <p:txBody>
          <a:bodyPr rtlCol="0">
            <a:normAutofit lnSpcReduction="10000"/>
          </a:bodyPr>
          <a:lstStyle/>
          <a:p>
            <a:pPr eaLnBrk="1" fontAlgn="auto" hangingPunct="1">
              <a:spcAft>
                <a:spcPts val="0"/>
              </a:spcAft>
              <a:buFont typeface="Arial" pitchFamily="34" charset="0"/>
              <a:buChar char="•"/>
              <a:defRPr/>
            </a:pPr>
            <a:r>
              <a:rPr lang="en-US" sz="2600" smtClean="0"/>
              <a:t>Many on-chip functions can use I/O pins</a:t>
            </a:r>
          </a:p>
          <a:p>
            <a:pPr eaLnBrk="1" fontAlgn="auto" hangingPunct="1">
              <a:spcAft>
                <a:spcPts val="0"/>
              </a:spcAft>
              <a:buFont typeface="Arial" pitchFamily="34" charset="0"/>
              <a:buChar char="•"/>
              <a:defRPr/>
            </a:pPr>
            <a:r>
              <a:rPr lang="en-US" sz="2600" smtClean="0"/>
              <a:t>Number of I/O-pins is limited</a:t>
            </a:r>
          </a:p>
          <a:p>
            <a:pPr eaLnBrk="1" fontAlgn="auto" hangingPunct="1">
              <a:spcAft>
                <a:spcPts val="0"/>
              </a:spcAft>
              <a:buFont typeface="Arial" pitchFamily="34" charset="0"/>
              <a:buChar char="•"/>
              <a:defRPr/>
            </a:pPr>
            <a:r>
              <a:rPr lang="en-US" sz="2600" smtClean="0"/>
              <a:t>I/Os can be configured to adapt various functions</a:t>
            </a:r>
          </a:p>
          <a:p>
            <a:pPr eaLnBrk="1" fontAlgn="auto" hangingPunct="1">
              <a:spcAft>
                <a:spcPts val="0"/>
              </a:spcAft>
              <a:buFont typeface="Arial" pitchFamily="34" charset="0"/>
              <a:buChar char="•"/>
              <a:defRPr/>
            </a:pPr>
            <a:r>
              <a:rPr lang="en-US" sz="2600" smtClean="0"/>
              <a:t>Configuration done by Pin Connect Block</a:t>
            </a:r>
          </a:p>
        </p:txBody>
      </p:sp>
      <p:pic>
        <p:nvPicPr>
          <p:cNvPr id="40964" name="Picture 4"/>
          <p:cNvPicPr>
            <a:picLocks noChangeAspect="1" noChangeArrowheads="1"/>
          </p:cNvPicPr>
          <p:nvPr/>
        </p:nvPicPr>
        <p:blipFill>
          <a:blip r:embed="rId3"/>
          <a:srcRect/>
          <a:stretch>
            <a:fillRect/>
          </a:stretch>
        </p:blipFill>
        <p:spPr bwMode="auto">
          <a:xfrm>
            <a:off x="685800" y="3429000"/>
            <a:ext cx="8458200" cy="2833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28600"/>
            <a:ext cx="8229600" cy="1079500"/>
          </a:xfrm>
        </p:spPr>
        <p:txBody>
          <a:bodyPr/>
          <a:lstStyle/>
          <a:p>
            <a:pPr eaLnBrk="1" hangingPunct="1"/>
            <a:r>
              <a:rPr lang="en-US" b="1" smtClean="0">
                <a:solidFill>
                  <a:srgbClr val="FF0000"/>
                </a:solidFill>
              </a:rPr>
              <a:t>Pin Connect Block</a:t>
            </a:r>
          </a:p>
        </p:txBody>
      </p:sp>
      <p:sp>
        <p:nvSpPr>
          <p:cNvPr id="41987" name="Rectangle 3"/>
          <p:cNvSpPr>
            <a:spLocks noGrp="1" noChangeArrowheads="1"/>
          </p:cNvSpPr>
          <p:nvPr>
            <p:ph idx="1"/>
          </p:nvPr>
        </p:nvSpPr>
        <p:spPr>
          <a:xfrm>
            <a:off x="76200" y="1700213"/>
            <a:ext cx="9144000" cy="4525962"/>
          </a:xfrm>
        </p:spPr>
        <p:txBody>
          <a:bodyPr/>
          <a:lstStyle/>
          <a:p>
            <a:pPr eaLnBrk="1" hangingPunct="1"/>
            <a:r>
              <a:rPr lang="en-US" sz="2600" smtClean="0"/>
              <a:t>On reset all the I/O pins are configured as GPIO. </a:t>
            </a:r>
          </a:p>
          <a:p>
            <a:pPr eaLnBrk="1" hangingPunct="1"/>
            <a:r>
              <a:rPr lang="en-US" sz="2600" smtClean="0"/>
              <a:t>The secondary functions are selected through the PINSEL registers. </a:t>
            </a:r>
          </a:p>
          <a:p>
            <a:pPr eaLnBrk="1" hangingPunct="1"/>
            <a:r>
              <a:rPr lang="en-US" sz="2600" smtClean="0"/>
              <a:t>The EINT1 interrupt line shares the same I/O pin as GPIO 0.14 and a UART1 control line.</a:t>
            </a:r>
          </a:p>
          <a:p>
            <a:pPr eaLnBrk="1" hangingPunct="1"/>
            <a:r>
              <a:rPr lang="en-US" sz="2600" smtClean="0"/>
              <a:t>So, in order to use EINT1 we must configure the pin select register to switch from the GPIO function to EINT1.</a:t>
            </a:r>
          </a:p>
          <a:p>
            <a:pPr eaLnBrk="1" hangingPunct="1"/>
            <a:endParaRPr lang="en-US" sz="2600"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Connect Block</a:t>
            </a:r>
          </a:p>
        </p:txBody>
      </p:sp>
      <p:pic>
        <p:nvPicPr>
          <p:cNvPr id="43011" name="Picture 3"/>
          <p:cNvPicPr>
            <a:picLocks noChangeAspect="1" noChangeArrowheads="1"/>
          </p:cNvPicPr>
          <p:nvPr/>
        </p:nvPicPr>
        <p:blipFill>
          <a:blip r:embed="rId3"/>
          <a:srcRect/>
          <a:stretch>
            <a:fillRect/>
          </a:stretch>
        </p:blipFill>
        <p:spPr bwMode="auto">
          <a:xfrm>
            <a:off x="485775" y="1828800"/>
            <a:ext cx="6648450" cy="1090613"/>
          </a:xfrm>
          <a:prstGeom prst="rect">
            <a:avLst/>
          </a:prstGeom>
          <a:noFill/>
          <a:ln w="9525">
            <a:noFill/>
            <a:miter lim="800000"/>
            <a:headEnd/>
            <a:tailEnd/>
          </a:ln>
        </p:spPr>
      </p:pic>
      <p:sp>
        <p:nvSpPr>
          <p:cNvPr id="43012" name="Rectangle 4"/>
          <p:cNvSpPr>
            <a:spLocks noChangeArrowheads="1"/>
          </p:cNvSpPr>
          <p:nvPr/>
        </p:nvSpPr>
        <p:spPr bwMode="auto">
          <a:xfrm>
            <a:off x="457200" y="1371600"/>
            <a:ext cx="5403850" cy="366713"/>
          </a:xfrm>
          <a:prstGeom prst="rect">
            <a:avLst/>
          </a:prstGeom>
          <a:noFill/>
          <a:ln w="9525">
            <a:noFill/>
            <a:miter lim="800000"/>
            <a:headEnd/>
            <a:tailEnd/>
          </a:ln>
        </p:spPr>
        <p:txBody>
          <a:bodyPr wrap="none">
            <a:spAutoFit/>
          </a:bodyPr>
          <a:lstStyle/>
          <a:p>
            <a:r>
              <a:rPr lang="en-US" b="1"/>
              <a:t>The Pin Control Module contains three registers</a:t>
            </a:r>
          </a:p>
        </p:txBody>
      </p:sp>
      <p:pic>
        <p:nvPicPr>
          <p:cNvPr id="43013" name="Picture 5"/>
          <p:cNvPicPr>
            <a:picLocks noChangeAspect="1" noChangeArrowheads="1"/>
          </p:cNvPicPr>
          <p:nvPr/>
        </p:nvPicPr>
        <p:blipFill>
          <a:blip r:embed="rId4"/>
          <a:srcRect/>
          <a:stretch>
            <a:fillRect/>
          </a:stretch>
        </p:blipFill>
        <p:spPr bwMode="auto">
          <a:xfrm>
            <a:off x="485775" y="3429000"/>
            <a:ext cx="6648450" cy="3048000"/>
          </a:xfrm>
          <a:prstGeom prst="rect">
            <a:avLst/>
          </a:prstGeom>
          <a:noFill/>
          <a:ln w="9525">
            <a:noFill/>
            <a:miter lim="800000"/>
            <a:headEnd/>
            <a:tailEnd/>
          </a:ln>
        </p:spPr>
      </p:pic>
      <p:sp>
        <p:nvSpPr>
          <p:cNvPr id="43014" name="Rectangle 6"/>
          <p:cNvSpPr>
            <a:spLocks noChangeArrowheads="1"/>
          </p:cNvSpPr>
          <p:nvPr/>
        </p:nvSpPr>
        <p:spPr bwMode="auto">
          <a:xfrm>
            <a:off x="803275" y="3094038"/>
            <a:ext cx="6013450" cy="366712"/>
          </a:xfrm>
          <a:prstGeom prst="rect">
            <a:avLst/>
          </a:prstGeom>
          <a:noFill/>
          <a:ln w="9525">
            <a:noFill/>
            <a:miter lim="800000"/>
            <a:headEnd/>
            <a:tailEnd/>
          </a:ln>
        </p:spPr>
        <p:txBody>
          <a:bodyPr wrap="none">
            <a:spAutoFit/>
          </a:bodyPr>
          <a:lstStyle/>
          <a:p>
            <a:r>
              <a:rPr lang="en-US" b="1"/>
              <a:t>Pin function select register 0 (PINSEL0 - 0xE002C000)</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Connect Block</a:t>
            </a:r>
          </a:p>
        </p:txBody>
      </p:sp>
      <p:pic>
        <p:nvPicPr>
          <p:cNvPr id="44035" name="Picture 2"/>
          <p:cNvPicPr>
            <a:picLocks noChangeAspect="1" noChangeArrowheads="1"/>
          </p:cNvPicPr>
          <p:nvPr/>
        </p:nvPicPr>
        <p:blipFill>
          <a:blip r:embed="rId3"/>
          <a:srcRect/>
          <a:stretch>
            <a:fillRect/>
          </a:stretch>
        </p:blipFill>
        <p:spPr bwMode="auto">
          <a:xfrm>
            <a:off x="533400" y="1430338"/>
            <a:ext cx="6648450" cy="50466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Connect Block</a:t>
            </a:r>
          </a:p>
        </p:txBody>
      </p:sp>
      <p:pic>
        <p:nvPicPr>
          <p:cNvPr id="45059" name="Picture 2"/>
          <p:cNvPicPr>
            <a:picLocks noChangeAspect="1" noChangeArrowheads="1"/>
          </p:cNvPicPr>
          <p:nvPr/>
        </p:nvPicPr>
        <p:blipFill>
          <a:blip r:embed="rId3"/>
          <a:srcRect/>
          <a:stretch>
            <a:fillRect/>
          </a:stretch>
        </p:blipFill>
        <p:spPr bwMode="auto">
          <a:xfrm>
            <a:off x="533400" y="1524000"/>
            <a:ext cx="6648450" cy="487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Connect Block</a:t>
            </a:r>
          </a:p>
        </p:txBody>
      </p:sp>
      <p:pic>
        <p:nvPicPr>
          <p:cNvPr id="46083" name="Picture 2"/>
          <p:cNvPicPr>
            <a:picLocks noChangeAspect="1" noChangeArrowheads="1"/>
          </p:cNvPicPr>
          <p:nvPr/>
        </p:nvPicPr>
        <p:blipFill>
          <a:blip r:embed="rId3"/>
          <a:srcRect/>
          <a:stretch>
            <a:fillRect/>
          </a:stretch>
        </p:blipFill>
        <p:spPr bwMode="auto">
          <a:xfrm>
            <a:off x="762000" y="1574800"/>
            <a:ext cx="6648450" cy="345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28600" y="0"/>
            <a:ext cx="6096000" cy="946150"/>
          </a:xfrm>
          <a:prstGeom prst="rect">
            <a:avLst/>
          </a:prstGeom>
          <a:noFill/>
          <a:ln w="9525">
            <a:noFill/>
            <a:miter lim="800000"/>
            <a:headEnd/>
            <a:tailEnd/>
          </a:ln>
        </p:spPr>
        <p:txBody>
          <a:bodyPr>
            <a:spAutoFit/>
          </a:bodyPr>
          <a:lstStyle/>
          <a:p>
            <a:r>
              <a:rPr lang="en-US" sz="2800" b="1">
                <a:solidFill>
                  <a:srgbClr val="FF0000"/>
                </a:solidFill>
              </a:rPr>
              <a:t>Pin function select register 1 </a:t>
            </a:r>
          </a:p>
          <a:p>
            <a:r>
              <a:rPr lang="en-US" sz="2800" b="1">
                <a:solidFill>
                  <a:srgbClr val="FF0000"/>
                </a:solidFill>
              </a:rPr>
              <a:t>(PINSEL1 - 0xE002C004)</a:t>
            </a:r>
          </a:p>
        </p:txBody>
      </p:sp>
      <p:pic>
        <p:nvPicPr>
          <p:cNvPr id="47107" name="Picture 3"/>
          <p:cNvPicPr>
            <a:picLocks noChangeAspect="1" noChangeArrowheads="1"/>
          </p:cNvPicPr>
          <p:nvPr/>
        </p:nvPicPr>
        <p:blipFill>
          <a:blip r:embed="rId3"/>
          <a:srcRect/>
          <a:stretch>
            <a:fillRect/>
          </a:stretch>
        </p:blipFill>
        <p:spPr bwMode="auto">
          <a:xfrm>
            <a:off x="685800" y="1524000"/>
            <a:ext cx="6648450" cy="487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079500"/>
          </a:xfrm>
        </p:spPr>
        <p:txBody>
          <a:bodyPr/>
          <a:lstStyle/>
          <a:p>
            <a:pPr eaLnBrk="1" hangingPunct="1"/>
            <a:r>
              <a:rPr lang="en-US" altLang="ko-KR" b="1" smtClean="0">
                <a:solidFill>
                  <a:srgbClr val="FF0000"/>
                </a:solidFill>
                <a:ea typeface="굴림" pitchFamily="50" charset="-127"/>
              </a:rPr>
              <a:t>LPC2129</a:t>
            </a:r>
            <a:endParaRPr lang="en-US" b="1" smtClean="0">
              <a:solidFill>
                <a:srgbClr val="FF0000"/>
              </a:solidFill>
            </a:endParaRPr>
          </a:p>
        </p:txBody>
      </p:sp>
      <p:sp>
        <p:nvSpPr>
          <p:cNvPr id="12291" name="Rectangle 3"/>
          <p:cNvSpPr>
            <a:spLocks noGrp="1" noChangeArrowheads="1"/>
          </p:cNvSpPr>
          <p:nvPr>
            <p:ph idx="1"/>
          </p:nvPr>
        </p:nvSpPr>
        <p:spPr>
          <a:xfrm>
            <a:off x="457200" y="1447800"/>
            <a:ext cx="8229600" cy="4778375"/>
          </a:xfrm>
        </p:spPr>
        <p:txBody>
          <a:bodyPr/>
          <a:lstStyle/>
          <a:p>
            <a:pPr eaLnBrk="1" hangingPunct="1"/>
            <a:r>
              <a:rPr lang="en-US" altLang="ko-KR" smtClean="0">
                <a:ea typeface="굴림" pitchFamily="50" charset="-127"/>
              </a:rPr>
              <a:t>LPC2129 consists of an ARM7TDMI-S CPU with the following buses </a:t>
            </a:r>
          </a:p>
          <a:p>
            <a:pPr lvl="1" eaLnBrk="1" hangingPunct="1">
              <a:buFont typeface="Wingdings" pitchFamily="2" charset="2"/>
              <a:buChar char="§"/>
            </a:pPr>
            <a:r>
              <a:rPr lang="en-US" altLang="ko-KR" smtClean="0">
                <a:ea typeface="굴림" pitchFamily="50" charset="-127"/>
              </a:rPr>
              <a:t>ARM7 Local Bus </a:t>
            </a:r>
          </a:p>
          <a:p>
            <a:pPr lvl="1" eaLnBrk="1" hangingPunct="1">
              <a:buFont typeface="Wingdings" pitchFamily="2" charset="2"/>
              <a:buChar char="§"/>
            </a:pPr>
            <a:r>
              <a:rPr lang="en-US" altLang="ko-KR" smtClean="0">
                <a:ea typeface="굴림" pitchFamily="50" charset="-127"/>
              </a:rPr>
              <a:t>AMBA Advanced High-performance Bus (AHB)</a:t>
            </a:r>
          </a:p>
          <a:p>
            <a:pPr lvl="1" eaLnBrk="1" hangingPunct="1">
              <a:buFont typeface="Wingdings" pitchFamily="2" charset="2"/>
              <a:buChar char="§"/>
            </a:pPr>
            <a:r>
              <a:rPr lang="en-US" altLang="ko-KR" smtClean="0">
                <a:ea typeface="굴림" pitchFamily="50" charset="-127"/>
              </a:rPr>
              <a:t>VLSI Peripheral Bus (VPB )</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8"/>
          <p:cNvSpPr>
            <a:spLocks noGrp="1" noChangeArrowheads="1"/>
          </p:cNvSpPr>
          <p:nvPr>
            <p:ph type="title"/>
          </p:nvPr>
        </p:nvSpPr>
        <p:spPr>
          <a:xfrm>
            <a:off x="457200" y="-76200"/>
            <a:ext cx="8229600" cy="1079500"/>
          </a:xfrm>
        </p:spPr>
        <p:txBody>
          <a:bodyPr rtlCol="0">
            <a:normAutofit fontScale="90000"/>
          </a:bodyPr>
          <a:lstStyle/>
          <a:p>
            <a:pPr eaLnBrk="1" fontAlgn="auto" hangingPunct="1">
              <a:spcAft>
                <a:spcPts val="0"/>
              </a:spcAft>
              <a:defRPr/>
            </a:pPr>
            <a:r>
              <a:rPr lang="en-US" b="1" dirty="0" smtClean="0">
                <a:solidFill>
                  <a:srgbClr val="FF0000"/>
                </a:solidFill>
              </a:rPr>
              <a:t>Pin function select register 1 </a:t>
            </a:r>
            <a:br>
              <a:rPr lang="en-US" b="1" dirty="0" smtClean="0">
                <a:solidFill>
                  <a:srgbClr val="FF0000"/>
                </a:solidFill>
              </a:rPr>
            </a:br>
            <a:r>
              <a:rPr lang="en-US" b="1" dirty="0" smtClean="0">
                <a:solidFill>
                  <a:srgbClr val="FF0000"/>
                </a:solidFill>
              </a:rPr>
              <a:t>(PINSEL1 - 0xE002C004)</a:t>
            </a:r>
          </a:p>
        </p:txBody>
      </p:sp>
      <p:pic>
        <p:nvPicPr>
          <p:cNvPr id="48131" name="Picture 2"/>
          <p:cNvPicPr>
            <a:picLocks noChangeAspect="1" noChangeArrowheads="1"/>
          </p:cNvPicPr>
          <p:nvPr/>
        </p:nvPicPr>
        <p:blipFill>
          <a:blip r:embed="rId3"/>
          <a:srcRect/>
          <a:stretch>
            <a:fillRect/>
          </a:stretch>
        </p:blipFill>
        <p:spPr bwMode="auto">
          <a:xfrm>
            <a:off x="438150" y="1455738"/>
            <a:ext cx="6648450" cy="50212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457200" y="-76200"/>
            <a:ext cx="8229600" cy="1079500"/>
          </a:xfrm>
        </p:spPr>
        <p:txBody>
          <a:bodyPr rtlCol="0">
            <a:normAutofit fontScale="90000"/>
          </a:bodyPr>
          <a:lstStyle/>
          <a:p>
            <a:pPr eaLnBrk="1" fontAlgn="auto" hangingPunct="1">
              <a:spcAft>
                <a:spcPts val="0"/>
              </a:spcAft>
              <a:defRPr/>
            </a:pPr>
            <a:r>
              <a:rPr lang="en-US" b="1" dirty="0" smtClean="0">
                <a:solidFill>
                  <a:srgbClr val="FF0000"/>
                </a:solidFill>
              </a:rPr>
              <a:t>Pin function select register 1 </a:t>
            </a:r>
            <a:br>
              <a:rPr lang="en-US" b="1" dirty="0" smtClean="0">
                <a:solidFill>
                  <a:srgbClr val="FF0000"/>
                </a:solidFill>
              </a:rPr>
            </a:br>
            <a:r>
              <a:rPr lang="en-US" b="1" dirty="0" smtClean="0">
                <a:solidFill>
                  <a:srgbClr val="FF0000"/>
                </a:solidFill>
              </a:rPr>
              <a:t>(PINSEL1 - 0xE002C004)</a:t>
            </a:r>
          </a:p>
        </p:txBody>
      </p:sp>
      <p:pic>
        <p:nvPicPr>
          <p:cNvPr id="49155" name="Picture 2"/>
          <p:cNvPicPr>
            <a:picLocks noChangeAspect="1" noChangeArrowheads="1"/>
          </p:cNvPicPr>
          <p:nvPr/>
        </p:nvPicPr>
        <p:blipFill>
          <a:blip r:embed="rId3"/>
          <a:srcRect/>
          <a:stretch>
            <a:fillRect/>
          </a:stretch>
        </p:blipFill>
        <p:spPr bwMode="auto">
          <a:xfrm>
            <a:off x="533400" y="1657350"/>
            <a:ext cx="6648450" cy="4591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title"/>
          </p:nvPr>
        </p:nvSpPr>
        <p:spPr>
          <a:xfrm>
            <a:off x="457200" y="-76200"/>
            <a:ext cx="8229600" cy="1079500"/>
          </a:xfrm>
        </p:spPr>
        <p:txBody>
          <a:bodyPr rtlCol="0">
            <a:normAutofit fontScale="90000"/>
          </a:bodyPr>
          <a:lstStyle/>
          <a:p>
            <a:pPr eaLnBrk="1" fontAlgn="auto" hangingPunct="1">
              <a:spcAft>
                <a:spcPts val="0"/>
              </a:spcAft>
              <a:defRPr/>
            </a:pPr>
            <a:r>
              <a:rPr lang="en-US" b="1" dirty="0" smtClean="0">
                <a:solidFill>
                  <a:srgbClr val="FF0000"/>
                </a:solidFill>
              </a:rPr>
              <a:t>Pin function select register 1 </a:t>
            </a:r>
            <a:br>
              <a:rPr lang="en-US" b="1" dirty="0" smtClean="0">
                <a:solidFill>
                  <a:srgbClr val="FF0000"/>
                </a:solidFill>
              </a:rPr>
            </a:br>
            <a:r>
              <a:rPr lang="en-US" b="1" dirty="0" smtClean="0">
                <a:solidFill>
                  <a:srgbClr val="FF0000"/>
                </a:solidFill>
              </a:rPr>
              <a:t>(PINSEL1 - 0xE002C004)</a:t>
            </a:r>
          </a:p>
        </p:txBody>
      </p:sp>
      <p:pic>
        <p:nvPicPr>
          <p:cNvPr id="50179" name="Picture 2"/>
          <p:cNvPicPr>
            <a:picLocks noChangeAspect="1" noChangeArrowheads="1"/>
          </p:cNvPicPr>
          <p:nvPr/>
        </p:nvPicPr>
        <p:blipFill>
          <a:blip r:embed="rId3"/>
          <a:srcRect/>
          <a:stretch>
            <a:fillRect/>
          </a:stretch>
        </p:blipFill>
        <p:spPr bwMode="auto">
          <a:xfrm>
            <a:off x="838200" y="1463675"/>
            <a:ext cx="6648450" cy="150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152400" y="228600"/>
            <a:ext cx="8229600" cy="1079500"/>
          </a:xfrm>
        </p:spPr>
        <p:txBody>
          <a:bodyPr rtlCol="0">
            <a:normAutofit fontScale="90000"/>
          </a:bodyPr>
          <a:lstStyle/>
          <a:p>
            <a:pPr eaLnBrk="1" fontAlgn="auto" hangingPunct="1">
              <a:spcAft>
                <a:spcPts val="0"/>
              </a:spcAft>
              <a:defRPr/>
            </a:pPr>
            <a:r>
              <a:rPr lang="en-US" b="1" dirty="0" smtClean="0">
                <a:solidFill>
                  <a:srgbClr val="FF0000"/>
                </a:solidFill>
              </a:rPr>
              <a:t>Pin function select register 2 (PINSEL2 - 0xE002C014)</a:t>
            </a:r>
          </a:p>
        </p:txBody>
      </p:sp>
      <p:pic>
        <p:nvPicPr>
          <p:cNvPr id="51203" name="Picture 4"/>
          <p:cNvPicPr>
            <a:picLocks noGrp="1" noChangeAspect="1" noChangeArrowheads="1"/>
          </p:cNvPicPr>
          <p:nvPr>
            <p:ph idx="1"/>
          </p:nvPr>
        </p:nvPicPr>
        <p:blipFill>
          <a:blip r:embed="rId3"/>
          <a:srcRect/>
          <a:stretch>
            <a:fillRect/>
          </a:stretch>
        </p:blipFill>
        <p:spPr>
          <a:xfrm>
            <a:off x="1143000" y="2590800"/>
            <a:ext cx="6604000" cy="1946275"/>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52227"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cs typeface="Arial" charset="0"/>
              </a:rPr>
              <a:t>PurpleLeap Company Confidential</a:t>
            </a:r>
          </a:p>
        </p:txBody>
      </p:sp>
      <p:sp>
        <p:nvSpPr>
          <p:cNvPr id="52228"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chemeClr val="bg1"/>
                </a:solidFill>
                <a:latin typeface="Verdana" pitchFamily="34" charset="0"/>
                <a:cs typeface="Arial" charset="0"/>
              </a:rPr>
              <a:t>Q 4</a:t>
            </a:r>
          </a:p>
        </p:txBody>
      </p:sp>
      <p:sp>
        <p:nvSpPr>
          <p:cNvPr id="52229"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400"/>
              <a:t>What is VPB ?</a:t>
            </a:r>
          </a:p>
          <a:p>
            <a:pPr marL="514350" indent="-514350"/>
            <a:endParaRPr lang="en-US" altLang="ja-JP" sz="2400"/>
          </a:p>
          <a:p>
            <a:pPr marL="514350" indent="-514350">
              <a:buFontTx/>
              <a:buAutoNum type="alphaUcParenR"/>
            </a:pPr>
            <a:r>
              <a:rPr lang="en-US" altLang="ja-JP" sz="2400"/>
              <a:t>VLSI portable bus </a:t>
            </a:r>
          </a:p>
          <a:p>
            <a:pPr marL="514350" indent="-514350"/>
            <a:r>
              <a:rPr lang="en-US" altLang="ja-JP" sz="2400"/>
              <a:t>        </a:t>
            </a:r>
          </a:p>
          <a:p>
            <a:pPr marL="514350" indent="-514350"/>
            <a:r>
              <a:rPr lang="en-US" altLang="ja-JP" sz="2400"/>
              <a:t>B) Von Neumann peripheral bus  </a:t>
            </a:r>
          </a:p>
          <a:p>
            <a:pPr marL="514350" indent="-514350"/>
            <a:r>
              <a:rPr lang="en-US" altLang="ja-JP" sz="2400"/>
              <a:t>  </a:t>
            </a:r>
          </a:p>
          <a:p>
            <a:pPr marL="514350" indent="-514350"/>
            <a:r>
              <a:rPr lang="en-US" altLang="ja-JP" sz="2400"/>
              <a:t>C) VLSI peripheral bus</a:t>
            </a:r>
          </a:p>
          <a:p>
            <a:pPr marL="514350" indent="-514350"/>
            <a:endParaRPr lang="en-US" altLang="ja-JP" sz="2400"/>
          </a:p>
          <a:p>
            <a:pPr marL="514350" indent="-514350"/>
            <a:r>
              <a:rPr lang="en-US" altLang="ja-JP" sz="2400"/>
              <a:t>D) VLSI pin bus</a:t>
            </a:r>
            <a:endParaRPr lang="en-US" sz="2400"/>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End</a:t>
            </a:r>
          </a:p>
        </p:txBody>
      </p:sp>
      <p:sp>
        <p:nvSpPr>
          <p:cNvPr id="8" name="Half Frame 7"/>
          <p:cNvSpPr>
            <a:spLocks noChangeArrowheads="1"/>
          </p:cNvSpPr>
          <p:nvPr/>
        </p:nvSpPr>
        <p:spPr bwMode="auto">
          <a:xfrm rot="18064600" flipV="1">
            <a:off x="4178300" y="35179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LED Programming</a:t>
            </a:r>
          </a:p>
        </p:txBody>
      </p:sp>
      <p:sp>
        <p:nvSpPr>
          <p:cNvPr id="53251" name="AutoShape 3"/>
          <p:cNvSpPr>
            <a:spLocks noGrp="1" noChangeAspect="1" noChangeArrowheads="1"/>
          </p:cNvSpPr>
          <p:nvPr>
            <p:ph idx="1"/>
          </p:nvPr>
        </p:nvSpPr>
        <p:spPr/>
        <p:txBody>
          <a:bodyPr/>
          <a:lstStyle/>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algn="ctr" eaLnBrk="1" hangingPunct="1">
              <a:lnSpc>
                <a:spcPct val="90000"/>
              </a:lnSpc>
              <a:buFontTx/>
              <a:buNone/>
            </a:pPr>
            <a:r>
              <a:rPr lang="en-US" smtClean="0"/>
              <a:t>Circuit symbol </a:t>
            </a:r>
          </a:p>
        </p:txBody>
      </p:sp>
      <p:pic>
        <p:nvPicPr>
          <p:cNvPr id="53252" name="Picture 4" descr="led"/>
          <p:cNvPicPr>
            <a:picLocks noChangeAspect="1" noChangeArrowheads="1"/>
          </p:cNvPicPr>
          <p:nvPr/>
        </p:nvPicPr>
        <p:blipFill>
          <a:blip r:embed="rId3"/>
          <a:srcRect/>
          <a:stretch>
            <a:fillRect/>
          </a:stretch>
        </p:blipFill>
        <p:spPr bwMode="auto">
          <a:xfrm>
            <a:off x="914400" y="3581400"/>
            <a:ext cx="6827838" cy="1838325"/>
          </a:xfrm>
          <a:prstGeom prst="rect">
            <a:avLst/>
          </a:prstGeom>
          <a:noFill/>
          <a:ln w="9525">
            <a:noFill/>
            <a:miter lim="800000"/>
            <a:headEnd/>
            <a:tailEnd/>
          </a:ln>
        </p:spPr>
      </p:pic>
      <p:pic>
        <p:nvPicPr>
          <p:cNvPr id="53253" name="Picture 6" descr="ledak"/>
          <p:cNvPicPr>
            <a:picLocks noChangeAspect="1" noChangeArrowheads="1"/>
          </p:cNvPicPr>
          <p:nvPr/>
        </p:nvPicPr>
        <p:blipFill>
          <a:blip r:embed="rId4"/>
          <a:srcRect/>
          <a:stretch>
            <a:fillRect/>
          </a:stretch>
        </p:blipFill>
        <p:spPr bwMode="auto">
          <a:xfrm>
            <a:off x="2667000" y="1447800"/>
            <a:ext cx="2998788" cy="14192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Testing an LED</a:t>
            </a:r>
          </a:p>
        </p:txBody>
      </p:sp>
      <p:sp>
        <p:nvSpPr>
          <p:cNvPr id="54275" name="Rectangle 3"/>
          <p:cNvSpPr>
            <a:spLocks noGrp="1" noChangeArrowheads="1"/>
          </p:cNvSpPr>
          <p:nvPr>
            <p:ph idx="1"/>
          </p:nvPr>
        </p:nvSpPr>
        <p:spPr>
          <a:xfrm>
            <a:off x="228600" y="1700213"/>
            <a:ext cx="8534400" cy="4525962"/>
          </a:xfrm>
        </p:spPr>
        <p:txBody>
          <a:bodyPr/>
          <a:lstStyle/>
          <a:p>
            <a:pPr eaLnBrk="1" hangingPunct="1"/>
            <a:r>
              <a:rPr lang="en-US" sz="2400" smtClean="0"/>
              <a:t>Never connect an LED directly to a battery or power supply! </a:t>
            </a:r>
            <a:br>
              <a:rPr lang="en-US" sz="2400" smtClean="0"/>
            </a:br>
            <a:endParaRPr lang="en-US" sz="2400" smtClean="0"/>
          </a:p>
          <a:p>
            <a:pPr algn="just" eaLnBrk="1" hangingPunct="1"/>
            <a:r>
              <a:rPr lang="en-US" sz="2400" smtClean="0"/>
              <a:t>It will be destroyed almost instantly because too much current will pass through and burn it out.</a:t>
            </a:r>
          </a:p>
          <a:p>
            <a:pPr algn="just" eaLnBrk="1" hangingPunct="1">
              <a:buFontTx/>
              <a:buNone/>
            </a:pPr>
            <a:r>
              <a:rPr lang="en-US" sz="2400" smtClean="0"/>
              <a:t> </a:t>
            </a:r>
          </a:p>
          <a:p>
            <a:pPr algn="just" eaLnBrk="1" hangingPunct="1"/>
            <a:r>
              <a:rPr lang="en-US" sz="2400" smtClean="0"/>
              <a:t>LEDs must have a resistor in series to limit the current to a safe value, for quick testing purposes a 1k  resistor is suitable for most LEDs if your supply voltage is 12V or less.</a:t>
            </a:r>
          </a:p>
          <a:p>
            <a:pPr algn="just" eaLnBrk="1" hangingPunct="1"/>
            <a:endParaRPr lang="en-US" sz="24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Program to Toggle the LED</a:t>
            </a:r>
          </a:p>
        </p:txBody>
      </p:sp>
      <p:sp>
        <p:nvSpPr>
          <p:cNvPr id="55299" name="Rectangle 3"/>
          <p:cNvSpPr>
            <a:spLocks noGrp="1" noChangeArrowheads="1"/>
          </p:cNvSpPr>
          <p:nvPr>
            <p:ph idx="1"/>
          </p:nvPr>
        </p:nvSpPr>
        <p:spPr>
          <a:xfrm>
            <a:off x="228600" y="1295400"/>
            <a:ext cx="8458200" cy="5105400"/>
          </a:xfrm>
        </p:spPr>
        <p:txBody>
          <a:bodyPr/>
          <a:lstStyle/>
          <a:p>
            <a:pPr eaLnBrk="1" hangingPunct="1">
              <a:lnSpc>
                <a:spcPct val="80000"/>
              </a:lnSpc>
              <a:buFontTx/>
              <a:buNone/>
            </a:pPr>
            <a:r>
              <a:rPr lang="en-US" sz="1700" b="1" smtClean="0">
                <a:solidFill>
                  <a:srgbClr val="7030A0"/>
                </a:solidFill>
                <a:latin typeface="Courier New" pitchFamily="49" charset="0"/>
                <a:cs typeface="Courier New" pitchFamily="49" charset="0"/>
              </a:rPr>
              <a:t>#include &lt;LPC21xx.H&gt;</a:t>
            </a:r>
          </a:p>
          <a:p>
            <a:pPr eaLnBrk="1" hangingPunct="1">
              <a:lnSpc>
                <a:spcPct val="80000"/>
              </a:lnSpc>
              <a:buFontTx/>
              <a:buNone/>
            </a:pPr>
            <a:r>
              <a:rPr lang="en-US" sz="1700" b="1" smtClean="0">
                <a:solidFill>
                  <a:srgbClr val="7030A0"/>
                </a:solidFill>
                <a:latin typeface="Courier New" pitchFamily="49" charset="0"/>
                <a:cs typeface="Courier New" pitchFamily="49" charset="0"/>
              </a:rPr>
              <a:t>int delay(void)</a:t>
            </a:r>
          </a:p>
          <a:p>
            <a:pPr eaLnBrk="1" hangingPunct="1">
              <a:lnSpc>
                <a:spcPct val="80000"/>
              </a:lnSpc>
              <a:buFontTx/>
              <a:buNone/>
            </a:pPr>
            <a:r>
              <a:rPr lang="en-US" sz="1700" b="1" smtClean="0">
                <a:solidFill>
                  <a:srgbClr val="7030A0"/>
                </a:solidFill>
                <a:latin typeface="Courier New" pitchFamily="49" charset="0"/>
                <a:cs typeface="Courier New" pitchFamily="49" charset="0"/>
              </a:rPr>
              <a:t>{</a:t>
            </a:r>
          </a:p>
          <a:p>
            <a:pPr eaLnBrk="1" hangingPunct="1">
              <a:lnSpc>
                <a:spcPct val="80000"/>
              </a:lnSpc>
              <a:buFontTx/>
              <a:buNone/>
            </a:pPr>
            <a:r>
              <a:rPr lang="en-US" sz="1700" b="1" smtClean="0">
                <a:solidFill>
                  <a:srgbClr val="7030A0"/>
                </a:solidFill>
                <a:latin typeface="Courier New" pitchFamily="49" charset="0"/>
                <a:cs typeface="Courier New" pitchFamily="49" charset="0"/>
              </a:rPr>
              <a:t>int j;</a:t>
            </a:r>
          </a:p>
          <a:p>
            <a:pPr eaLnBrk="1" hangingPunct="1">
              <a:lnSpc>
                <a:spcPct val="80000"/>
              </a:lnSpc>
              <a:buFontTx/>
              <a:buNone/>
            </a:pPr>
            <a:r>
              <a:rPr lang="en-US" sz="1700" b="1" smtClean="0">
                <a:solidFill>
                  <a:srgbClr val="7030A0"/>
                </a:solidFill>
                <a:latin typeface="Courier New" pitchFamily="49" charset="0"/>
                <a:cs typeface="Courier New" pitchFamily="49" charset="0"/>
              </a:rPr>
              <a:t>for(j=0;j&lt;10000;j++);</a:t>
            </a:r>
          </a:p>
          <a:p>
            <a:pPr eaLnBrk="1" hangingPunct="1">
              <a:lnSpc>
                <a:spcPct val="80000"/>
              </a:lnSpc>
              <a:buFontTx/>
              <a:buNone/>
            </a:pPr>
            <a:r>
              <a:rPr lang="en-US" sz="1700" b="1" smtClean="0">
                <a:solidFill>
                  <a:srgbClr val="7030A0"/>
                </a:solidFill>
                <a:latin typeface="Courier New" pitchFamily="49" charset="0"/>
                <a:cs typeface="Courier New" pitchFamily="49" charset="0"/>
              </a:rPr>
              <a:t>return 0;</a:t>
            </a:r>
          </a:p>
          <a:p>
            <a:pPr eaLnBrk="1" hangingPunct="1">
              <a:lnSpc>
                <a:spcPct val="80000"/>
              </a:lnSpc>
              <a:buFontTx/>
              <a:buNone/>
            </a:pPr>
            <a:r>
              <a:rPr lang="en-US" sz="1700" b="1" smtClean="0">
                <a:solidFill>
                  <a:srgbClr val="7030A0"/>
                </a:solidFill>
                <a:latin typeface="Courier New" pitchFamily="49" charset="0"/>
                <a:cs typeface="Courier New" pitchFamily="49" charset="0"/>
              </a:rPr>
              <a:t>}</a:t>
            </a:r>
          </a:p>
          <a:p>
            <a:pPr eaLnBrk="1" hangingPunct="1">
              <a:lnSpc>
                <a:spcPct val="80000"/>
              </a:lnSpc>
              <a:buFontTx/>
              <a:buNone/>
            </a:pPr>
            <a:r>
              <a:rPr lang="en-US" sz="1700" b="1" smtClean="0">
                <a:solidFill>
                  <a:srgbClr val="7030A0"/>
                </a:solidFill>
                <a:latin typeface="Courier New" pitchFamily="49" charset="0"/>
                <a:cs typeface="Courier New" pitchFamily="49" charset="0"/>
              </a:rPr>
              <a:t>void main()</a:t>
            </a:r>
          </a:p>
          <a:p>
            <a:pPr eaLnBrk="1" hangingPunct="1">
              <a:lnSpc>
                <a:spcPct val="80000"/>
              </a:lnSpc>
              <a:buFontTx/>
              <a:buNone/>
            </a:pPr>
            <a:r>
              <a:rPr lang="en-US" sz="1700" b="1" smtClean="0">
                <a:solidFill>
                  <a:srgbClr val="7030A0"/>
                </a:solidFill>
                <a:latin typeface="Courier New" pitchFamily="49" charset="0"/>
                <a:cs typeface="Courier New" pitchFamily="49" charset="0"/>
              </a:rPr>
              <a:t>{		  </a:t>
            </a:r>
          </a:p>
          <a:p>
            <a:pPr eaLnBrk="1" hangingPunct="1">
              <a:lnSpc>
                <a:spcPct val="80000"/>
              </a:lnSpc>
              <a:buFontTx/>
              <a:buNone/>
            </a:pPr>
            <a:r>
              <a:rPr lang="en-US" sz="1700" b="1" smtClean="0">
                <a:solidFill>
                  <a:srgbClr val="7030A0"/>
                </a:solidFill>
                <a:latin typeface="Courier New" pitchFamily="49" charset="0"/>
                <a:cs typeface="Courier New" pitchFamily="49" charset="0"/>
              </a:rPr>
              <a:t>IODIR0=0x00000001;</a:t>
            </a:r>
          </a:p>
          <a:p>
            <a:pPr eaLnBrk="1" hangingPunct="1">
              <a:lnSpc>
                <a:spcPct val="80000"/>
              </a:lnSpc>
              <a:buFontTx/>
              <a:buNone/>
            </a:pPr>
            <a:r>
              <a:rPr lang="en-US" sz="1700" b="1" smtClean="0">
                <a:solidFill>
                  <a:srgbClr val="7030A0"/>
                </a:solidFill>
                <a:latin typeface="Courier New" pitchFamily="49" charset="0"/>
                <a:cs typeface="Courier New" pitchFamily="49" charset="0"/>
              </a:rPr>
              <a:t>while(1)</a:t>
            </a:r>
          </a:p>
          <a:p>
            <a:pPr eaLnBrk="1" hangingPunct="1">
              <a:lnSpc>
                <a:spcPct val="80000"/>
              </a:lnSpc>
              <a:buFontTx/>
              <a:buNone/>
            </a:pPr>
            <a:r>
              <a:rPr lang="en-US" sz="1700" b="1" smtClean="0">
                <a:solidFill>
                  <a:srgbClr val="7030A0"/>
                </a:solidFill>
                <a:latin typeface="Courier New" pitchFamily="49" charset="0"/>
                <a:cs typeface="Courier New" pitchFamily="49" charset="0"/>
              </a:rPr>
              <a:t>	{</a:t>
            </a:r>
          </a:p>
          <a:p>
            <a:pPr eaLnBrk="1" hangingPunct="1">
              <a:lnSpc>
                <a:spcPct val="80000"/>
              </a:lnSpc>
              <a:buFontTx/>
              <a:buNone/>
            </a:pPr>
            <a:r>
              <a:rPr lang="en-US" sz="1700" b="1" smtClean="0">
                <a:solidFill>
                  <a:srgbClr val="7030A0"/>
                </a:solidFill>
                <a:latin typeface="Courier New" pitchFamily="49" charset="0"/>
                <a:cs typeface="Courier New" pitchFamily="49" charset="0"/>
              </a:rPr>
              <a:t>		IOSET0=0x00000001;</a:t>
            </a:r>
          </a:p>
          <a:p>
            <a:pPr eaLnBrk="1" hangingPunct="1">
              <a:lnSpc>
                <a:spcPct val="80000"/>
              </a:lnSpc>
              <a:buFontTx/>
              <a:buNone/>
            </a:pPr>
            <a:r>
              <a:rPr lang="en-US" sz="1700" b="1" smtClean="0">
                <a:solidFill>
                  <a:srgbClr val="7030A0"/>
                </a:solidFill>
                <a:latin typeface="Courier New" pitchFamily="49" charset="0"/>
                <a:cs typeface="Courier New" pitchFamily="49" charset="0"/>
              </a:rPr>
              <a:t>		delay();</a:t>
            </a:r>
          </a:p>
          <a:p>
            <a:pPr eaLnBrk="1" hangingPunct="1">
              <a:lnSpc>
                <a:spcPct val="80000"/>
              </a:lnSpc>
              <a:buFontTx/>
              <a:buNone/>
            </a:pPr>
            <a:r>
              <a:rPr lang="en-US" sz="1700" b="1" smtClean="0">
                <a:solidFill>
                  <a:srgbClr val="7030A0"/>
                </a:solidFill>
                <a:latin typeface="Courier New" pitchFamily="49" charset="0"/>
                <a:cs typeface="Courier New" pitchFamily="49" charset="0"/>
              </a:rPr>
              <a:t>		IOCLR0=0x00000001;</a:t>
            </a:r>
          </a:p>
          <a:p>
            <a:pPr eaLnBrk="1" hangingPunct="1">
              <a:lnSpc>
                <a:spcPct val="80000"/>
              </a:lnSpc>
              <a:buFontTx/>
              <a:buNone/>
            </a:pPr>
            <a:r>
              <a:rPr lang="en-US" sz="1700" b="1" smtClean="0">
                <a:solidFill>
                  <a:srgbClr val="7030A0"/>
                </a:solidFill>
                <a:latin typeface="Courier New" pitchFamily="49" charset="0"/>
                <a:cs typeface="Courier New" pitchFamily="49" charset="0"/>
              </a:rPr>
              <a:t>	 	delay();</a:t>
            </a:r>
          </a:p>
          <a:p>
            <a:pPr eaLnBrk="1" hangingPunct="1">
              <a:lnSpc>
                <a:spcPct val="80000"/>
              </a:lnSpc>
              <a:buFontTx/>
              <a:buNone/>
            </a:pPr>
            <a:r>
              <a:rPr lang="en-US" sz="1700" b="1" smtClean="0">
                <a:solidFill>
                  <a:srgbClr val="7030A0"/>
                </a:solidFill>
                <a:latin typeface="Courier New" pitchFamily="49" charset="0"/>
                <a:cs typeface="Courier New" pitchFamily="49" charset="0"/>
              </a:rPr>
              <a:t>	}</a:t>
            </a:r>
          </a:p>
          <a:p>
            <a:pPr eaLnBrk="1" hangingPunct="1">
              <a:lnSpc>
                <a:spcPct val="80000"/>
              </a:lnSpc>
              <a:buFontTx/>
              <a:buNone/>
            </a:pPr>
            <a:r>
              <a:rPr lang="en-US" sz="1700" b="1" smtClean="0">
                <a:solidFill>
                  <a:srgbClr val="7030A0"/>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Further Reading/References</a:t>
            </a:r>
          </a:p>
        </p:txBody>
      </p:sp>
      <p:sp>
        <p:nvSpPr>
          <p:cNvPr id="56323" name="Rectangle 5"/>
          <p:cNvSpPr>
            <a:spLocks noGrp="1" noChangeArrowheads="1"/>
          </p:cNvSpPr>
          <p:nvPr>
            <p:ph idx="1"/>
          </p:nvPr>
        </p:nvSpPr>
        <p:spPr/>
        <p:txBody>
          <a:bodyPr/>
          <a:lstStyle/>
          <a:p>
            <a:pPr eaLnBrk="1" hangingPunct="1"/>
            <a:r>
              <a:rPr lang="en-US" sz="2800" smtClean="0"/>
              <a:t>www.arm.com</a:t>
            </a:r>
          </a:p>
          <a:p>
            <a:pPr eaLnBrk="1" hangingPunct="1"/>
            <a:r>
              <a:rPr lang="en-US" sz="2800" smtClean="0"/>
              <a:t>LPC 2129 manual</a:t>
            </a:r>
          </a:p>
        </p:txBody>
      </p:sp>
      <p:sp>
        <p:nvSpPr>
          <p:cNvPr id="56324"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152400"/>
            <a:ext cx="8229600" cy="1079500"/>
          </a:xfrm>
        </p:spPr>
        <p:txBody>
          <a:bodyPr/>
          <a:lstStyle/>
          <a:p>
            <a:pPr eaLnBrk="1" hangingPunct="1"/>
            <a:r>
              <a:rPr lang="en-US" b="1" smtClean="0">
                <a:solidFill>
                  <a:srgbClr val="FF0000"/>
                </a:solidFill>
              </a:rPr>
              <a:t>Q&amp;A</a:t>
            </a:r>
          </a:p>
        </p:txBody>
      </p:sp>
      <p:sp>
        <p:nvSpPr>
          <p:cNvPr id="57347"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pic>
        <p:nvPicPr>
          <p:cNvPr id="57348" name="Picture 3" descr="MCj00890480000[1]"/>
          <p:cNvPicPr>
            <a:picLocks noChangeAspect="1" noChangeArrowheads="1"/>
          </p:cNvPicPr>
          <p:nvPr/>
        </p:nvPicPr>
        <p:blipFill>
          <a:blip r:embed="rId3"/>
          <a:srcRect/>
          <a:stretch>
            <a:fillRect/>
          </a:stretch>
        </p:blipFill>
        <p:spPr bwMode="auto">
          <a:xfrm>
            <a:off x="3543300" y="2103438"/>
            <a:ext cx="1031875" cy="18161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Pin Diagram</a:t>
            </a:r>
          </a:p>
        </p:txBody>
      </p:sp>
      <p:pic>
        <p:nvPicPr>
          <p:cNvPr id="28675" name="Picture 3"/>
          <p:cNvPicPr>
            <a:picLocks noChangeAspect="1" noChangeArrowheads="1"/>
          </p:cNvPicPr>
          <p:nvPr/>
        </p:nvPicPr>
        <p:blipFill>
          <a:blip r:embed="rId3"/>
          <a:srcRect/>
          <a:stretch>
            <a:fillRect/>
          </a:stretch>
        </p:blipFill>
        <p:spPr bwMode="auto">
          <a:xfrm>
            <a:off x="685800" y="1295400"/>
            <a:ext cx="7467600" cy="518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229600" cy="1079500"/>
          </a:xfrm>
        </p:spPr>
        <p:txBody>
          <a:bodyPr/>
          <a:lstStyle/>
          <a:p>
            <a:pPr eaLnBrk="1" hangingPunct="1"/>
            <a:r>
              <a:rPr lang="en-US" b="1" smtClean="0">
                <a:solidFill>
                  <a:srgbClr val="FF0000"/>
                </a:solidFill>
              </a:rPr>
              <a:t>Summary</a:t>
            </a:r>
          </a:p>
        </p:txBody>
      </p:sp>
      <p:sp>
        <p:nvSpPr>
          <p:cNvPr id="58371" name="Rectangle 6"/>
          <p:cNvSpPr>
            <a:spLocks noGrp="1" noChangeArrowheads="1"/>
          </p:cNvSpPr>
          <p:nvPr>
            <p:ph idx="1"/>
          </p:nvPr>
        </p:nvSpPr>
        <p:spPr/>
        <p:txBody>
          <a:bodyPr/>
          <a:lstStyle/>
          <a:p>
            <a:pPr eaLnBrk="1" hangingPunct="1"/>
            <a:r>
              <a:rPr lang="en-US" sz="2600" smtClean="0"/>
              <a:t>In this Session we have learnt how to</a:t>
            </a:r>
          </a:p>
          <a:p>
            <a:pPr eaLnBrk="1" hangingPunct="1"/>
            <a:r>
              <a:rPr lang="en-US" sz="2600" smtClean="0"/>
              <a:t>Program and configure GPIO </a:t>
            </a:r>
          </a:p>
          <a:p>
            <a:pPr eaLnBrk="1" hangingPunct="1"/>
            <a:r>
              <a:rPr lang="en-US" sz="2600" smtClean="0"/>
              <a:t>Program LED.</a:t>
            </a:r>
          </a:p>
        </p:txBody>
      </p:sp>
      <p:sp>
        <p:nvSpPr>
          <p:cNvPr id="58372"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58373"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58374" name="Rectangle 3"/>
          <p:cNvSpPr txBox="1">
            <a:spLocks noChangeArrowheads="1"/>
          </p:cNvSpPr>
          <p:nvPr/>
        </p:nvSpPr>
        <p:spPr bwMode="auto">
          <a:xfrm>
            <a:off x="439738" y="1722438"/>
            <a:ext cx="8229600" cy="4645025"/>
          </a:xfrm>
          <a:prstGeom prst="rect">
            <a:avLst/>
          </a:prstGeom>
          <a:noFill/>
          <a:ln w="12700" algn="ctr">
            <a:noFill/>
            <a:miter lim="800000"/>
            <a:headEnd/>
            <a:tailEnd/>
          </a:ln>
        </p:spPr>
        <p:txBody>
          <a:bodyPr lIns="90488" tIns="44450" rIns="90488" bIns="44450"/>
          <a:lstStyle/>
          <a:p>
            <a:pPr marL="284163" indent="-284163">
              <a:spcBef>
                <a:spcPct val="30000"/>
              </a:spcBef>
              <a:buClr>
                <a:schemeClr val="tx1"/>
              </a:buClr>
            </a:pPr>
            <a:endParaRPr lang="en-US" sz="3200">
              <a:latin typeface="Verdan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0" y="228600"/>
            <a:ext cx="8229600" cy="1079500"/>
          </a:xfrm>
        </p:spPr>
        <p:txBody>
          <a:bodyPr/>
          <a:lstStyle/>
          <a:p>
            <a:pPr eaLnBrk="1" hangingPunct="1"/>
            <a:r>
              <a:rPr lang="en-US" b="1" smtClean="0">
                <a:solidFill>
                  <a:srgbClr val="FF0000"/>
                </a:solidFill>
              </a:rPr>
              <a:t>Quizzes &amp; Assignments</a:t>
            </a:r>
          </a:p>
        </p:txBody>
      </p:sp>
      <p:sp>
        <p:nvSpPr>
          <p:cNvPr id="59395"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59396"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0" y="-457200"/>
            <a:ext cx="8229600" cy="1524000"/>
          </a:xfrm>
        </p:spPr>
        <p:txBody>
          <a:bodyPr/>
          <a:lstStyle/>
          <a:p>
            <a:pPr eaLnBrk="1" hangingPunct="1"/>
            <a:r>
              <a:rPr lang="en-US" b="1" smtClean="0">
                <a:solidFill>
                  <a:srgbClr val="FF0000"/>
                </a:solidFill>
              </a:rPr>
              <a:t>Assignment Walkthrough</a:t>
            </a:r>
          </a:p>
        </p:txBody>
      </p:sp>
      <p:sp>
        <p:nvSpPr>
          <p:cNvPr id="60419"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60420"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4400" y="76200"/>
            <a:ext cx="8229600" cy="1079500"/>
          </a:xfrm>
        </p:spPr>
        <p:txBody>
          <a:bodyPr/>
          <a:lstStyle/>
          <a:p>
            <a:pPr eaLnBrk="1" hangingPunct="1"/>
            <a:r>
              <a:rPr lang="en-US" b="1" smtClean="0">
                <a:solidFill>
                  <a:srgbClr val="FF0000"/>
                </a:solidFill>
              </a:rPr>
              <a:t>What’s coming up?</a:t>
            </a:r>
          </a:p>
        </p:txBody>
      </p:sp>
      <p:sp>
        <p:nvSpPr>
          <p:cNvPr id="61443" name="Rectangle 3"/>
          <p:cNvSpPr>
            <a:spLocks noGrp="1" noChangeArrowheads="1"/>
          </p:cNvSpPr>
          <p:nvPr>
            <p:ph type="body" idx="4294967295"/>
          </p:nvPr>
        </p:nvSpPr>
        <p:spPr>
          <a:xfrm>
            <a:off x="0" y="1700213"/>
            <a:ext cx="9144000" cy="4525962"/>
          </a:xfrm>
        </p:spPr>
        <p:txBody>
          <a:bodyPr/>
          <a:lstStyle/>
          <a:p>
            <a:pPr eaLnBrk="1" hangingPunct="1">
              <a:buFontTx/>
              <a:buNone/>
            </a:pPr>
            <a:r>
              <a:rPr lang="en-US" smtClean="0"/>
              <a:t>  </a:t>
            </a:r>
            <a:r>
              <a:rPr lang="en-US" sz="2600" smtClean="0"/>
              <a:t>In the next session, you will learn about  Interfacing of </a:t>
            </a:r>
          </a:p>
          <a:p>
            <a:pPr lvl="1" eaLnBrk="1" hangingPunct="1"/>
            <a:r>
              <a:rPr lang="en-US" smtClean="0"/>
              <a:t>LCD and</a:t>
            </a:r>
          </a:p>
          <a:p>
            <a:pPr lvl="1" eaLnBrk="1" hangingPunct="1"/>
            <a:r>
              <a:rPr lang="en-US" smtClean="0"/>
              <a:t>Stepper Motor </a:t>
            </a:r>
          </a:p>
        </p:txBody>
      </p:sp>
      <p:sp>
        <p:nvSpPr>
          <p:cNvPr id="61444"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62467"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latin typeface="Verdana" pitchFamily="34" charset="0"/>
              </a:rPr>
              <a:t>PurpleLeap Company Confidential</a:t>
            </a:r>
          </a:p>
        </p:txBody>
      </p:sp>
      <p:sp>
        <p:nvSpPr>
          <p:cNvPr id="62468" name="Title 1"/>
          <p:cNvSpPr txBox="1">
            <a:spLocks/>
          </p:cNvSpPr>
          <p:nvPr/>
        </p:nvSpPr>
        <p:spPr bwMode="auto">
          <a:xfrm>
            <a:off x="474663" y="-609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latin typeface="Verdana" pitchFamily="34" charset="0"/>
              </a:rPr>
              <a:t>Feedback</a:t>
            </a:r>
          </a:p>
        </p:txBody>
      </p:sp>
      <p:sp>
        <p:nvSpPr>
          <p:cNvPr id="62469" name="Content Placeholder 2"/>
          <p:cNvSpPr txBox="1">
            <a:spLocks/>
          </p:cNvSpPr>
          <p:nvPr/>
        </p:nvSpPr>
        <p:spPr bwMode="auto">
          <a:xfrm>
            <a:off x="544513" y="1458913"/>
            <a:ext cx="8229600" cy="4800600"/>
          </a:xfrm>
          <a:prstGeom prst="rect">
            <a:avLst/>
          </a:prstGeom>
          <a:noFill/>
          <a:ln w="12700" algn="ctr">
            <a:noFill/>
            <a:miter lim="800000"/>
            <a:headEnd/>
            <a:tailEnd/>
          </a:ln>
        </p:spPr>
        <p:txBody>
          <a:bodyPr lIns="90488" tIns="44450" rIns="90488" bIns="44450"/>
          <a:lstStyle/>
          <a:p>
            <a:pPr marL="508000" indent="-508000"/>
            <a:r>
              <a:rPr lang="en-US" sz="2600">
                <a:latin typeface="Verdana" pitchFamily="34" charset="0"/>
              </a:rPr>
              <a:t>1. How do you rate this session?</a:t>
            </a:r>
          </a:p>
          <a:p>
            <a:pPr marL="508000" indent="-508000"/>
            <a:r>
              <a:rPr lang="en-US" sz="2600">
                <a:latin typeface="Verdana" pitchFamily="34" charset="0"/>
              </a:rPr>
              <a:t>	</a:t>
            </a:r>
            <a:endParaRPr lang="en-US" sz="2600" b="1">
              <a:latin typeface="Verdana" pitchFamily="34" charset="0"/>
            </a:endParaRPr>
          </a:p>
          <a:p>
            <a:pPr marL="508000" indent="-508000" eaLnBrk="1" hangingPunct="1">
              <a:spcBef>
                <a:spcPct val="30000"/>
              </a:spcBef>
              <a:buClr>
                <a:schemeClr val="tx1"/>
              </a:buClr>
              <a:buFont typeface="Arial" charset="0"/>
              <a:buAutoNum type="alphaUcParenR"/>
            </a:pPr>
            <a:r>
              <a:rPr lang="en-US" sz="2600">
                <a:latin typeface="Verdana" pitchFamily="34" charset="0"/>
              </a:rPr>
              <a:t> Excellent</a:t>
            </a:r>
          </a:p>
          <a:p>
            <a:pPr marL="508000" indent="-508000" eaLnBrk="1" hangingPunct="1">
              <a:spcBef>
                <a:spcPct val="30000"/>
              </a:spcBef>
              <a:buClr>
                <a:schemeClr val="tx1"/>
              </a:buClr>
              <a:buFont typeface="Arial" charset="0"/>
              <a:buAutoNum type="alphaUcParenR"/>
            </a:pPr>
            <a:r>
              <a:rPr lang="en-US" sz="2600">
                <a:latin typeface="Verdana" pitchFamily="34" charset="0"/>
              </a:rPr>
              <a:t> Good</a:t>
            </a:r>
          </a:p>
          <a:p>
            <a:pPr marL="508000" indent="-508000" eaLnBrk="1" hangingPunct="1">
              <a:spcBef>
                <a:spcPct val="30000"/>
              </a:spcBef>
              <a:buClr>
                <a:schemeClr val="tx1"/>
              </a:buClr>
              <a:buFont typeface="Arial" charset="0"/>
              <a:buAutoNum type="alphaUcParenR"/>
            </a:pPr>
            <a:r>
              <a:rPr lang="en-US" sz="2600">
                <a:latin typeface="Verdana" pitchFamily="34" charset="0"/>
              </a:rPr>
              <a:t> Satisfactory</a:t>
            </a:r>
          </a:p>
          <a:p>
            <a:pPr marL="508000" indent="-508000" eaLnBrk="1" hangingPunct="1">
              <a:spcBef>
                <a:spcPct val="30000"/>
              </a:spcBef>
              <a:buClr>
                <a:schemeClr val="tx1"/>
              </a:buClr>
              <a:buFont typeface="Arial" charset="0"/>
              <a:buAutoNum type="alphaUcParenR"/>
            </a:pPr>
            <a:r>
              <a:rPr lang="en-US" sz="2600">
                <a:latin typeface="Verdana" pitchFamily="34" charset="0"/>
              </a:rPr>
              <a:t> Poor</a:t>
            </a:r>
          </a:p>
        </p:txBody>
      </p:sp>
      <p:sp>
        <p:nvSpPr>
          <p:cNvPr id="581637" name="Oval 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30</a:t>
            </a:r>
          </a:p>
        </p:txBody>
      </p:sp>
      <p:sp>
        <p:nvSpPr>
          <p:cNvPr id="581638" name="Oval 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29</a:t>
            </a:r>
          </a:p>
        </p:txBody>
      </p:sp>
      <p:sp>
        <p:nvSpPr>
          <p:cNvPr id="581639" name="Oval 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28</a:t>
            </a:r>
          </a:p>
        </p:txBody>
      </p:sp>
      <p:sp>
        <p:nvSpPr>
          <p:cNvPr id="581640" name="Oval 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27</a:t>
            </a:r>
          </a:p>
        </p:txBody>
      </p:sp>
      <p:sp>
        <p:nvSpPr>
          <p:cNvPr id="581641" name="Oval 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26</a:t>
            </a:r>
          </a:p>
        </p:txBody>
      </p:sp>
      <p:sp>
        <p:nvSpPr>
          <p:cNvPr id="581642" name="Oval 1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25</a:t>
            </a:r>
          </a:p>
        </p:txBody>
      </p:sp>
      <p:sp>
        <p:nvSpPr>
          <p:cNvPr id="581643" name="Oval 1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24</a:t>
            </a:r>
          </a:p>
        </p:txBody>
      </p:sp>
      <p:sp>
        <p:nvSpPr>
          <p:cNvPr id="581644" name="Oval 1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23</a:t>
            </a:r>
          </a:p>
        </p:txBody>
      </p:sp>
      <p:sp>
        <p:nvSpPr>
          <p:cNvPr id="581645" name="Oval 1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22</a:t>
            </a:r>
          </a:p>
        </p:txBody>
      </p:sp>
      <p:sp>
        <p:nvSpPr>
          <p:cNvPr id="581646" name="Oval 1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21</a:t>
            </a:r>
          </a:p>
        </p:txBody>
      </p:sp>
      <p:sp>
        <p:nvSpPr>
          <p:cNvPr id="581647" name="Oval 1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20</a:t>
            </a:r>
          </a:p>
        </p:txBody>
      </p:sp>
      <p:sp>
        <p:nvSpPr>
          <p:cNvPr id="581648" name="Oval 1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19</a:t>
            </a:r>
          </a:p>
        </p:txBody>
      </p:sp>
      <p:sp>
        <p:nvSpPr>
          <p:cNvPr id="581649" name="Oval 1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18</a:t>
            </a:r>
          </a:p>
        </p:txBody>
      </p:sp>
      <p:sp>
        <p:nvSpPr>
          <p:cNvPr id="581650" name="Oval 1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17</a:t>
            </a:r>
          </a:p>
        </p:txBody>
      </p:sp>
      <p:sp>
        <p:nvSpPr>
          <p:cNvPr id="581651" name="Oval 1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16</a:t>
            </a:r>
          </a:p>
        </p:txBody>
      </p:sp>
      <p:sp>
        <p:nvSpPr>
          <p:cNvPr id="581652" name="Oval 2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15</a:t>
            </a:r>
          </a:p>
        </p:txBody>
      </p:sp>
      <p:sp>
        <p:nvSpPr>
          <p:cNvPr id="581653" name="Oval 2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14</a:t>
            </a:r>
          </a:p>
        </p:txBody>
      </p:sp>
      <p:sp>
        <p:nvSpPr>
          <p:cNvPr id="581654" name="Oval 2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13</a:t>
            </a:r>
          </a:p>
        </p:txBody>
      </p:sp>
      <p:sp>
        <p:nvSpPr>
          <p:cNvPr id="581655" name="Oval 2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12</a:t>
            </a:r>
          </a:p>
        </p:txBody>
      </p:sp>
      <p:sp>
        <p:nvSpPr>
          <p:cNvPr id="581656" name="Oval 2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11</a:t>
            </a:r>
          </a:p>
        </p:txBody>
      </p:sp>
      <p:sp>
        <p:nvSpPr>
          <p:cNvPr id="581657" name="Oval 2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10</a:t>
            </a:r>
          </a:p>
        </p:txBody>
      </p:sp>
      <p:sp>
        <p:nvSpPr>
          <p:cNvPr id="581658" name="Oval 2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9</a:t>
            </a:r>
          </a:p>
        </p:txBody>
      </p:sp>
      <p:sp>
        <p:nvSpPr>
          <p:cNvPr id="581659" name="Oval 2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8</a:t>
            </a:r>
          </a:p>
        </p:txBody>
      </p:sp>
      <p:sp>
        <p:nvSpPr>
          <p:cNvPr id="581660" name="Oval 2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7</a:t>
            </a:r>
          </a:p>
        </p:txBody>
      </p:sp>
      <p:sp>
        <p:nvSpPr>
          <p:cNvPr id="581661" name="Oval 2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6</a:t>
            </a:r>
          </a:p>
        </p:txBody>
      </p:sp>
      <p:sp>
        <p:nvSpPr>
          <p:cNvPr id="581662" name="Oval 3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5</a:t>
            </a:r>
          </a:p>
        </p:txBody>
      </p:sp>
      <p:sp>
        <p:nvSpPr>
          <p:cNvPr id="581663" name="Oval 3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4</a:t>
            </a:r>
          </a:p>
        </p:txBody>
      </p:sp>
      <p:sp>
        <p:nvSpPr>
          <p:cNvPr id="581664" name="Oval 3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3</a:t>
            </a:r>
          </a:p>
        </p:txBody>
      </p:sp>
      <p:sp>
        <p:nvSpPr>
          <p:cNvPr id="581665" name="Oval 3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2</a:t>
            </a:r>
          </a:p>
        </p:txBody>
      </p:sp>
      <p:sp>
        <p:nvSpPr>
          <p:cNvPr id="581666" name="Oval 3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1</a:t>
            </a:r>
          </a:p>
        </p:txBody>
      </p:sp>
      <p:sp>
        <p:nvSpPr>
          <p:cNvPr id="581667" name="Oval 3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cs typeface="Arial"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8163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581639"/>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581640"/>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581641"/>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581642"/>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581643"/>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581644"/>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581645"/>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581646"/>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581647"/>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581648"/>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581649"/>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581650"/>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581651"/>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581652"/>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581653"/>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581654"/>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581655"/>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581656"/>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581657"/>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581658"/>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581659"/>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581660"/>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581661"/>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581662"/>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581663"/>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581664"/>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581665"/>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581666"/>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581667"/>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animBg="1"/>
      <p:bldP spid="581638" grpId="0" animBg="1"/>
      <p:bldP spid="581639" grpId="0" animBg="1"/>
      <p:bldP spid="581640" grpId="0" animBg="1"/>
      <p:bldP spid="581641" grpId="0" animBg="1"/>
      <p:bldP spid="581642" grpId="0" animBg="1"/>
      <p:bldP spid="581643" grpId="0" animBg="1"/>
      <p:bldP spid="581644" grpId="0" animBg="1"/>
      <p:bldP spid="581645" grpId="0" animBg="1"/>
      <p:bldP spid="581646" grpId="0" animBg="1"/>
      <p:bldP spid="581647" grpId="0" animBg="1"/>
      <p:bldP spid="581648" grpId="0" animBg="1"/>
      <p:bldP spid="581649" grpId="0" animBg="1"/>
      <p:bldP spid="581650" grpId="0" animBg="1"/>
      <p:bldP spid="581651" grpId="0" animBg="1"/>
      <p:bldP spid="581652" grpId="0" animBg="1"/>
      <p:bldP spid="581653" grpId="0" animBg="1"/>
      <p:bldP spid="581654" grpId="0" animBg="1"/>
      <p:bldP spid="581655" grpId="0" animBg="1"/>
      <p:bldP spid="581656" grpId="0" animBg="1"/>
      <p:bldP spid="581657" grpId="0" animBg="1"/>
      <p:bldP spid="581658" grpId="0" animBg="1"/>
      <p:bldP spid="581659" grpId="0" animBg="1"/>
      <p:bldP spid="581660" grpId="0" animBg="1"/>
      <p:bldP spid="581661" grpId="0" animBg="1"/>
      <p:bldP spid="581662" grpId="0" animBg="1"/>
      <p:bldP spid="581663" grpId="0" animBg="1"/>
      <p:bldP spid="581664" grpId="0" animBg="1"/>
      <p:bldP spid="581665" grpId="0" animBg="1"/>
      <p:bldP spid="581666" grpId="0" animBg="1"/>
      <p:bldP spid="5816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079500"/>
          </a:xfrm>
        </p:spPr>
        <p:txBody>
          <a:bodyPr/>
          <a:lstStyle/>
          <a:p>
            <a:pPr eaLnBrk="1" hangingPunct="1"/>
            <a:r>
              <a:rPr lang="en-US" b="1" dirty="0" smtClean="0">
                <a:solidFill>
                  <a:srgbClr val="FF0000"/>
                </a:solidFill>
              </a:rPr>
              <a:t>LPC21XX </a:t>
            </a:r>
            <a:r>
              <a:rPr lang="en-US" b="1" dirty="0" smtClean="0">
                <a:solidFill>
                  <a:srgbClr val="FF0000"/>
                </a:solidFill>
              </a:rPr>
              <a:t>block diagram</a:t>
            </a:r>
          </a:p>
        </p:txBody>
      </p:sp>
      <p:pic>
        <p:nvPicPr>
          <p:cNvPr id="13315" name="Picture 3"/>
          <p:cNvPicPr>
            <a:picLocks noGrp="1" noChangeAspect="1" noChangeArrowheads="1"/>
          </p:cNvPicPr>
          <p:nvPr>
            <p:ph idx="1"/>
          </p:nvPr>
        </p:nvPicPr>
        <p:blipFill>
          <a:blip r:embed="rId3"/>
          <a:srcRect/>
          <a:stretch>
            <a:fillRect/>
          </a:stretch>
        </p:blipFill>
        <p:spPr>
          <a:xfrm>
            <a:off x="533400" y="1333500"/>
            <a:ext cx="8077200" cy="4892675"/>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Features of LPC 2129</a:t>
            </a:r>
          </a:p>
        </p:txBody>
      </p:sp>
      <p:sp>
        <p:nvSpPr>
          <p:cNvPr id="14339" name="Rectangle 3"/>
          <p:cNvSpPr>
            <a:spLocks noGrp="1" noChangeArrowheads="1"/>
          </p:cNvSpPr>
          <p:nvPr>
            <p:ph idx="1"/>
          </p:nvPr>
        </p:nvSpPr>
        <p:spPr>
          <a:xfrm>
            <a:off x="457200" y="1371600"/>
            <a:ext cx="8229600" cy="4854575"/>
          </a:xfrm>
        </p:spPr>
        <p:txBody>
          <a:bodyPr/>
          <a:lstStyle/>
          <a:p>
            <a:pPr eaLnBrk="1" hangingPunct="1"/>
            <a:r>
              <a:rPr lang="en-US" sz="2600" smtClean="0"/>
              <a:t>16/32-bit ARM7TDMI-S microcontroller in a tiny LQFP64 package.</a:t>
            </a:r>
          </a:p>
          <a:p>
            <a:pPr eaLnBrk="1" hangingPunct="1"/>
            <a:endParaRPr lang="en-US" sz="2600" smtClean="0"/>
          </a:p>
          <a:p>
            <a:pPr eaLnBrk="1" hangingPunct="1"/>
            <a:r>
              <a:rPr lang="en-US" sz="2600" smtClean="0"/>
              <a:t>16 KB on-chip Static RAM.</a:t>
            </a:r>
          </a:p>
          <a:p>
            <a:pPr eaLnBrk="1" hangingPunct="1"/>
            <a:endParaRPr lang="en-US" sz="2600" smtClean="0"/>
          </a:p>
          <a:p>
            <a:pPr eaLnBrk="1" hangingPunct="1"/>
            <a:r>
              <a:rPr lang="en-US" sz="2600" smtClean="0"/>
              <a:t>128/256 KB on-chip Flash Program Memory. </a:t>
            </a:r>
          </a:p>
          <a:p>
            <a:pPr eaLnBrk="1" hangingPunct="1"/>
            <a:endParaRPr lang="en-US" sz="2600" smtClean="0"/>
          </a:p>
          <a:p>
            <a:pPr eaLnBrk="1" hangingPunct="1"/>
            <a:r>
              <a:rPr lang="en-US" sz="2600" smtClean="0"/>
              <a:t>In-System Programming (ISP) and In-Application Programming (IAP) via on-chip boot-loader software.</a:t>
            </a:r>
          </a:p>
          <a:p>
            <a:pPr eaLnBrk="1" hangingPunct="1"/>
            <a:endParaRPr lang="en-US" sz="2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Features of LPC 2129</a:t>
            </a:r>
          </a:p>
        </p:txBody>
      </p:sp>
      <p:sp>
        <p:nvSpPr>
          <p:cNvPr id="15363" name="Rectangle 3"/>
          <p:cNvSpPr>
            <a:spLocks noGrp="1" noChangeArrowheads="1"/>
          </p:cNvSpPr>
          <p:nvPr>
            <p:ph idx="1"/>
          </p:nvPr>
        </p:nvSpPr>
        <p:spPr/>
        <p:txBody>
          <a:bodyPr/>
          <a:lstStyle/>
          <a:p>
            <a:pPr eaLnBrk="1" hangingPunct="1">
              <a:lnSpc>
                <a:spcPct val="90000"/>
              </a:lnSpc>
            </a:pPr>
            <a:r>
              <a:rPr lang="en-US" sz="2400" smtClean="0"/>
              <a:t>Embedded ICE-RT interface enables breakpoints and watch points. </a:t>
            </a:r>
          </a:p>
          <a:p>
            <a:pPr eaLnBrk="1" hangingPunct="1">
              <a:lnSpc>
                <a:spcPct val="90000"/>
              </a:lnSpc>
            </a:pPr>
            <a:endParaRPr lang="en-US" sz="2400" smtClean="0"/>
          </a:p>
          <a:p>
            <a:pPr eaLnBrk="1" hangingPunct="1">
              <a:lnSpc>
                <a:spcPct val="90000"/>
              </a:lnSpc>
            </a:pPr>
            <a:r>
              <a:rPr lang="en-US" sz="2400" smtClean="0"/>
              <a:t>Embedded Trace Macro cell enables non-intrusive high speed real-time tracing of instruction execution.</a:t>
            </a:r>
          </a:p>
          <a:p>
            <a:pPr eaLnBrk="1" hangingPunct="1">
              <a:lnSpc>
                <a:spcPct val="90000"/>
              </a:lnSpc>
            </a:pPr>
            <a:endParaRPr lang="en-US" sz="2400" smtClean="0"/>
          </a:p>
          <a:p>
            <a:pPr eaLnBrk="1" hangingPunct="1">
              <a:lnSpc>
                <a:spcPct val="90000"/>
              </a:lnSpc>
            </a:pPr>
            <a:r>
              <a:rPr lang="en-US" sz="2400" smtClean="0"/>
              <a:t>Two CAN interfaces with advanced acceptance filters.</a:t>
            </a:r>
          </a:p>
          <a:p>
            <a:pPr eaLnBrk="1" hangingPunct="1">
              <a:lnSpc>
                <a:spcPct val="90000"/>
              </a:lnSpc>
            </a:pPr>
            <a:endParaRPr lang="en-US" sz="2400" smtClean="0"/>
          </a:p>
          <a:p>
            <a:pPr eaLnBrk="1" hangingPunct="1">
              <a:lnSpc>
                <a:spcPct val="90000"/>
              </a:lnSpc>
            </a:pPr>
            <a:r>
              <a:rPr lang="en-US" sz="2400" smtClean="0"/>
              <a:t>Four channel 10-bit A/D converter with conversion time as low as 2.44 ms.</a:t>
            </a:r>
          </a:p>
          <a:p>
            <a:pPr eaLnBrk="1" hangingPunct="1">
              <a:lnSpc>
                <a:spcPct val="90000"/>
              </a:lnSpc>
            </a:pPr>
            <a:endParaRPr 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079500"/>
          </a:xfrm>
        </p:spPr>
        <p:txBody>
          <a:bodyPr/>
          <a:lstStyle/>
          <a:p>
            <a:pPr eaLnBrk="1" hangingPunct="1"/>
            <a:r>
              <a:rPr lang="en-US" b="1" smtClean="0">
                <a:solidFill>
                  <a:srgbClr val="FF0000"/>
                </a:solidFill>
              </a:rPr>
              <a:t>Features of LPC 2129</a:t>
            </a:r>
          </a:p>
        </p:txBody>
      </p:sp>
      <p:sp>
        <p:nvSpPr>
          <p:cNvPr id="16387" name="Rectangle 3"/>
          <p:cNvSpPr>
            <a:spLocks noGrp="1" noChangeArrowheads="1"/>
          </p:cNvSpPr>
          <p:nvPr>
            <p:ph idx="1"/>
          </p:nvPr>
        </p:nvSpPr>
        <p:spPr/>
        <p:txBody>
          <a:bodyPr/>
          <a:lstStyle/>
          <a:p>
            <a:pPr eaLnBrk="1" hangingPunct="1">
              <a:lnSpc>
                <a:spcPct val="80000"/>
              </a:lnSpc>
            </a:pPr>
            <a:r>
              <a:rPr lang="en-US" sz="2400" smtClean="0"/>
              <a:t>Two UARTs, Fast I2C (400 kbits/s) and two SPIs</a:t>
            </a:r>
          </a:p>
          <a:p>
            <a:pPr eaLnBrk="1" hangingPunct="1">
              <a:lnSpc>
                <a:spcPct val="80000"/>
              </a:lnSpc>
            </a:pPr>
            <a:endParaRPr lang="en-US" sz="2400" smtClean="0"/>
          </a:p>
          <a:p>
            <a:pPr eaLnBrk="1" hangingPunct="1">
              <a:lnSpc>
                <a:spcPct val="80000"/>
              </a:lnSpc>
            </a:pPr>
            <a:r>
              <a:rPr lang="en-US" sz="2400" smtClean="0"/>
              <a:t>60 MHz maximum CPU clock available from programmable on-chip</a:t>
            </a:r>
          </a:p>
          <a:p>
            <a:pPr eaLnBrk="1" hangingPunct="1">
              <a:lnSpc>
                <a:spcPct val="80000"/>
              </a:lnSpc>
            </a:pPr>
            <a:endParaRPr lang="en-US" sz="2400" smtClean="0"/>
          </a:p>
          <a:p>
            <a:pPr eaLnBrk="1" hangingPunct="1">
              <a:lnSpc>
                <a:spcPct val="80000"/>
              </a:lnSpc>
            </a:pPr>
            <a:r>
              <a:rPr lang="en-US" sz="2400" smtClean="0"/>
              <a:t>Phase-Locked Loop with settling time of 100 ms.</a:t>
            </a:r>
          </a:p>
          <a:p>
            <a:pPr eaLnBrk="1" hangingPunct="1">
              <a:lnSpc>
                <a:spcPct val="80000"/>
              </a:lnSpc>
            </a:pPr>
            <a:endParaRPr lang="en-US" sz="2400" smtClean="0"/>
          </a:p>
          <a:p>
            <a:pPr eaLnBrk="1" hangingPunct="1">
              <a:lnSpc>
                <a:spcPct val="80000"/>
              </a:lnSpc>
            </a:pPr>
            <a:r>
              <a:rPr lang="en-US" sz="2400" smtClean="0"/>
              <a:t>Vectored Interrupt Controller with configurable priorities and vector addresses.</a:t>
            </a:r>
          </a:p>
          <a:p>
            <a:pPr eaLnBrk="1" hangingPunct="1">
              <a:lnSpc>
                <a:spcPct val="80000"/>
              </a:lnSpc>
            </a:pPr>
            <a:endParaRPr lang="en-US" sz="260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3017</Words>
  <Application>Microsoft Office PowerPoint</Application>
  <PresentationFormat>On-screen Show (4:3)</PresentationFormat>
  <Paragraphs>564</Paragraphs>
  <Slides>54</Slides>
  <Notes>53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Recap</vt:lpstr>
      <vt:lpstr>Objectives</vt:lpstr>
      <vt:lpstr>       LPC2129</vt:lpstr>
      <vt:lpstr>LPC2129</vt:lpstr>
      <vt:lpstr>Pin Diagram</vt:lpstr>
      <vt:lpstr>LPC21XX block diagram</vt:lpstr>
      <vt:lpstr>Features of LPC 2129</vt:lpstr>
      <vt:lpstr>Features of LPC 2129</vt:lpstr>
      <vt:lpstr>Features of LPC 2129</vt:lpstr>
      <vt:lpstr>Features of LPC 2129</vt:lpstr>
      <vt:lpstr>Features of LPC 2129</vt:lpstr>
      <vt:lpstr>Slide 12</vt:lpstr>
      <vt:lpstr>Crystal Oscillator</vt:lpstr>
      <vt:lpstr>Phase Locked Loop</vt:lpstr>
      <vt:lpstr>Phase Locked Loop</vt:lpstr>
      <vt:lpstr>Phase Locked Loop</vt:lpstr>
      <vt:lpstr>VPB DIVIDER</vt:lpstr>
      <vt:lpstr>VPB Divider Connections</vt:lpstr>
      <vt:lpstr>Slide 19</vt:lpstr>
      <vt:lpstr>EXTERNAL INTERRUPT INPUTS</vt:lpstr>
      <vt:lpstr>Pin Diagram</vt:lpstr>
      <vt:lpstr>Pin description</vt:lpstr>
      <vt:lpstr>Pin description</vt:lpstr>
      <vt:lpstr>Pin description</vt:lpstr>
      <vt:lpstr>Pin description</vt:lpstr>
      <vt:lpstr>Pin description</vt:lpstr>
      <vt:lpstr>Pin description</vt:lpstr>
      <vt:lpstr>Pin description</vt:lpstr>
      <vt:lpstr>General Purpose I/O</vt:lpstr>
      <vt:lpstr>General Purpose I/O</vt:lpstr>
      <vt:lpstr>General Purpose I/O</vt:lpstr>
      <vt:lpstr>Slide 32</vt:lpstr>
      <vt:lpstr>Pin Connect Block</vt:lpstr>
      <vt:lpstr>Pin Connect Block</vt:lpstr>
      <vt:lpstr>Pin Connect Block</vt:lpstr>
      <vt:lpstr>Pin Connect Block</vt:lpstr>
      <vt:lpstr>Pin Connect Block</vt:lpstr>
      <vt:lpstr>Pin Connect Block</vt:lpstr>
      <vt:lpstr>Slide 39</vt:lpstr>
      <vt:lpstr>Pin function select register 1  (PINSEL1 - 0xE002C004)</vt:lpstr>
      <vt:lpstr>Pin function select register 1  (PINSEL1 - 0xE002C004)</vt:lpstr>
      <vt:lpstr>Pin function select register 1  (PINSEL1 - 0xE002C004)</vt:lpstr>
      <vt:lpstr>Pin function select register 2 (PINSEL2 - 0xE002C014)</vt:lpstr>
      <vt:lpstr>Slide 44</vt:lpstr>
      <vt:lpstr>LED Programming</vt:lpstr>
      <vt:lpstr>Testing an LED</vt:lpstr>
      <vt:lpstr>Program to Toggle the LED</vt:lpstr>
      <vt:lpstr>Further Reading/References</vt:lpstr>
      <vt:lpstr>Q&amp;A</vt:lpstr>
      <vt:lpstr>Summary</vt:lpstr>
      <vt:lpstr>Quizzes &amp; Assignments</vt:lpstr>
      <vt:lpstr>Assignment Walkthrough</vt:lpstr>
      <vt:lpstr>What’s coming up?</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rahul</dc:creator>
  <cp:lastModifiedBy>Turbo Tech</cp:lastModifiedBy>
  <cp:revision>2</cp:revision>
  <dcterms:created xsi:type="dcterms:W3CDTF">2006-08-16T00:00:00Z</dcterms:created>
  <dcterms:modified xsi:type="dcterms:W3CDTF">2016-08-11T05:01:59Z</dcterms:modified>
</cp:coreProperties>
</file>