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#include&lt; lpc214x.h&gt;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											</a:t>
            </a:r>
          </a:p>
          <a:p>
            <a:pPr>
              <a:buNone/>
            </a:pPr>
            <a:r>
              <a:rPr lang="en-US" dirty="0" smtClean="0"/>
              <a:t>PINSEL0 = 0x00000000; // P0.4 and P0.6 are selected as  GPIO </a:t>
            </a:r>
            <a:r>
              <a:rPr lang="en-US" dirty="0" err="1" smtClean="0"/>
              <a:t>funcation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PINSEL1 = 0x00; </a:t>
            </a:r>
          </a:p>
          <a:p>
            <a:pPr>
              <a:buNone/>
            </a:pPr>
            <a:r>
              <a:rPr lang="en-US" dirty="0" smtClean="0"/>
              <a:t>IODIR1 &amp;= ~( 1 &lt;&lt; 16);</a:t>
            </a:r>
          </a:p>
          <a:p>
            <a:pPr>
              <a:buNone/>
            </a:pPr>
            <a:r>
              <a:rPr lang="en-US" dirty="0" smtClean="0"/>
              <a:t>IODIR1 |=  1 &lt;&lt; 17;</a:t>
            </a:r>
          </a:p>
          <a:p>
            <a:pPr>
              <a:buNone/>
            </a:pPr>
            <a:r>
              <a:rPr lang="en-US" dirty="0" smtClean="0"/>
              <a:t>while(1)</a:t>
            </a:r>
          </a:p>
          <a:p>
            <a:pPr>
              <a:buNone/>
            </a:pPr>
            <a:r>
              <a:rPr lang="en-US" dirty="0" smtClean="0"/>
              <a:t>{	if   ( ! (IOPIN1 &amp; ( 1 &lt;&lt; 16)) 	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    IOSET1 = 1 &lt;&lt; 17;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r>
              <a:rPr lang="en-US" dirty="0" smtClean="0"/>
              <a:t>			IOCLR1 = 1 &lt;&lt; 17;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6002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PINSEL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209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IODIR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8194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IOPIN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4290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40386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IOCLR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439833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657600"/>
            <a:ext cx="14763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657600"/>
            <a:ext cx="1524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Half Frame 12"/>
          <p:cNvSpPr/>
          <p:nvPr/>
        </p:nvSpPr>
        <p:spPr>
          <a:xfrm rot="16200000">
            <a:off x="5829300" y="2857500"/>
            <a:ext cx="838200" cy="27432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0"/>
            <a:ext cx="17621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Down Arrow 20"/>
          <p:cNvSpPr/>
          <p:nvPr/>
        </p:nvSpPr>
        <p:spPr>
          <a:xfrm rot="18414195">
            <a:off x="6446290" y="3063599"/>
            <a:ext cx="3810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2148708">
            <a:off x="5929782" y="699690"/>
            <a:ext cx="403309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6" name="Half Frame 25"/>
          <p:cNvSpPr/>
          <p:nvPr/>
        </p:nvSpPr>
        <p:spPr>
          <a:xfrm>
            <a:off x="4800600" y="1219200"/>
            <a:ext cx="2209800" cy="990600"/>
          </a:xfrm>
          <a:prstGeom prst="halfFrame">
            <a:avLst>
              <a:gd name="adj1" fmla="val 33333"/>
              <a:gd name="adj2" fmla="val 1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81800" y="-762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>
              <a:rot lat="0" lon="4200000" rev="13800000"/>
            </a:camera>
            <a:lightRig rig="threePt" dir="t"/>
          </a:scene3d>
          <a:sp3d z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3" grpId="1" animBg="1"/>
      <p:bldP spid="21" grpId="0" animBg="1"/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Pin Function selection register</a:t>
            </a:r>
          </a:p>
          <a:p>
            <a:pPr>
              <a:buNone/>
            </a:pPr>
            <a:r>
              <a:rPr lang="en-US" dirty="0" smtClean="0"/>
              <a:t>PINSEL0 -&gt; Control the function selection for Pin number P0.0 to P0.15</a:t>
            </a:r>
          </a:p>
          <a:p>
            <a:pPr>
              <a:buNone/>
            </a:pPr>
            <a:r>
              <a:rPr lang="en-US" dirty="0" smtClean="0"/>
              <a:t>PINSEL1 -&gt; Control the function selection for Pin number P0.16 to P0.31</a:t>
            </a:r>
          </a:p>
          <a:p>
            <a:pPr>
              <a:buNone/>
            </a:pPr>
            <a:r>
              <a:rPr lang="en-US" dirty="0" smtClean="0"/>
              <a:t>PINSEL2 -&gt; Control the function selection for Pin number P1.16 to P1.31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229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828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43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657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20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400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315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914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382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7467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895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810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648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638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553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28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066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981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8229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828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743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5720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5486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6400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315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914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8382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7467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2895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810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4648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5638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553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228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1066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981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8229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828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2743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3657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45720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486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6400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7315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14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8382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7467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895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810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4648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5638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6553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228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B29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066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1981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82296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73152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83820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4676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PINSEL REGISTER CONFIG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6106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772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781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867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9530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114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124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209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295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457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6106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772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781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867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9530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114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124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2209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295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57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6868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848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858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943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0292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191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200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286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371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533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86868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8486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3152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P0.0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864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6576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P0.2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8288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P0.3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2400" y="55626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P0.4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3152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P0.5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4864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P0.6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76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P0.7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82880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P0.8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0" y="39624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P0.9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3152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P0.10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4864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P0.11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6576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P0.12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82880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P0.13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0" y="2362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P0.14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315200" y="838200"/>
            <a:ext cx="1828800" cy="53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P0.15  pin </a:t>
            </a:r>
            <a:r>
              <a:rPr lang="en-US" dirty="0" err="1" smtClean="0">
                <a:solidFill>
                  <a:schemeClr val="bg1"/>
                </a:solidFill>
              </a:rPr>
              <a:t>sel</a:t>
            </a:r>
            <a:r>
              <a:rPr lang="en-US" dirty="0" smtClean="0">
                <a:solidFill>
                  <a:schemeClr val="bg1"/>
                </a:solidFill>
              </a:rPr>
              <a:t> value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2500"/>
                            </p:stCondLst>
                            <p:childTnLst>
                              <p:par>
                                <p:cTn id="1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4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0"/>
                            </p:stCondLst>
                            <p:childTnLst>
                              <p:par>
                                <p:cTn id="1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9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IODIR – Input Output direction register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IODIR0 -&gt; controls direction of P0.0 to P0.31</a:t>
            </a:r>
          </a:p>
          <a:p>
            <a:pPr>
              <a:buNone/>
            </a:pPr>
            <a:r>
              <a:rPr lang="en-US" dirty="0" smtClean="0"/>
              <a:t>IODIR1 -&gt; controls direction of P1.16 to P1.31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IODIR register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29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00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15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4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82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467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95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48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638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553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66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81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229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828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743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657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5720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486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400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315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14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382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67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895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0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648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638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553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28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066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981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8229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828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2743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3657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5720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400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315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914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382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7467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2895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810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4648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638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553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228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066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981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82296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73152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83820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74676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 flipV="1">
            <a:off x="86106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772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781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867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9530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14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124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209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295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57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106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772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781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67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9530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114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124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209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295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57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6868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48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858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943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292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191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200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286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371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33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6868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8486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28600" y="990600"/>
            <a:ext cx="3276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diirection</a:t>
            </a:r>
            <a:r>
              <a:rPr lang="en-US" dirty="0" smtClean="0"/>
              <a:t> value - 0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228600" y="1600200"/>
            <a:ext cx="3276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r>
              <a:rPr lang="en-US" dirty="0" err="1" smtClean="0"/>
              <a:t>diirection</a:t>
            </a:r>
            <a:r>
              <a:rPr lang="en-US" dirty="0" smtClean="0"/>
              <a:t> value - 1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2296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P0.0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3152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8288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P0.7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7432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P0.6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6576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P0.5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5720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P0.0 4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4864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008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3152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P0.11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P0.9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9144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P0.8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82296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P0.10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008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P0.12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54864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P0.13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45720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P0.14 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6576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P0.15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27432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P0.16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8288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P0.17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9144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P0.18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P0.19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82296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P0.20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3152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P0.21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4008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P0.22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4864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3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5720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4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6576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5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7432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P0.26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8288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P0.27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9144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P0.28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P0.29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229600" y="838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P0.30  Dir 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7315200" y="838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P0.31  Dir </a:t>
            </a:r>
            <a:r>
              <a:rPr lang="en-US" dirty="0" err="1" smtClean="0"/>
              <a:t>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9000"/>
                            </p:stCondLst>
                            <p:childTnLst>
                              <p:par>
                                <p:cTn id="2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9500"/>
                            </p:stCondLst>
                            <p:childTnLst>
                              <p:par>
                                <p:cTn id="2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IOSET / IOCLR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IOSET – GPIO Output set register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IOSET0 -&gt; set voltage in pins P0.0 to P0.31</a:t>
            </a:r>
          </a:p>
          <a:p>
            <a:pPr>
              <a:buNone/>
            </a:pPr>
            <a:r>
              <a:rPr lang="en-US" dirty="0" smtClean="0"/>
              <a:t>IOSET1 -&gt; set voltage in pins P1.16 to P1.31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IOCLR – GPIO Output clear register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IOCLR0 -&gt; clear voltage in pins P0.0 to P0.31</a:t>
            </a:r>
          </a:p>
          <a:p>
            <a:pPr>
              <a:buNone/>
            </a:pPr>
            <a:r>
              <a:rPr lang="en-US" dirty="0" smtClean="0"/>
              <a:t>IOCLR1 -&gt; clear voltage in pins P1.16 to P1.31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IOSET  /  IOCLR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29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00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14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467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95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648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638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53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66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81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229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828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743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657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720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486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400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315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14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8382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467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895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648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638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53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28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066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981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8229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828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743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657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5720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486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400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7315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914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8382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467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895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810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648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638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553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28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066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1981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82296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3152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3820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4676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 flipV="1">
            <a:off x="86106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772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781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867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9530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114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124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209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295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7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86106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772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781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867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9530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114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124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209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295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57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6868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848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58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943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0292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200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286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371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33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6868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8486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228600" y="990600"/>
            <a:ext cx="3276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– To set voltage /  clear voltage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228600" y="1600200"/>
            <a:ext cx="3276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– No effect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2296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P0.0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3152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8288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P0.7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7432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P0.6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36576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P0.5 e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5720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P0.0 4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4864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4008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3152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P0.11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P0.9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914400" y="55626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P0.8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2296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P0.10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4008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P0.12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4864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P0.13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5720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P0.14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P0.15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7432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P0.16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8288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P0.17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91440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P0.18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0" y="3962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P0.19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82296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P0.20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73152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P0.21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4008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P0.22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4864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3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5720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4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6576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5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27432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P0.26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18288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P0.27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91440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P0.28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0" y="2362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P0.29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8229600" y="838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315200" y="838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9000"/>
                            </p:stCondLst>
                            <p:childTnLst>
                              <p:par>
                                <p:cTn id="2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9500"/>
                            </p:stCondLst>
                            <p:childTnLst>
                              <p:par>
                                <p:cTn id="2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IOPIN – GPIO port pin status value register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IOPIN0 -&gt; contains the status of P0.0 to P0.31</a:t>
            </a:r>
          </a:p>
          <a:p>
            <a:pPr>
              <a:buNone/>
            </a:pPr>
            <a:r>
              <a:rPr lang="en-US" dirty="0" smtClean="0"/>
              <a:t>IOPIN1 -&gt; contains the status of P1.16 to P1.31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IOPIN register</a:t>
            </a:r>
            <a:endParaRPr lang="en-US" dirty="0"/>
          </a:p>
        </p:txBody>
      </p:sp>
      <p:graphicFrame>
        <p:nvGraphicFramePr>
          <p:cNvPr id="135" name="Table 134"/>
          <p:cNvGraphicFramePr>
            <a:graphicFrameLocks noGrp="1"/>
          </p:cNvGraphicFramePr>
          <p:nvPr/>
        </p:nvGraphicFramePr>
        <p:xfrm>
          <a:off x="8229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/>
        </p:nvGraphicFramePr>
        <p:xfrm>
          <a:off x="1828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/>
        </p:nvGraphicFramePr>
        <p:xfrm>
          <a:off x="2743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36576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45720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/>
        </p:nvGraphicFramePr>
        <p:xfrm>
          <a:off x="5486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64008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/>
        </p:nvGraphicFramePr>
        <p:xfrm>
          <a:off x="73152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" name="Table 142"/>
          <p:cNvGraphicFramePr>
            <a:graphicFrameLocks noGrp="1"/>
          </p:cNvGraphicFramePr>
          <p:nvPr/>
        </p:nvGraphicFramePr>
        <p:xfrm>
          <a:off x="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4" name="Table 143"/>
          <p:cNvGraphicFramePr>
            <a:graphicFrameLocks noGrp="1"/>
          </p:cNvGraphicFramePr>
          <p:nvPr/>
        </p:nvGraphicFramePr>
        <p:xfrm>
          <a:off x="914400" y="557276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/>
        </p:nvGraphicFramePr>
        <p:xfrm>
          <a:off x="8382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/>
        </p:nvGraphicFramePr>
        <p:xfrm>
          <a:off x="7467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/>
        </p:nvGraphicFramePr>
        <p:xfrm>
          <a:off x="2895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8" name="Table 147"/>
          <p:cNvGraphicFramePr>
            <a:graphicFrameLocks noGrp="1"/>
          </p:cNvGraphicFramePr>
          <p:nvPr/>
        </p:nvGraphicFramePr>
        <p:xfrm>
          <a:off x="38100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/>
        </p:nvGraphicFramePr>
        <p:xfrm>
          <a:off x="4648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5638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6553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/>
        </p:nvGraphicFramePr>
        <p:xfrm>
          <a:off x="2286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/>
        </p:nvGraphicFramePr>
        <p:xfrm>
          <a:off x="10668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/>
        </p:nvGraphicFramePr>
        <p:xfrm>
          <a:off x="1981200" y="64871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/>
        </p:nvGraphicFramePr>
        <p:xfrm>
          <a:off x="8229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/>
        </p:nvGraphicFramePr>
        <p:xfrm>
          <a:off x="1828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/>
        </p:nvGraphicFramePr>
        <p:xfrm>
          <a:off x="2743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/>
        </p:nvGraphicFramePr>
        <p:xfrm>
          <a:off x="36576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/>
        </p:nvGraphicFramePr>
        <p:xfrm>
          <a:off x="45720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0" name="Table 159"/>
          <p:cNvGraphicFramePr>
            <a:graphicFrameLocks noGrp="1"/>
          </p:cNvGraphicFramePr>
          <p:nvPr/>
        </p:nvGraphicFramePr>
        <p:xfrm>
          <a:off x="5486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1" name="Table 160"/>
          <p:cNvGraphicFramePr>
            <a:graphicFrameLocks noGrp="1"/>
          </p:cNvGraphicFramePr>
          <p:nvPr/>
        </p:nvGraphicFramePr>
        <p:xfrm>
          <a:off x="64008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Table 161"/>
          <p:cNvGraphicFramePr>
            <a:graphicFrameLocks noGrp="1"/>
          </p:cNvGraphicFramePr>
          <p:nvPr/>
        </p:nvGraphicFramePr>
        <p:xfrm>
          <a:off x="73152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3" name="Table 162"/>
          <p:cNvGraphicFramePr>
            <a:graphicFrameLocks noGrp="1"/>
          </p:cNvGraphicFramePr>
          <p:nvPr/>
        </p:nvGraphicFramePr>
        <p:xfrm>
          <a:off x="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914400" y="39624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164"/>
          <p:cNvGraphicFramePr>
            <a:graphicFrameLocks noGrp="1"/>
          </p:cNvGraphicFramePr>
          <p:nvPr/>
        </p:nvGraphicFramePr>
        <p:xfrm>
          <a:off x="8382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6" name="Table 165"/>
          <p:cNvGraphicFramePr>
            <a:graphicFrameLocks noGrp="1"/>
          </p:cNvGraphicFramePr>
          <p:nvPr/>
        </p:nvGraphicFramePr>
        <p:xfrm>
          <a:off x="7467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7" name="Table 166"/>
          <p:cNvGraphicFramePr>
            <a:graphicFrameLocks noGrp="1"/>
          </p:cNvGraphicFramePr>
          <p:nvPr/>
        </p:nvGraphicFramePr>
        <p:xfrm>
          <a:off x="2895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/>
        </p:nvGraphicFramePr>
        <p:xfrm>
          <a:off x="38100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/>
        </p:nvGraphicFramePr>
        <p:xfrm>
          <a:off x="4648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/>
        </p:nvGraphicFramePr>
        <p:xfrm>
          <a:off x="5638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1" name="Table 170"/>
          <p:cNvGraphicFramePr>
            <a:graphicFrameLocks noGrp="1"/>
          </p:cNvGraphicFramePr>
          <p:nvPr/>
        </p:nvGraphicFramePr>
        <p:xfrm>
          <a:off x="6553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/>
        </p:nvGraphicFramePr>
        <p:xfrm>
          <a:off x="2286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/>
        </p:nvGraphicFramePr>
        <p:xfrm>
          <a:off x="10668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4" name="Table 173"/>
          <p:cNvGraphicFramePr>
            <a:graphicFrameLocks noGrp="1"/>
          </p:cNvGraphicFramePr>
          <p:nvPr/>
        </p:nvGraphicFramePr>
        <p:xfrm>
          <a:off x="1981200" y="4876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/>
        </p:nvGraphicFramePr>
        <p:xfrm>
          <a:off x="8229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1828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2743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/>
        </p:nvGraphicFramePr>
        <p:xfrm>
          <a:off x="36576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9" name="Table 178"/>
          <p:cNvGraphicFramePr>
            <a:graphicFrameLocks noGrp="1"/>
          </p:cNvGraphicFramePr>
          <p:nvPr/>
        </p:nvGraphicFramePr>
        <p:xfrm>
          <a:off x="45720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0" name="Table 179"/>
          <p:cNvGraphicFramePr>
            <a:graphicFrameLocks noGrp="1"/>
          </p:cNvGraphicFramePr>
          <p:nvPr/>
        </p:nvGraphicFramePr>
        <p:xfrm>
          <a:off x="5486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1" name="Table 180"/>
          <p:cNvGraphicFramePr>
            <a:graphicFrameLocks noGrp="1"/>
          </p:cNvGraphicFramePr>
          <p:nvPr/>
        </p:nvGraphicFramePr>
        <p:xfrm>
          <a:off x="64008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2" name="Table 181"/>
          <p:cNvGraphicFramePr>
            <a:graphicFrameLocks noGrp="1"/>
          </p:cNvGraphicFramePr>
          <p:nvPr/>
        </p:nvGraphicFramePr>
        <p:xfrm>
          <a:off x="73152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3" name="Table 182"/>
          <p:cNvGraphicFramePr>
            <a:graphicFrameLocks noGrp="1"/>
          </p:cNvGraphicFramePr>
          <p:nvPr/>
        </p:nvGraphicFramePr>
        <p:xfrm>
          <a:off x="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4" name="Table 183"/>
          <p:cNvGraphicFramePr>
            <a:graphicFrameLocks noGrp="1"/>
          </p:cNvGraphicFramePr>
          <p:nvPr/>
        </p:nvGraphicFramePr>
        <p:xfrm>
          <a:off x="914400" y="2362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5" name="Table 184"/>
          <p:cNvGraphicFramePr>
            <a:graphicFrameLocks noGrp="1"/>
          </p:cNvGraphicFramePr>
          <p:nvPr/>
        </p:nvGraphicFramePr>
        <p:xfrm>
          <a:off x="8382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6" name="Table 185"/>
          <p:cNvGraphicFramePr>
            <a:graphicFrameLocks noGrp="1"/>
          </p:cNvGraphicFramePr>
          <p:nvPr/>
        </p:nvGraphicFramePr>
        <p:xfrm>
          <a:off x="7467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7" name="Table 186"/>
          <p:cNvGraphicFramePr>
            <a:graphicFrameLocks noGrp="1"/>
          </p:cNvGraphicFramePr>
          <p:nvPr/>
        </p:nvGraphicFramePr>
        <p:xfrm>
          <a:off x="2895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8" name="Table 187"/>
          <p:cNvGraphicFramePr>
            <a:graphicFrameLocks noGrp="1"/>
          </p:cNvGraphicFramePr>
          <p:nvPr/>
        </p:nvGraphicFramePr>
        <p:xfrm>
          <a:off x="3810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9" name="Table 188"/>
          <p:cNvGraphicFramePr>
            <a:graphicFrameLocks noGrp="1"/>
          </p:cNvGraphicFramePr>
          <p:nvPr/>
        </p:nvGraphicFramePr>
        <p:xfrm>
          <a:off x="4648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0" name="Table 189"/>
          <p:cNvGraphicFramePr>
            <a:graphicFrameLocks noGrp="1"/>
          </p:cNvGraphicFramePr>
          <p:nvPr/>
        </p:nvGraphicFramePr>
        <p:xfrm>
          <a:off x="5638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1" name="Table 190"/>
          <p:cNvGraphicFramePr>
            <a:graphicFrameLocks noGrp="1"/>
          </p:cNvGraphicFramePr>
          <p:nvPr/>
        </p:nvGraphicFramePr>
        <p:xfrm>
          <a:off x="6553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2286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3" name="Table 192"/>
          <p:cNvGraphicFramePr>
            <a:graphicFrameLocks noGrp="1"/>
          </p:cNvGraphicFramePr>
          <p:nvPr/>
        </p:nvGraphicFramePr>
        <p:xfrm>
          <a:off x="10668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4" name="Table 193"/>
          <p:cNvGraphicFramePr>
            <a:graphicFrameLocks noGrp="1"/>
          </p:cNvGraphicFramePr>
          <p:nvPr/>
        </p:nvGraphicFramePr>
        <p:xfrm>
          <a:off x="19812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B27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82296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7315200" y="838200"/>
          <a:ext cx="9144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7" name="Table 196"/>
          <p:cNvGraphicFramePr>
            <a:graphicFrameLocks noGrp="1"/>
          </p:cNvGraphicFramePr>
          <p:nvPr/>
        </p:nvGraphicFramePr>
        <p:xfrm>
          <a:off x="83820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7467600" y="1752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B31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99" name="Straight Arrow Connector 198"/>
          <p:cNvCxnSpPr/>
          <p:nvPr/>
        </p:nvCxnSpPr>
        <p:spPr>
          <a:xfrm flipV="1">
            <a:off x="86106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7772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6781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5867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9530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4114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3124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22098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12954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457200" y="60960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86106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7772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6781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5867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49530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4114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3124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22098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12954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57200" y="44958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86868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7848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6858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943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50292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4191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flipV="1">
            <a:off x="3200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22860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13716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33400" y="2895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86868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7848600" y="1371600"/>
            <a:ext cx="0" cy="3810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ounded Rectangle 230"/>
          <p:cNvSpPr/>
          <p:nvPr/>
        </p:nvSpPr>
        <p:spPr>
          <a:xfrm>
            <a:off x="228600" y="990600"/>
            <a:ext cx="327660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– may be 0 or 1</a:t>
            </a:r>
            <a:endParaRPr lang="en-US" dirty="0"/>
          </a:p>
        </p:txBody>
      </p:sp>
      <p:sp>
        <p:nvSpPr>
          <p:cNvPr id="233" name="Rectangle 232"/>
          <p:cNvSpPr/>
          <p:nvPr/>
        </p:nvSpPr>
        <p:spPr>
          <a:xfrm>
            <a:off x="82296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P0.0   status</a:t>
            </a:r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73152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   status</a:t>
            </a:r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18288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P0.7  status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27432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P0.6   status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36576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P0.5   status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45720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P0.0 4 status</a:t>
            </a:r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54864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   status</a:t>
            </a:r>
            <a:endParaRPr lang="en-US" dirty="0"/>
          </a:p>
        </p:txBody>
      </p:sp>
      <p:sp>
        <p:nvSpPr>
          <p:cNvPr id="240" name="Rectangle 239"/>
          <p:cNvSpPr/>
          <p:nvPr/>
        </p:nvSpPr>
        <p:spPr>
          <a:xfrm>
            <a:off x="64008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 status</a:t>
            </a:r>
            <a:endParaRPr lang="en-US" dirty="0"/>
          </a:p>
        </p:txBody>
      </p:sp>
      <p:sp>
        <p:nvSpPr>
          <p:cNvPr id="241" name="Rectangle 240"/>
          <p:cNvSpPr/>
          <p:nvPr/>
        </p:nvSpPr>
        <p:spPr>
          <a:xfrm>
            <a:off x="73152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P0.11   status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P0.9   status</a:t>
            </a:r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914400" y="55626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P0.8   status</a:t>
            </a:r>
            <a:endParaRPr lang="en-US" dirty="0"/>
          </a:p>
        </p:txBody>
      </p:sp>
      <p:sp>
        <p:nvSpPr>
          <p:cNvPr id="244" name="Rectangle 243"/>
          <p:cNvSpPr/>
          <p:nvPr/>
        </p:nvSpPr>
        <p:spPr>
          <a:xfrm>
            <a:off x="82296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P0.10  status</a:t>
            </a:r>
            <a:endParaRPr lang="en-US" dirty="0"/>
          </a:p>
        </p:txBody>
      </p:sp>
      <p:sp>
        <p:nvSpPr>
          <p:cNvPr id="245" name="Rectangle 244"/>
          <p:cNvSpPr/>
          <p:nvPr/>
        </p:nvSpPr>
        <p:spPr>
          <a:xfrm>
            <a:off x="64008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P0.12   status</a:t>
            </a:r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54864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P0.13   status</a:t>
            </a:r>
            <a:endParaRPr lang="en-US" dirty="0"/>
          </a:p>
        </p:txBody>
      </p:sp>
      <p:sp>
        <p:nvSpPr>
          <p:cNvPr id="247" name="Rectangle 246"/>
          <p:cNvSpPr/>
          <p:nvPr/>
        </p:nvSpPr>
        <p:spPr>
          <a:xfrm>
            <a:off x="45720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P0.14   status</a:t>
            </a:r>
            <a:endParaRPr lang="en-US" dirty="0"/>
          </a:p>
        </p:txBody>
      </p:sp>
      <p:sp>
        <p:nvSpPr>
          <p:cNvPr id="248" name="Rectangle 247"/>
          <p:cNvSpPr/>
          <p:nvPr/>
        </p:nvSpPr>
        <p:spPr>
          <a:xfrm>
            <a:off x="36576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P0.15  status</a:t>
            </a:r>
            <a:endParaRPr lang="en-US" dirty="0"/>
          </a:p>
        </p:txBody>
      </p:sp>
      <p:sp>
        <p:nvSpPr>
          <p:cNvPr id="249" name="Rectangle 248"/>
          <p:cNvSpPr/>
          <p:nvPr/>
        </p:nvSpPr>
        <p:spPr>
          <a:xfrm>
            <a:off x="27432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P0.16  status</a:t>
            </a:r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18288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P0.17  status</a:t>
            </a:r>
            <a:endParaRPr lang="en-US" dirty="0"/>
          </a:p>
        </p:txBody>
      </p:sp>
      <p:sp>
        <p:nvSpPr>
          <p:cNvPr id="251" name="Rectangle 250"/>
          <p:cNvSpPr/>
          <p:nvPr/>
        </p:nvSpPr>
        <p:spPr>
          <a:xfrm>
            <a:off x="91440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P0.18  status</a:t>
            </a:r>
            <a:endParaRPr lang="en-US" dirty="0"/>
          </a:p>
        </p:txBody>
      </p:sp>
      <p:sp>
        <p:nvSpPr>
          <p:cNvPr id="252" name="Rectangle 251"/>
          <p:cNvSpPr/>
          <p:nvPr/>
        </p:nvSpPr>
        <p:spPr>
          <a:xfrm>
            <a:off x="0" y="39624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P0.19  status</a:t>
            </a:r>
            <a:endParaRPr lang="en-US" dirty="0"/>
          </a:p>
        </p:txBody>
      </p:sp>
      <p:sp>
        <p:nvSpPr>
          <p:cNvPr id="253" name="Rectangle 252"/>
          <p:cNvSpPr/>
          <p:nvPr/>
        </p:nvSpPr>
        <p:spPr>
          <a:xfrm>
            <a:off x="82296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P0.20 status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73152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P0.21 status</a:t>
            </a:r>
            <a:endParaRPr lang="en-US" dirty="0"/>
          </a:p>
        </p:txBody>
      </p:sp>
      <p:sp>
        <p:nvSpPr>
          <p:cNvPr id="255" name="Rectangle 254"/>
          <p:cNvSpPr/>
          <p:nvPr/>
        </p:nvSpPr>
        <p:spPr>
          <a:xfrm>
            <a:off x="64008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P0.22  status</a:t>
            </a:r>
            <a:endParaRPr lang="en-US" dirty="0"/>
          </a:p>
        </p:txBody>
      </p:sp>
      <p:sp>
        <p:nvSpPr>
          <p:cNvPr id="256" name="Rectangle 255"/>
          <p:cNvSpPr/>
          <p:nvPr/>
        </p:nvSpPr>
        <p:spPr>
          <a:xfrm>
            <a:off x="54864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3 status</a:t>
            </a:r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45720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4 status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36576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 5 status</a:t>
            </a:r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27432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P0.26  status</a:t>
            </a:r>
            <a:endParaRPr lang="en-US" dirty="0"/>
          </a:p>
        </p:txBody>
      </p:sp>
      <p:sp>
        <p:nvSpPr>
          <p:cNvPr id="260" name="Rectangle 259"/>
          <p:cNvSpPr/>
          <p:nvPr/>
        </p:nvSpPr>
        <p:spPr>
          <a:xfrm>
            <a:off x="18288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P0.27  status</a:t>
            </a:r>
            <a:endParaRPr lang="en-US" dirty="0"/>
          </a:p>
        </p:txBody>
      </p:sp>
      <p:sp>
        <p:nvSpPr>
          <p:cNvPr id="261" name="Rectangle 260"/>
          <p:cNvSpPr/>
          <p:nvPr/>
        </p:nvSpPr>
        <p:spPr>
          <a:xfrm>
            <a:off x="91440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P0.28 status</a:t>
            </a:r>
            <a:endParaRPr lang="en-US" dirty="0"/>
          </a:p>
        </p:txBody>
      </p:sp>
      <p:sp>
        <p:nvSpPr>
          <p:cNvPr id="262" name="Rectangle 261"/>
          <p:cNvSpPr/>
          <p:nvPr/>
        </p:nvSpPr>
        <p:spPr>
          <a:xfrm>
            <a:off x="0" y="2362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P0.29 status</a:t>
            </a:r>
            <a:endParaRPr lang="en-US" dirty="0"/>
          </a:p>
        </p:txBody>
      </p:sp>
      <p:sp>
        <p:nvSpPr>
          <p:cNvPr id="263" name="Rectangle 262"/>
          <p:cNvSpPr/>
          <p:nvPr/>
        </p:nvSpPr>
        <p:spPr>
          <a:xfrm>
            <a:off x="8229600" y="838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P0.30  status</a:t>
            </a:r>
            <a:endParaRPr lang="en-US" dirty="0"/>
          </a:p>
        </p:txBody>
      </p:sp>
      <p:sp>
        <p:nvSpPr>
          <p:cNvPr id="264" name="Rectangle 263"/>
          <p:cNvSpPr/>
          <p:nvPr/>
        </p:nvSpPr>
        <p:spPr>
          <a:xfrm>
            <a:off x="7315200" y="838200"/>
            <a:ext cx="914400" cy="533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P0.31  status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9000"/>
                            </p:stCondLst>
                            <p:childTnLst>
                              <p:par>
                                <p:cTn id="2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9500"/>
                            </p:stCondLst>
                            <p:childTnLst>
                              <p:par>
                                <p:cTn id="2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601</Words>
  <Application>Microsoft Office PowerPoint</Application>
  <PresentationFormat>On-screen Show (4:3)</PresentationFormat>
  <Paragraphs>307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GPIO</vt:lpstr>
      <vt:lpstr>PINSEL</vt:lpstr>
      <vt:lpstr>PINSEL REGISTER CONFIG</vt:lpstr>
      <vt:lpstr>IODIR</vt:lpstr>
      <vt:lpstr>IODIR register</vt:lpstr>
      <vt:lpstr>IOSET / IOCLR</vt:lpstr>
      <vt:lpstr>Slide 7</vt:lpstr>
      <vt:lpstr>Slide 8</vt:lpstr>
      <vt:lpstr>IOPIN register</vt:lpstr>
      <vt:lpstr>Example coding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</dc:title>
  <dc:creator>Dinesh</dc:creator>
  <cp:lastModifiedBy>Dinesh</cp:lastModifiedBy>
  <cp:revision>11</cp:revision>
  <dcterms:created xsi:type="dcterms:W3CDTF">2006-08-16T00:00:00Z</dcterms:created>
  <dcterms:modified xsi:type="dcterms:W3CDTF">2015-02-01T22:47:36Z</dcterms:modified>
</cp:coreProperties>
</file>