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306" r:id="rId2"/>
    <p:sldId id="307" r:id="rId3"/>
    <p:sldId id="308" r:id="rId4"/>
    <p:sldId id="309"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 id="343" r:id="rId39"/>
    <p:sldId id="344" r:id="rId40"/>
    <p:sldId id="345" r:id="rId41"/>
    <p:sldId id="346" r:id="rId42"/>
    <p:sldId id="348" r:id="rId43"/>
    <p:sldId id="349" r:id="rId44"/>
    <p:sldId id="350" r:id="rId45"/>
    <p:sldId id="351" r:id="rId46"/>
    <p:sldId id="352" r:id="rId47"/>
    <p:sldId id="353" r:id="rId48"/>
    <p:sldId id="354" r:id="rId49"/>
  </p:sldIdLst>
  <p:sldSz cx="10287000" cy="6858000" type="35mm"/>
  <p:notesSz cx="6858000" cy="9144000"/>
  <p:defaultTextStyle>
    <a:defPPr>
      <a:defRPr lang="en-US"/>
    </a:defPPr>
    <a:lvl1pPr marL="0" algn="l" defTabSz="1031430" rtl="0" eaLnBrk="1" latinLnBrk="0" hangingPunct="1">
      <a:defRPr sz="2000" kern="1200">
        <a:solidFill>
          <a:schemeClr val="tx1"/>
        </a:solidFill>
        <a:latin typeface="+mn-lt"/>
        <a:ea typeface="+mn-ea"/>
        <a:cs typeface="+mn-cs"/>
      </a:defRPr>
    </a:lvl1pPr>
    <a:lvl2pPr marL="515716" algn="l" defTabSz="1031430" rtl="0" eaLnBrk="1" latinLnBrk="0" hangingPunct="1">
      <a:defRPr sz="2000" kern="1200">
        <a:solidFill>
          <a:schemeClr val="tx1"/>
        </a:solidFill>
        <a:latin typeface="+mn-lt"/>
        <a:ea typeface="+mn-ea"/>
        <a:cs typeface="+mn-cs"/>
      </a:defRPr>
    </a:lvl2pPr>
    <a:lvl3pPr marL="1031430" algn="l" defTabSz="1031430" rtl="0" eaLnBrk="1" latinLnBrk="0" hangingPunct="1">
      <a:defRPr sz="2000" kern="1200">
        <a:solidFill>
          <a:schemeClr val="tx1"/>
        </a:solidFill>
        <a:latin typeface="+mn-lt"/>
        <a:ea typeface="+mn-ea"/>
        <a:cs typeface="+mn-cs"/>
      </a:defRPr>
    </a:lvl3pPr>
    <a:lvl4pPr marL="1547146" algn="l" defTabSz="1031430" rtl="0" eaLnBrk="1" latinLnBrk="0" hangingPunct="1">
      <a:defRPr sz="2000" kern="1200">
        <a:solidFill>
          <a:schemeClr val="tx1"/>
        </a:solidFill>
        <a:latin typeface="+mn-lt"/>
        <a:ea typeface="+mn-ea"/>
        <a:cs typeface="+mn-cs"/>
      </a:defRPr>
    </a:lvl4pPr>
    <a:lvl5pPr marL="2062861" algn="l" defTabSz="1031430" rtl="0" eaLnBrk="1" latinLnBrk="0" hangingPunct="1">
      <a:defRPr sz="2000" kern="1200">
        <a:solidFill>
          <a:schemeClr val="tx1"/>
        </a:solidFill>
        <a:latin typeface="+mn-lt"/>
        <a:ea typeface="+mn-ea"/>
        <a:cs typeface="+mn-cs"/>
      </a:defRPr>
    </a:lvl5pPr>
    <a:lvl6pPr marL="2578577" algn="l" defTabSz="1031430" rtl="0" eaLnBrk="1" latinLnBrk="0" hangingPunct="1">
      <a:defRPr sz="2000" kern="1200">
        <a:solidFill>
          <a:schemeClr val="tx1"/>
        </a:solidFill>
        <a:latin typeface="+mn-lt"/>
        <a:ea typeface="+mn-ea"/>
        <a:cs typeface="+mn-cs"/>
      </a:defRPr>
    </a:lvl6pPr>
    <a:lvl7pPr marL="3094292" algn="l" defTabSz="1031430" rtl="0" eaLnBrk="1" latinLnBrk="0" hangingPunct="1">
      <a:defRPr sz="2000" kern="1200">
        <a:solidFill>
          <a:schemeClr val="tx1"/>
        </a:solidFill>
        <a:latin typeface="+mn-lt"/>
        <a:ea typeface="+mn-ea"/>
        <a:cs typeface="+mn-cs"/>
      </a:defRPr>
    </a:lvl7pPr>
    <a:lvl8pPr marL="3610007" algn="l" defTabSz="1031430" rtl="0" eaLnBrk="1" latinLnBrk="0" hangingPunct="1">
      <a:defRPr sz="2000" kern="1200">
        <a:solidFill>
          <a:schemeClr val="tx1"/>
        </a:solidFill>
        <a:latin typeface="+mn-lt"/>
        <a:ea typeface="+mn-ea"/>
        <a:cs typeface="+mn-cs"/>
      </a:defRPr>
    </a:lvl8pPr>
    <a:lvl9pPr marL="4125723" algn="l" defTabSz="1031430"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9" d="100"/>
          <a:sy n="59" d="100"/>
        </p:scale>
        <p:origin x="-102" y="-162"/>
      </p:cViewPr>
      <p:guideLst>
        <p:guide orient="horz" pos="2160"/>
        <p:guide pos="32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E98569-0077-4CEF-9198-95A7F3D089F1}" type="datetimeFigureOut">
              <a:rPr lang="en-US" smtClean="0"/>
              <a:pPr/>
              <a:t>6/3/2017</a:t>
            </a:fld>
            <a:endParaRPr lang="en-IN"/>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7FA5D6-5604-47DB-91AA-144F071B1AD2}"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1" name="Rectangle 1"/>
          <p:cNvSpPr txBox="1">
            <a:spLocks noGrp="1" noRot="1" noChangeAspect="1" noChangeArrowheads="1"/>
          </p:cNvSpPr>
          <p:nvPr>
            <p:ph type="sldImg"/>
          </p:nvPr>
        </p:nvSpPr>
        <p:spPr bwMode="auto">
          <a:xfrm>
            <a:off x="857250" y="695325"/>
            <a:ext cx="5143500" cy="3429000"/>
          </a:xfrm>
          <a:prstGeom prst="rect">
            <a:avLst/>
          </a:prstGeom>
          <a:solidFill>
            <a:srgbClr val="FFFFFF"/>
          </a:solidFill>
          <a:ln>
            <a:solidFill>
              <a:srgbClr val="000000"/>
            </a:solidFill>
            <a:miter lim="800000"/>
            <a:headEnd/>
            <a:tailEnd/>
          </a:ln>
        </p:spPr>
      </p:sp>
      <p:sp>
        <p:nvSpPr>
          <p:cNvPr id="40962" name="Rectangle 2"/>
          <p:cNvSpPr txBox="1">
            <a:spLocks noGrp="1" noChangeArrowheads="1"/>
          </p:cNvSpPr>
          <p:nvPr>
            <p:ph type="body" idx="1"/>
          </p:nvPr>
        </p:nvSpPr>
        <p:spPr bwMode="auto">
          <a:xfrm>
            <a:off x="685800" y="4343400"/>
            <a:ext cx="5476875" cy="4106863"/>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Rectangle 1"/>
          <p:cNvSpPr txBox="1">
            <a:spLocks noGrp="1" noRot="1" noChangeAspect="1" noChangeArrowheads="1"/>
          </p:cNvSpPr>
          <p:nvPr>
            <p:ph type="sldImg"/>
          </p:nvPr>
        </p:nvSpPr>
        <p:spPr bwMode="auto">
          <a:xfrm>
            <a:off x="-14225588" y="-11796713"/>
            <a:ext cx="16646526" cy="12485688"/>
          </a:xfrm>
          <a:prstGeom prst="rect">
            <a:avLst/>
          </a:prstGeom>
          <a:solidFill>
            <a:srgbClr val="FFFFFF"/>
          </a:solidFill>
          <a:ln>
            <a:solidFill>
              <a:srgbClr val="000000"/>
            </a:solidFill>
            <a:miter lim="800000"/>
            <a:headEnd/>
            <a:tailEnd/>
          </a:ln>
        </p:spPr>
      </p:sp>
      <p:sp>
        <p:nvSpPr>
          <p:cNvPr id="50178" name="Rectangle 2"/>
          <p:cNvSpPr txBox="1">
            <a:spLocks noGrp="1" noChangeArrowheads="1"/>
          </p:cNvSpPr>
          <p:nvPr>
            <p:ph type="body" idx="1"/>
          </p:nvPr>
        </p:nvSpPr>
        <p:spPr bwMode="auto">
          <a:xfrm>
            <a:off x="685800" y="4343400"/>
            <a:ext cx="5476875" cy="4106863"/>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1" name="Rectangle 1"/>
          <p:cNvSpPr txBox="1">
            <a:spLocks noGrp="1" noRot="1" noChangeAspect="1" noChangeArrowheads="1"/>
          </p:cNvSpPr>
          <p:nvPr>
            <p:ph type="sldImg"/>
          </p:nvPr>
        </p:nvSpPr>
        <p:spPr bwMode="auto">
          <a:xfrm>
            <a:off x="1588" y="0"/>
            <a:ext cx="1587" cy="1588"/>
          </a:xfrm>
          <a:prstGeom prst="rect">
            <a:avLst/>
          </a:prstGeom>
          <a:solidFill>
            <a:srgbClr val="FFFFFF"/>
          </a:solidFill>
          <a:ln>
            <a:solidFill>
              <a:srgbClr val="000000"/>
            </a:solidFill>
            <a:miter lim="800000"/>
            <a:headEnd/>
            <a:tailEnd/>
          </a:ln>
        </p:spPr>
      </p:sp>
      <p:sp>
        <p:nvSpPr>
          <p:cNvPr id="51202" name="Rectangle 2"/>
          <p:cNvSpPr txBox="1">
            <a:spLocks noGrp="1" noChangeArrowheads="1"/>
          </p:cNvSpPr>
          <p:nvPr>
            <p:ph type="body" idx="1"/>
          </p:nvPr>
        </p:nvSpPr>
        <p:spPr bwMode="auto">
          <a:xfrm>
            <a:off x="685800" y="4343400"/>
            <a:ext cx="5476875" cy="4106863"/>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5" name="Rectangle 1"/>
          <p:cNvSpPr txBox="1">
            <a:spLocks noGrp="1" noRot="1" noChangeAspect="1" noChangeArrowheads="1"/>
          </p:cNvSpPr>
          <p:nvPr>
            <p:ph type="sldImg"/>
          </p:nvPr>
        </p:nvSpPr>
        <p:spPr bwMode="auto">
          <a:xfrm>
            <a:off x="-15265400" y="-11796713"/>
            <a:ext cx="18726150" cy="12485688"/>
          </a:xfrm>
          <a:prstGeom prst="rect">
            <a:avLst/>
          </a:prstGeom>
          <a:solidFill>
            <a:srgbClr val="FFFFFF"/>
          </a:solidFill>
          <a:ln>
            <a:solidFill>
              <a:srgbClr val="000000"/>
            </a:solidFill>
            <a:miter lim="800000"/>
            <a:headEnd/>
            <a:tailEnd/>
          </a:ln>
        </p:spPr>
      </p:sp>
      <p:sp>
        <p:nvSpPr>
          <p:cNvPr id="52226" name="Rectangle 2"/>
          <p:cNvSpPr txBox="1">
            <a:spLocks noGrp="1" noChangeArrowheads="1"/>
          </p:cNvSpPr>
          <p:nvPr>
            <p:ph type="body" idx="1"/>
          </p:nvPr>
        </p:nvSpPr>
        <p:spPr bwMode="auto">
          <a:xfrm>
            <a:off x="685800" y="4343400"/>
            <a:ext cx="5476875" cy="4106863"/>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49" name="Rectangle 1"/>
          <p:cNvSpPr txBox="1">
            <a:spLocks noGrp="1" noRot="1" noChangeAspect="1" noChangeArrowheads="1"/>
          </p:cNvSpPr>
          <p:nvPr>
            <p:ph type="sldImg"/>
          </p:nvPr>
        </p:nvSpPr>
        <p:spPr bwMode="auto">
          <a:xfrm>
            <a:off x="1588" y="0"/>
            <a:ext cx="1587" cy="1588"/>
          </a:xfrm>
          <a:prstGeom prst="rect">
            <a:avLst/>
          </a:prstGeom>
          <a:solidFill>
            <a:srgbClr val="FFFFFF"/>
          </a:solidFill>
          <a:ln>
            <a:solidFill>
              <a:srgbClr val="000000"/>
            </a:solidFill>
            <a:miter lim="800000"/>
            <a:headEnd/>
            <a:tailEnd/>
          </a:ln>
        </p:spPr>
      </p:sp>
      <p:sp>
        <p:nvSpPr>
          <p:cNvPr id="53250" name="Rectangle 2"/>
          <p:cNvSpPr txBox="1">
            <a:spLocks noGrp="1" noChangeArrowheads="1"/>
          </p:cNvSpPr>
          <p:nvPr>
            <p:ph type="body" idx="1"/>
          </p:nvPr>
        </p:nvSpPr>
        <p:spPr bwMode="auto">
          <a:xfrm>
            <a:off x="685800" y="4343400"/>
            <a:ext cx="5476875" cy="4106863"/>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3" name="Rectangle 1"/>
          <p:cNvSpPr txBox="1">
            <a:spLocks noGrp="1" noRot="1" noChangeAspect="1" noChangeArrowheads="1"/>
          </p:cNvSpPr>
          <p:nvPr>
            <p:ph type="sldImg"/>
          </p:nvPr>
        </p:nvSpPr>
        <p:spPr bwMode="auto">
          <a:xfrm>
            <a:off x="1588" y="0"/>
            <a:ext cx="1587" cy="1588"/>
          </a:xfrm>
          <a:prstGeom prst="rect">
            <a:avLst/>
          </a:prstGeom>
          <a:solidFill>
            <a:srgbClr val="FFFFFF"/>
          </a:solidFill>
          <a:ln>
            <a:solidFill>
              <a:srgbClr val="000000"/>
            </a:solidFill>
            <a:miter lim="800000"/>
            <a:headEnd/>
            <a:tailEnd/>
          </a:ln>
        </p:spPr>
      </p:sp>
      <p:sp>
        <p:nvSpPr>
          <p:cNvPr id="54274" name="Rectangle 2"/>
          <p:cNvSpPr txBox="1">
            <a:spLocks noGrp="1" noChangeArrowheads="1"/>
          </p:cNvSpPr>
          <p:nvPr>
            <p:ph type="body" idx="1"/>
          </p:nvPr>
        </p:nvSpPr>
        <p:spPr bwMode="auto">
          <a:xfrm>
            <a:off x="685800" y="4343400"/>
            <a:ext cx="5476875" cy="4106863"/>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Rectangle 1"/>
          <p:cNvSpPr txBox="1">
            <a:spLocks noGrp="1" noRot="1" noChangeAspect="1" noChangeArrowheads="1"/>
          </p:cNvSpPr>
          <p:nvPr>
            <p:ph type="sldImg"/>
          </p:nvPr>
        </p:nvSpPr>
        <p:spPr bwMode="auto">
          <a:xfrm>
            <a:off x="1588" y="0"/>
            <a:ext cx="1587" cy="1588"/>
          </a:xfrm>
          <a:prstGeom prst="rect">
            <a:avLst/>
          </a:prstGeom>
          <a:solidFill>
            <a:srgbClr val="FFFFFF"/>
          </a:solidFill>
          <a:ln>
            <a:solidFill>
              <a:srgbClr val="000000"/>
            </a:solidFill>
            <a:miter lim="800000"/>
            <a:headEnd/>
            <a:tailEnd/>
          </a:ln>
        </p:spPr>
      </p:sp>
      <p:sp>
        <p:nvSpPr>
          <p:cNvPr id="55298" name="Rectangle 2"/>
          <p:cNvSpPr txBox="1">
            <a:spLocks noGrp="1" noChangeArrowheads="1"/>
          </p:cNvSpPr>
          <p:nvPr>
            <p:ph type="body" idx="1"/>
          </p:nvPr>
        </p:nvSpPr>
        <p:spPr bwMode="auto">
          <a:xfrm>
            <a:off x="685800" y="4343400"/>
            <a:ext cx="5476875" cy="4106863"/>
          </a:xfrm>
          <a:prstGeom prst="rect">
            <a:avLst/>
          </a:prstGeom>
          <a:noFill/>
          <a:ln>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1" name="Rectangle 1"/>
          <p:cNvSpPr txBox="1">
            <a:spLocks noGrp="1" noRot="1" noChangeAspect="1" noChangeArrowheads="1"/>
          </p:cNvSpPr>
          <p:nvPr>
            <p:ph type="sldImg"/>
          </p:nvPr>
        </p:nvSpPr>
        <p:spPr bwMode="auto">
          <a:xfrm>
            <a:off x="-15265400" y="-11796713"/>
            <a:ext cx="18726150" cy="12485688"/>
          </a:xfrm>
          <a:prstGeom prst="rect">
            <a:avLst/>
          </a:prstGeom>
          <a:solidFill>
            <a:srgbClr val="FFFFFF"/>
          </a:solidFill>
          <a:ln>
            <a:solidFill>
              <a:srgbClr val="000000"/>
            </a:solidFill>
            <a:miter lim="800000"/>
            <a:headEnd/>
            <a:tailEnd/>
          </a:ln>
        </p:spPr>
      </p:sp>
      <p:sp>
        <p:nvSpPr>
          <p:cNvPr id="56322" name="Rectangle 2"/>
          <p:cNvSpPr txBox="1">
            <a:spLocks noGrp="1" noChangeArrowheads="1"/>
          </p:cNvSpPr>
          <p:nvPr>
            <p:ph type="body" idx="1"/>
          </p:nvPr>
        </p:nvSpPr>
        <p:spPr bwMode="auto">
          <a:xfrm>
            <a:off x="685800" y="4343400"/>
            <a:ext cx="5476875" cy="4106863"/>
          </a:xfrm>
          <a:prstGeom prst="rect">
            <a:avLst/>
          </a:prstGeom>
          <a:noFill/>
          <a:ln>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p:cNvSpPr txBox="1">
            <a:spLocks noGrp="1" noRot="1" noChangeAspect="1" noChangeArrowheads="1"/>
          </p:cNvSpPr>
          <p:nvPr>
            <p:ph type="sldImg"/>
          </p:nvPr>
        </p:nvSpPr>
        <p:spPr bwMode="auto">
          <a:xfrm>
            <a:off x="1588" y="0"/>
            <a:ext cx="1587" cy="1588"/>
          </a:xfrm>
          <a:prstGeom prst="rect">
            <a:avLst/>
          </a:prstGeom>
          <a:solidFill>
            <a:srgbClr val="FFFFFF"/>
          </a:solidFill>
          <a:ln>
            <a:solidFill>
              <a:srgbClr val="000000"/>
            </a:solidFill>
            <a:miter lim="800000"/>
            <a:headEnd/>
            <a:tailEnd/>
          </a:ln>
        </p:spPr>
      </p:sp>
      <p:sp>
        <p:nvSpPr>
          <p:cNvPr id="57346" name="Rectangle 2"/>
          <p:cNvSpPr txBox="1">
            <a:spLocks noGrp="1" noChangeArrowheads="1"/>
          </p:cNvSpPr>
          <p:nvPr>
            <p:ph type="body" idx="1"/>
          </p:nvPr>
        </p:nvSpPr>
        <p:spPr bwMode="auto">
          <a:xfrm>
            <a:off x="685800" y="4343400"/>
            <a:ext cx="5476875" cy="4106863"/>
          </a:xfrm>
          <a:prstGeom prst="rect">
            <a:avLst/>
          </a:prstGeom>
          <a:noFill/>
          <a:ln>
            <a:round/>
            <a:headEnd/>
            <a:tailEnd/>
          </a:ln>
        </p:spPr>
        <p:txBody>
          <a:bodyPr wrap="none" anchor="ctr"/>
          <a:lstStyle/>
          <a:p>
            <a:r>
              <a:rPr lang="en-US" dirty="0" err="1" smtClean="0"/>
              <a:t>Domotics</a:t>
            </a:r>
            <a:r>
              <a:rPr lang="en-US" dirty="0" smtClean="0"/>
              <a:t> – Control of domestic appliances by ECS</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Rectangle 1"/>
          <p:cNvSpPr txBox="1">
            <a:spLocks noGrp="1" noRot="1" noChangeAspect="1" noChangeArrowheads="1"/>
          </p:cNvSpPr>
          <p:nvPr>
            <p:ph type="sldImg"/>
          </p:nvPr>
        </p:nvSpPr>
        <p:spPr bwMode="auto">
          <a:xfrm>
            <a:off x="1588" y="0"/>
            <a:ext cx="1587" cy="1588"/>
          </a:xfrm>
          <a:prstGeom prst="rect">
            <a:avLst/>
          </a:prstGeom>
          <a:solidFill>
            <a:srgbClr val="FFFFFF"/>
          </a:solidFill>
          <a:ln>
            <a:solidFill>
              <a:srgbClr val="000000"/>
            </a:solidFill>
            <a:miter lim="800000"/>
            <a:headEnd/>
            <a:tailEnd/>
          </a:ln>
        </p:spPr>
      </p:sp>
      <p:sp>
        <p:nvSpPr>
          <p:cNvPr id="58370" name="Rectangle 2"/>
          <p:cNvSpPr txBox="1">
            <a:spLocks noGrp="1" noChangeArrowheads="1"/>
          </p:cNvSpPr>
          <p:nvPr>
            <p:ph type="body" idx="1"/>
          </p:nvPr>
        </p:nvSpPr>
        <p:spPr bwMode="auto">
          <a:xfrm>
            <a:off x="685800" y="4343400"/>
            <a:ext cx="5476875" cy="4106863"/>
          </a:xfrm>
          <a:prstGeom prst="rect">
            <a:avLst/>
          </a:prstGeom>
          <a:noFill/>
          <a:ln>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3" name="Rectangle 1"/>
          <p:cNvSpPr txBox="1">
            <a:spLocks noGrp="1" noRot="1" noChangeAspect="1" noChangeArrowheads="1"/>
          </p:cNvSpPr>
          <p:nvPr>
            <p:ph type="sldImg"/>
          </p:nvPr>
        </p:nvSpPr>
        <p:spPr bwMode="auto">
          <a:xfrm>
            <a:off x="-15265400" y="-11796713"/>
            <a:ext cx="18726150" cy="12485688"/>
          </a:xfrm>
          <a:prstGeom prst="rect">
            <a:avLst/>
          </a:prstGeom>
          <a:solidFill>
            <a:srgbClr val="FFFFFF"/>
          </a:solidFill>
          <a:ln>
            <a:solidFill>
              <a:srgbClr val="000000"/>
            </a:solidFill>
            <a:miter lim="800000"/>
            <a:headEnd/>
            <a:tailEnd/>
          </a:ln>
        </p:spPr>
      </p:sp>
      <p:sp>
        <p:nvSpPr>
          <p:cNvPr id="59394" name="Rectangle 2"/>
          <p:cNvSpPr txBox="1">
            <a:spLocks noGrp="1" noChangeArrowheads="1"/>
          </p:cNvSpPr>
          <p:nvPr>
            <p:ph type="body" idx="1"/>
          </p:nvPr>
        </p:nvSpPr>
        <p:spPr bwMode="auto">
          <a:xfrm>
            <a:off x="685800" y="4343400"/>
            <a:ext cx="5476875" cy="4106863"/>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5" name="Rectangle 1"/>
          <p:cNvSpPr txBox="1">
            <a:spLocks noGrp="1" noRot="1" noChangeAspect="1" noChangeArrowheads="1"/>
          </p:cNvSpPr>
          <p:nvPr>
            <p:ph type="sldImg"/>
          </p:nvPr>
        </p:nvSpPr>
        <p:spPr bwMode="auto">
          <a:xfrm>
            <a:off x="857250" y="695325"/>
            <a:ext cx="5143500" cy="3429000"/>
          </a:xfrm>
          <a:prstGeom prst="rect">
            <a:avLst/>
          </a:prstGeom>
          <a:solidFill>
            <a:srgbClr val="FFFFFF"/>
          </a:solidFill>
          <a:ln>
            <a:solidFill>
              <a:srgbClr val="000000"/>
            </a:solidFill>
            <a:miter lim="800000"/>
            <a:headEnd/>
            <a:tailEnd/>
          </a:ln>
        </p:spPr>
      </p:sp>
      <p:sp>
        <p:nvSpPr>
          <p:cNvPr id="41986" name="Rectangle 2"/>
          <p:cNvSpPr txBox="1">
            <a:spLocks noGrp="1" noChangeArrowheads="1"/>
          </p:cNvSpPr>
          <p:nvPr>
            <p:ph type="body" idx="1"/>
          </p:nvPr>
        </p:nvSpPr>
        <p:spPr bwMode="auto">
          <a:xfrm>
            <a:off x="685800" y="4343400"/>
            <a:ext cx="5476875" cy="4106863"/>
          </a:xfrm>
          <a:prstGeom prst="rect">
            <a:avLst/>
          </a:prstGeom>
          <a:noFill/>
          <a:ln>
            <a:round/>
            <a:headEnd/>
            <a:tailEnd/>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7" name="Rectangle 1"/>
          <p:cNvSpPr txBox="1">
            <a:spLocks noGrp="1" noRot="1" noChangeAspect="1" noChangeArrowheads="1"/>
          </p:cNvSpPr>
          <p:nvPr>
            <p:ph type="sldImg"/>
          </p:nvPr>
        </p:nvSpPr>
        <p:spPr bwMode="auto">
          <a:xfrm>
            <a:off x="1588" y="0"/>
            <a:ext cx="1587" cy="1588"/>
          </a:xfrm>
          <a:prstGeom prst="rect">
            <a:avLst/>
          </a:prstGeom>
          <a:solidFill>
            <a:srgbClr val="FFFFFF"/>
          </a:solidFill>
          <a:ln>
            <a:solidFill>
              <a:srgbClr val="000000"/>
            </a:solidFill>
            <a:miter lim="800000"/>
            <a:headEnd/>
            <a:tailEnd/>
          </a:ln>
        </p:spPr>
      </p:sp>
      <p:sp>
        <p:nvSpPr>
          <p:cNvPr id="60418" name="Rectangle 2"/>
          <p:cNvSpPr txBox="1">
            <a:spLocks noGrp="1" noChangeArrowheads="1"/>
          </p:cNvSpPr>
          <p:nvPr>
            <p:ph type="body" idx="1"/>
          </p:nvPr>
        </p:nvSpPr>
        <p:spPr bwMode="auto">
          <a:xfrm>
            <a:off x="685800" y="4343400"/>
            <a:ext cx="5476875" cy="4106863"/>
          </a:xfrm>
          <a:prstGeom prst="rect">
            <a:avLst/>
          </a:prstGeom>
          <a:noFill/>
          <a:ln>
            <a:round/>
            <a:headEnd/>
            <a:tailE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1" name="Rectangle 1"/>
          <p:cNvSpPr txBox="1">
            <a:spLocks noGrp="1" noRot="1" noChangeAspect="1" noChangeArrowheads="1"/>
          </p:cNvSpPr>
          <p:nvPr>
            <p:ph type="sldImg"/>
          </p:nvPr>
        </p:nvSpPr>
        <p:spPr bwMode="auto">
          <a:xfrm>
            <a:off x="-14225588" y="-11796713"/>
            <a:ext cx="16646526" cy="12485688"/>
          </a:xfrm>
          <a:prstGeom prst="rect">
            <a:avLst/>
          </a:prstGeom>
          <a:solidFill>
            <a:srgbClr val="FFFFFF"/>
          </a:solidFill>
          <a:ln>
            <a:solidFill>
              <a:srgbClr val="000000"/>
            </a:solidFill>
            <a:miter lim="800000"/>
            <a:headEnd/>
            <a:tailEnd/>
          </a:ln>
        </p:spPr>
      </p:sp>
      <p:sp>
        <p:nvSpPr>
          <p:cNvPr id="61442" name="Rectangle 2"/>
          <p:cNvSpPr txBox="1">
            <a:spLocks noGrp="1" noChangeArrowheads="1"/>
          </p:cNvSpPr>
          <p:nvPr>
            <p:ph type="body" idx="1"/>
          </p:nvPr>
        </p:nvSpPr>
        <p:spPr bwMode="auto">
          <a:xfrm>
            <a:off x="685800" y="4343400"/>
            <a:ext cx="5476875" cy="4106863"/>
          </a:xfrm>
          <a:prstGeom prst="rect">
            <a:avLst/>
          </a:prstGeom>
          <a:noFill/>
          <a:ln>
            <a:round/>
            <a:headEnd/>
            <a:tailE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5" name="Rectangle 1"/>
          <p:cNvSpPr txBox="1">
            <a:spLocks noGrp="1" noRot="1" noChangeAspect="1" noChangeArrowheads="1"/>
          </p:cNvSpPr>
          <p:nvPr>
            <p:ph type="sldImg"/>
          </p:nvPr>
        </p:nvSpPr>
        <p:spPr bwMode="auto">
          <a:xfrm>
            <a:off x="1588" y="0"/>
            <a:ext cx="1587" cy="1588"/>
          </a:xfrm>
          <a:prstGeom prst="rect">
            <a:avLst/>
          </a:prstGeom>
          <a:solidFill>
            <a:srgbClr val="FFFFFF"/>
          </a:solidFill>
          <a:ln>
            <a:solidFill>
              <a:srgbClr val="000000"/>
            </a:solidFill>
            <a:miter lim="800000"/>
            <a:headEnd/>
            <a:tailEnd/>
          </a:ln>
        </p:spPr>
      </p:sp>
      <p:sp>
        <p:nvSpPr>
          <p:cNvPr id="62466" name="Rectangle 2"/>
          <p:cNvSpPr txBox="1">
            <a:spLocks noGrp="1" noChangeArrowheads="1"/>
          </p:cNvSpPr>
          <p:nvPr>
            <p:ph type="body" idx="1"/>
          </p:nvPr>
        </p:nvSpPr>
        <p:spPr bwMode="auto">
          <a:xfrm>
            <a:off x="685800" y="4343400"/>
            <a:ext cx="5476875" cy="4106863"/>
          </a:xfrm>
          <a:prstGeom prst="rect">
            <a:avLst/>
          </a:prstGeom>
          <a:noFill/>
          <a:ln>
            <a:round/>
            <a:headEnd/>
            <a:tailEnd/>
          </a:ln>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9" name="Rectangle 1"/>
          <p:cNvSpPr txBox="1">
            <a:spLocks noGrp="1" noRot="1" noChangeAspect="1" noChangeArrowheads="1"/>
          </p:cNvSpPr>
          <p:nvPr>
            <p:ph type="sldImg"/>
          </p:nvPr>
        </p:nvSpPr>
        <p:spPr bwMode="auto">
          <a:xfrm>
            <a:off x="-14225588" y="-11796713"/>
            <a:ext cx="16646526" cy="12485688"/>
          </a:xfrm>
          <a:prstGeom prst="rect">
            <a:avLst/>
          </a:prstGeom>
          <a:solidFill>
            <a:srgbClr val="FFFFFF"/>
          </a:solidFill>
          <a:ln>
            <a:solidFill>
              <a:srgbClr val="000000"/>
            </a:solidFill>
            <a:miter lim="800000"/>
            <a:headEnd/>
            <a:tailEnd/>
          </a:ln>
        </p:spPr>
      </p:sp>
      <p:sp>
        <p:nvSpPr>
          <p:cNvPr id="63490" name="Rectangle 2"/>
          <p:cNvSpPr txBox="1">
            <a:spLocks noGrp="1" noChangeArrowheads="1"/>
          </p:cNvSpPr>
          <p:nvPr>
            <p:ph type="body" idx="1"/>
          </p:nvPr>
        </p:nvSpPr>
        <p:spPr bwMode="auto">
          <a:xfrm>
            <a:off x="685800" y="4343400"/>
            <a:ext cx="5476875" cy="4106863"/>
          </a:xfrm>
          <a:prstGeom prst="rect">
            <a:avLst/>
          </a:prstGeom>
          <a:noFill/>
          <a:ln>
            <a:round/>
            <a:headEnd/>
            <a:tailE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txBox="1">
            <a:spLocks noGrp="1" noRot="1" noChangeAspect="1" noChangeArrowheads="1"/>
          </p:cNvSpPr>
          <p:nvPr>
            <p:ph type="sldImg"/>
          </p:nvPr>
        </p:nvSpPr>
        <p:spPr bwMode="auto">
          <a:xfrm>
            <a:off x="1588" y="0"/>
            <a:ext cx="1587" cy="1588"/>
          </a:xfrm>
          <a:prstGeom prst="rect">
            <a:avLst/>
          </a:prstGeom>
          <a:solidFill>
            <a:srgbClr val="FFFFFF"/>
          </a:solidFill>
          <a:ln>
            <a:solidFill>
              <a:srgbClr val="000000"/>
            </a:solidFill>
            <a:miter lim="800000"/>
            <a:headEnd/>
            <a:tailEnd/>
          </a:ln>
        </p:spPr>
      </p:sp>
      <p:sp>
        <p:nvSpPr>
          <p:cNvPr id="64514" name="Rectangle 2"/>
          <p:cNvSpPr txBox="1">
            <a:spLocks noGrp="1" noChangeArrowheads="1"/>
          </p:cNvSpPr>
          <p:nvPr>
            <p:ph type="body" idx="1"/>
          </p:nvPr>
        </p:nvSpPr>
        <p:spPr bwMode="auto">
          <a:xfrm>
            <a:off x="685800" y="4343400"/>
            <a:ext cx="5476875" cy="4106863"/>
          </a:xfrm>
          <a:prstGeom prst="rect">
            <a:avLst/>
          </a:prstGeom>
          <a:noFill/>
          <a:ln>
            <a:round/>
            <a:headEnd/>
            <a:tailEnd/>
          </a:ln>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Rectangle 1"/>
          <p:cNvSpPr txBox="1">
            <a:spLocks noGrp="1" noRot="1" noChangeAspect="1" noChangeArrowheads="1"/>
          </p:cNvSpPr>
          <p:nvPr>
            <p:ph type="sldImg"/>
          </p:nvPr>
        </p:nvSpPr>
        <p:spPr bwMode="auto">
          <a:xfrm>
            <a:off x="-15265400" y="-11796713"/>
            <a:ext cx="18726150" cy="12485688"/>
          </a:xfrm>
          <a:prstGeom prst="rect">
            <a:avLst/>
          </a:prstGeom>
          <a:solidFill>
            <a:srgbClr val="FFFFFF"/>
          </a:solidFill>
          <a:ln>
            <a:solidFill>
              <a:srgbClr val="000000"/>
            </a:solidFill>
            <a:miter lim="800000"/>
            <a:headEnd/>
            <a:tailEnd/>
          </a:ln>
        </p:spPr>
      </p:sp>
      <p:sp>
        <p:nvSpPr>
          <p:cNvPr id="65538" name="Rectangle 2"/>
          <p:cNvSpPr txBox="1">
            <a:spLocks noGrp="1" noChangeArrowheads="1"/>
          </p:cNvSpPr>
          <p:nvPr>
            <p:ph type="body" idx="1"/>
          </p:nvPr>
        </p:nvSpPr>
        <p:spPr bwMode="auto">
          <a:xfrm>
            <a:off x="685800" y="4343400"/>
            <a:ext cx="5476875" cy="4106863"/>
          </a:xfrm>
          <a:prstGeom prst="rect">
            <a:avLst/>
          </a:prstGeom>
          <a:noFill/>
          <a:ln>
            <a:round/>
            <a:headEnd/>
            <a:tailEnd/>
          </a:ln>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Rectangle 1"/>
          <p:cNvSpPr txBox="1">
            <a:spLocks noGrp="1" noRot="1" noChangeAspect="1" noChangeArrowheads="1"/>
          </p:cNvSpPr>
          <p:nvPr>
            <p:ph type="sldImg"/>
          </p:nvPr>
        </p:nvSpPr>
        <p:spPr bwMode="auto">
          <a:xfrm>
            <a:off x="1588" y="0"/>
            <a:ext cx="1587" cy="1588"/>
          </a:xfrm>
          <a:prstGeom prst="rect">
            <a:avLst/>
          </a:prstGeom>
          <a:solidFill>
            <a:srgbClr val="FFFFFF"/>
          </a:solidFill>
          <a:ln>
            <a:solidFill>
              <a:srgbClr val="000000"/>
            </a:solidFill>
            <a:miter lim="800000"/>
            <a:headEnd/>
            <a:tailEnd/>
          </a:ln>
        </p:spPr>
      </p:sp>
      <p:sp>
        <p:nvSpPr>
          <p:cNvPr id="66562" name="Rectangle 2"/>
          <p:cNvSpPr txBox="1">
            <a:spLocks noGrp="1" noChangeArrowheads="1"/>
          </p:cNvSpPr>
          <p:nvPr>
            <p:ph type="body" idx="1"/>
          </p:nvPr>
        </p:nvSpPr>
        <p:spPr bwMode="auto">
          <a:xfrm>
            <a:off x="685800" y="4343400"/>
            <a:ext cx="5476875" cy="4106863"/>
          </a:xfrm>
          <a:prstGeom prst="rect">
            <a:avLst/>
          </a:prstGeom>
          <a:noFill/>
          <a:ln>
            <a:round/>
            <a:headEnd/>
            <a:tailEnd/>
          </a:ln>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Rectangle 1"/>
          <p:cNvSpPr txBox="1">
            <a:spLocks noGrp="1" noRot="1" noChangeAspect="1" noChangeArrowheads="1"/>
          </p:cNvSpPr>
          <p:nvPr>
            <p:ph type="sldImg"/>
          </p:nvPr>
        </p:nvSpPr>
        <p:spPr bwMode="auto">
          <a:xfrm>
            <a:off x="-15265400" y="-11796713"/>
            <a:ext cx="18726150" cy="12485688"/>
          </a:xfrm>
          <a:prstGeom prst="rect">
            <a:avLst/>
          </a:prstGeom>
          <a:solidFill>
            <a:srgbClr val="FFFFFF"/>
          </a:solidFill>
          <a:ln>
            <a:solidFill>
              <a:srgbClr val="000000"/>
            </a:solidFill>
            <a:miter lim="800000"/>
            <a:headEnd/>
            <a:tailEnd/>
          </a:ln>
        </p:spPr>
      </p:sp>
      <p:sp>
        <p:nvSpPr>
          <p:cNvPr id="67586" name="Rectangle 2"/>
          <p:cNvSpPr txBox="1">
            <a:spLocks noGrp="1" noChangeArrowheads="1"/>
          </p:cNvSpPr>
          <p:nvPr>
            <p:ph type="body" idx="1"/>
          </p:nvPr>
        </p:nvSpPr>
        <p:spPr bwMode="auto">
          <a:xfrm>
            <a:off x="685800" y="4343400"/>
            <a:ext cx="5476875" cy="4106863"/>
          </a:xfrm>
          <a:prstGeom prst="rect">
            <a:avLst/>
          </a:prstGeom>
          <a:noFill/>
          <a:ln>
            <a:round/>
            <a:headEnd/>
            <a:tailEnd/>
          </a:ln>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Rectangle 1"/>
          <p:cNvSpPr txBox="1">
            <a:spLocks noGrp="1" noRot="1" noChangeAspect="1" noChangeArrowheads="1"/>
          </p:cNvSpPr>
          <p:nvPr>
            <p:ph type="sldImg"/>
          </p:nvPr>
        </p:nvSpPr>
        <p:spPr bwMode="auto">
          <a:xfrm>
            <a:off x="1588" y="0"/>
            <a:ext cx="1587" cy="1588"/>
          </a:xfrm>
          <a:prstGeom prst="rect">
            <a:avLst/>
          </a:prstGeom>
          <a:solidFill>
            <a:srgbClr val="FFFFFF"/>
          </a:solidFill>
          <a:ln>
            <a:solidFill>
              <a:srgbClr val="000000"/>
            </a:solidFill>
            <a:miter lim="800000"/>
            <a:headEnd/>
            <a:tailEnd/>
          </a:ln>
        </p:spPr>
      </p:sp>
      <p:sp>
        <p:nvSpPr>
          <p:cNvPr id="68610" name="Rectangle 2"/>
          <p:cNvSpPr txBox="1">
            <a:spLocks noGrp="1" noChangeArrowheads="1"/>
          </p:cNvSpPr>
          <p:nvPr>
            <p:ph type="body" idx="1"/>
          </p:nvPr>
        </p:nvSpPr>
        <p:spPr bwMode="auto">
          <a:xfrm>
            <a:off x="685800" y="4343400"/>
            <a:ext cx="5476875" cy="4106863"/>
          </a:xfrm>
          <a:prstGeom prst="rect">
            <a:avLst/>
          </a:prstGeom>
          <a:noFill/>
          <a:ln>
            <a:round/>
            <a:headEnd/>
            <a:tailEnd/>
          </a:ln>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Rectangle 1"/>
          <p:cNvSpPr txBox="1">
            <a:spLocks noGrp="1" noRot="1" noChangeAspect="1" noChangeArrowheads="1"/>
          </p:cNvSpPr>
          <p:nvPr>
            <p:ph type="sldImg"/>
          </p:nvPr>
        </p:nvSpPr>
        <p:spPr bwMode="auto">
          <a:xfrm>
            <a:off x="1588" y="0"/>
            <a:ext cx="1587" cy="1588"/>
          </a:xfrm>
          <a:prstGeom prst="rect">
            <a:avLst/>
          </a:prstGeom>
          <a:solidFill>
            <a:srgbClr val="FFFFFF"/>
          </a:solidFill>
          <a:ln>
            <a:solidFill>
              <a:srgbClr val="000000"/>
            </a:solidFill>
            <a:miter lim="800000"/>
            <a:headEnd/>
            <a:tailEnd/>
          </a:ln>
        </p:spPr>
      </p:sp>
      <p:sp>
        <p:nvSpPr>
          <p:cNvPr id="69634" name="Rectangle 2"/>
          <p:cNvSpPr txBox="1">
            <a:spLocks noGrp="1" noChangeArrowheads="1"/>
          </p:cNvSpPr>
          <p:nvPr>
            <p:ph type="body" idx="1"/>
          </p:nvPr>
        </p:nvSpPr>
        <p:spPr bwMode="auto">
          <a:xfrm>
            <a:off x="685800" y="4343400"/>
            <a:ext cx="5476875" cy="4106863"/>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Rectangle 1"/>
          <p:cNvSpPr txBox="1">
            <a:spLocks noGrp="1" noRot="1" noChangeAspect="1" noChangeArrowheads="1"/>
          </p:cNvSpPr>
          <p:nvPr>
            <p:ph type="sldImg"/>
          </p:nvPr>
        </p:nvSpPr>
        <p:spPr bwMode="auto">
          <a:xfrm>
            <a:off x="1588" y="0"/>
            <a:ext cx="1587" cy="1588"/>
          </a:xfrm>
          <a:prstGeom prst="rect">
            <a:avLst/>
          </a:prstGeom>
          <a:solidFill>
            <a:srgbClr val="FFFFFF"/>
          </a:solidFill>
          <a:ln>
            <a:solidFill>
              <a:srgbClr val="000000"/>
            </a:solidFill>
            <a:miter lim="800000"/>
            <a:headEnd/>
            <a:tailEnd/>
          </a:ln>
        </p:spPr>
      </p:sp>
      <p:sp>
        <p:nvSpPr>
          <p:cNvPr id="44034" name="Rectangle 2"/>
          <p:cNvSpPr txBox="1">
            <a:spLocks noGrp="1" noChangeArrowheads="1"/>
          </p:cNvSpPr>
          <p:nvPr>
            <p:ph type="body" idx="1"/>
          </p:nvPr>
        </p:nvSpPr>
        <p:spPr bwMode="auto">
          <a:xfrm>
            <a:off x="685800" y="4343400"/>
            <a:ext cx="5476875" cy="4106863"/>
          </a:xfrm>
          <a:prstGeom prst="rect">
            <a:avLst/>
          </a:prstGeom>
          <a:noFill/>
          <a:ln>
            <a:round/>
            <a:headEnd/>
            <a:tailEnd/>
          </a:ln>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Rectangle 1"/>
          <p:cNvSpPr txBox="1">
            <a:spLocks noGrp="1" noRot="1" noChangeAspect="1" noChangeArrowheads="1"/>
          </p:cNvSpPr>
          <p:nvPr>
            <p:ph type="sldImg"/>
          </p:nvPr>
        </p:nvSpPr>
        <p:spPr bwMode="auto">
          <a:xfrm>
            <a:off x="1588" y="0"/>
            <a:ext cx="1587" cy="1588"/>
          </a:xfrm>
          <a:prstGeom prst="rect">
            <a:avLst/>
          </a:prstGeom>
          <a:solidFill>
            <a:srgbClr val="FFFFFF"/>
          </a:solidFill>
          <a:ln>
            <a:solidFill>
              <a:srgbClr val="000000"/>
            </a:solidFill>
            <a:miter lim="800000"/>
            <a:headEnd/>
            <a:tailEnd/>
          </a:ln>
        </p:spPr>
      </p:sp>
      <p:sp>
        <p:nvSpPr>
          <p:cNvPr id="71682" name="Rectangle 2"/>
          <p:cNvSpPr txBox="1">
            <a:spLocks noGrp="1" noChangeArrowheads="1"/>
          </p:cNvSpPr>
          <p:nvPr>
            <p:ph type="body" idx="1"/>
          </p:nvPr>
        </p:nvSpPr>
        <p:spPr bwMode="auto">
          <a:xfrm>
            <a:off x="685800" y="4343400"/>
            <a:ext cx="5476875" cy="4106863"/>
          </a:xfrm>
          <a:prstGeom prst="rect">
            <a:avLst/>
          </a:prstGeom>
          <a:noFill/>
          <a:ln>
            <a:round/>
            <a:headEnd/>
            <a:tailEnd/>
          </a:ln>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5" name="Rectangle 1"/>
          <p:cNvSpPr txBox="1">
            <a:spLocks noGrp="1" noRot="1" noChangeAspect="1" noChangeArrowheads="1"/>
          </p:cNvSpPr>
          <p:nvPr>
            <p:ph type="sldImg"/>
          </p:nvPr>
        </p:nvSpPr>
        <p:spPr bwMode="auto">
          <a:xfrm>
            <a:off x="1588" y="0"/>
            <a:ext cx="1587" cy="1588"/>
          </a:xfrm>
          <a:prstGeom prst="rect">
            <a:avLst/>
          </a:prstGeom>
          <a:solidFill>
            <a:srgbClr val="FFFFFF"/>
          </a:solidFill>
          <a:ln>
            <a:solidFill>
              <a:srgbClr val="000000"/>
            </a:solidFill>
            <a:miter lim="800000"/>
            <a:headEnd/>
            <a:tailEnd/>
          </a:ln>
        </p:spPr>
      </p:sp>
      <p:sp>
        <p:nvSpPr>
          <p:cNvPr id="72706" name="Rectangle 2"/>
          <p:cNvSpPr txBox="1">
            <a:spLocks noGrp="1" noChangeArrowheads="1"/>
          </p:cNvSpPr>
          <p:nvPr>
            <p:ph type="body" idx="1"/>
          </p:nvPr>
        </p:nvSpPr>
        <p:spPr bwMode="auto">
          <a:xfrm>
            <a:off x="685800" y="4343400"/>
            <a:ext cx="5476875" cy="4106863"/>
          </a:xfrm>
          <a:prstGeom prst="rect">
            <a:avLst/>
          </a:prstGeom>
          <a:noFill/>
          <a:ln>
            <a:round/>
            <a:headEnd/>
            <a:tailEnd/>
          </a:ln>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Rectangle 1"/>
          <p:cNvSpPr txBox="1">
            <a:spLocks noGrp="1" noRot="1" noChangeAspect="1" noChangeArrowheads="1"/>
          </p:cNvSpPr>
          <p:nvPr>
            <p:ph type="sldImg"/>
          </p:nvPr>
        </p:nvSpPr>
        <p:spPr bwMode="auto">
          <a:xfrm>
            <a:off x="-14227175" y="-11796713"/>
            <a:ext cx="16656050" cy="12492038"/>
          </a:xfrm>
          <a:prstGeom prst="rect">
            <a:avLst/>
          </a:prstGeom>
          <a:solidFill>
            <a:srgbClr val="FFFFFF"/>
          </a:solidFill>
          <a:ln>
            <a:solidFill>
              <a:srgbClr val="000000"/>
            </a:solidFill>
            <a:miter lim="800000"/>
            <a:headEnd/>
            <a:tailEnd/>
          </a:ln>
        </p:spPr>
      </p:sp>
      <p:sp>
        <p:nvSpPr>
          <p:cNvPr id="73730" name="Rectangle 2"/>
          <p:cNvSpPr txBox="1">
            <a:spLocks noGrp="1" noChangeArrowheads="1"/>
          </p:cNvSpPr>
          <p:nvPr>
            <p:ph type="body" idx="1"/>
          </p:nvPr>
        </p:nvSpPr>
        <p:spPr bwMode="auto">
          <a:xfrm>
            <a:off x="685800" y="4343400"/>
            <a:ext cx="5476875" cy="4106863"/>
          </a:xfrm>
          <a:prstGeom prst="rect">
            <a:avLst/>
          </a:prstGeom>
          <a:noFill/>
          <a:ln>
            <a:round/>
            <a:headEnd/>
            <a:tailEnd/>
          </a:ln>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Rectangle 1"/>
          <p:cNvSpPr txBox="1">
            <a:spLocks noGrp="1" noRot="1" noChangeAspect="1" noChangeArrowheads="1"/>
          </p:cNvSpPr>
          <p:nvPr>
            <p:ph type="sldImg"/>
          </p:nvPr>
        </p:nvSpPr>
        <p:spPr bwMode="auto">
          <a:xfrm>
            <a:off x="1588" y="0"/>
            <a:ext cx="1587" cy="1588"/>
          </a:xfrm>
          <a:prstGeom prst="rect">
            <a:avLst/>
          </a:prstGeom>
          <a:solidFill>
            <a:srgbClr val="FFFFFF"/>
          </a:solidFill>
          <a:ln>
            <a:solidFill>
              <a:srgbClr val="000000"/>
            </a:solidFill>
            <a:miter lim="800000"/>
            <a:headEnd/>
            <a:tailEnd/>
          </a:ln>
        </p:spPr>
      </p:sp>
      <p:sp>
        <p:nvSpPr>
          <p:cNvPr id="74754" name="Rectangle 2"/>
          <p:cNvSpPr txBox="1">
            <a:spLocks noGrp="1" noChangeArrowheads="1"/>
          </p:cNvSpPr>
          <p:nvPr>
            <p:ph type="body" idx="1"/>
          </p:nvPr>
        </p:nvSpPr>
        <p:spPr bwMode="auto">
          <a:xfrm>
            <a:off x="685800" y="4343400"/>
            <a:ext cx="5476875" cy="4106863"/>
          </a:xfrm>
          <a:prstGeom prst="rect">
            <a:avLst/>
          </a:prstGeom>
          <a:noFill/>
          <a:ln>
            <a:round/>
            <a:headEnd/>
            <a:tailEnd/>
          </a:ln>
        </p:spPr>
        <p:txBody>
          <a:bodyPr wrap="none"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Rectangle 1"/>
          <p:cNvSpPr txBox="1">
            <a:spLocks noGrp="1" noRot="1" noChangeAspect="1" noChangeArrowheads="1"/>
          </p:cNvSpPr>
          <p:nvPr>
            <p:ph type="sldImg"/>
          </p:nvPr>
        </p:nvSpPr>
        <p:spPr bwMode="auto">
          <a:xfrm>
            <a:off x="1588" y="0"/>
            <a:ext cx="1587" cy="1588"/>
          </a:xfrm>
          <a:prstGeom prst="rect">
            <a:avLst/>
          </a:prstGeom>
          <a:solidFill>
            <a:srgbClr val="FFFFFF"/>
          </a:solidFill>
          <a:ln>
            <a:solidFill>
              <a:srgbClr val="000000"/>
            </a:solidFill>
            <a:miter lim="800000"/>
            <a:headEnd/>
            <a:tailEnd/>
          </a:ln>
        </p:spPr>
      </p:sp>
      <p:sp>
        <p:nvSpPr>
          <p:cNvPr id="75778" name="Rectangle 2"/>
          <p:cNvSpPr txBox="1">
            <a:spLocks noGrp="1" noChangeArrowheads="1"/>
          </p:cNvSpPr>
          <p:nvPr>
            <p:ph type="body" idx="1"/>
          </p:nvPr>
        </p:nvSpPr>
        <p:spPr bwMode="auto">
          <a:xfrm>
            <a:off x="685800" y="4343400"/>
            <a:ext cx="5476875" cy="4106863"/>
          </a:xfrm>
          <a:prstGeom prst="rect">
            <a:avLst/>
          </a:prstGeom>
          <a:noFill/>
          <a:ln>
            <a:round/>
            <a:headEnd/>
            <a:tailEnd/>
          </a:ln>
        </p:spPr>
        <p:txBody>
          <a:bodyPr wrap="none" anchor="ct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Rectangle 1"/>
          <p:cNvSpPr txBox="1">
            <a:spLocks noGrp="1" noRot="1" noChangeAspect="1" noChangeArrowheads="1"/>
          </p:cNvSpPr>
          <p:nvPr>
            <p:ph type="sldImg"/>
          </p:nvPr>
        </p:nvSpPr>
        <p:spPr bwMode="auto">
          <a:xfrm>
            <a:off x="1588" y="0"/>
            <a:ext cx="1587" cy="1588"/>
          </a:xfrm>
          <a:prstGeom prst="rect">
            <a:avLst/>
          </a:prstGeom>
          <a:solidFill>
            <a:srgbClr val="FFFFFF"/>
          </a:solidFill>
          <a:ln>
            <a:solidFill>
              <a:srgbClr val="000000"/>
            </a:solidFill>
            <a:miter lim="800000"/>
            <a:headEnd/>
            <a:tailEnd/>
          </a:ln>
        </p:spPr>
      </p:sp>
      <p:sp>
        <p:nvSpPr>
          <p:cNvPr id="76802" name="Rectangle 2"/>
          <p:cNvSpPr txBox="1">
            <a:spLocks noGrp="1" noChangeArrowheads="1"/>
          </p:cNvSpPr>
          <p:nvPr>
            <p:ph type="body" idx="1"/>
          </p:nvPr>
        </p:nvSpPr>
        <p:spPr bwMode="auto">
          <a:xfrm>
            <a:off x="685800" y="4343400"/>
            <a:ext cx="5476875" cy="4106863"/>
          </a:xfrm>
          <a:prstGeom prst="rect">
            <a:avLst/>
          </a:prstGeom>
          <a:noFill/>
          <a:ln>
            <a:round/>
            <a:headEnd/>
            <a:tailEnd/>
          </a:ln>
        </p:spPr>
        <p:txBody>
          <a:bodyPr wrap="none" anchor="ct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Rectangle 1"/>
          <p:cNvSpPr txBox="1">
            <a:spLocks noGrp="1" noRot="1" noChangeAspect="1" noChangeArrowheads="1"/>
          </p:cNvSpPr>
          <p:nvPr>
            <p:ph type="sldImg"/>
          </p:nvPr>
        </p:nvSpPr>
        <p:spPr bwMode="auto">
          <a:xfrm>
            <a:off x="1588" y="0"/>
            <a:ext cx="1587" cy="1588"/>
          </a:xfrm>
          <a:prstGeom prst="rect">
            <a:avLst/>
          </a:prstGeom>
          <a:solidFill>
            <a:srgbClr val="FFFFFF"/>
          </a:solidFill>
          <a:ln>
            <a:solidFill>
              <a:srgbClr val="000000"/>
            </a:solidFill>
            <a:miter lim="800000"/>
            <a:headEnd/>
            <a:tailEnd/>
          </a:ln>
        </p:spPr>
      </p:sp>
      <p:sp>
        <p:nvSpPr>
          <p:cNvPr id="77826" name="Rectangle 2"/>
          <p:cNvSpPr txBox="1">
            <a:spLocks noGrp="1" noChangeArrowheads="1"/>
          </p:cNvSpPr>
          <p:nvPr>
            <p:ph type="body" idx="1"/>
          </p:nvPr>
        </p:nvSpPr>
        <p:spPr bwMode="auto">
          <a:xfrm>
            <a:off x="685800" y="4343400"/>
            <a:ext cx="5476875" cy="4106863"/>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09" name="Rectangle 1"/>
          <p:cNvSpPr txBox="1">
            <a:spLocks noGrp="1" noRot="1" noChangeAspect="1" noChangeArrowheads="1"/>
          </p:cNvSpPr>
          <p:nvPr>
            <p:ph type="sldImg"/>
          </p:nvPr>
        </p:nvSpPr>
        <p:spPr bwMode="auto">
          <a:xfrm>
            <a:off x="1588" y="0"/>
            <a:ext cx="1587" cy="1588"/>
          </a:xfrm>
          <a:prstGeom prst="rect">
            <a:avLst/>
          </a:prstGeom>
          <a:solidFill>
            <a:srgbClr val="FFFFFF"/>
          </a:solidFill>
          <a:ln>
            <a:solidFill>
              <a:srgbClr val="000000"/>
            </a:solidFill>
            <a:miter lim="800000"/>
            <a:headEnd/>
            <a:tailEnd/>
          </a:ln>
        </p:spPr>
      </p:sp>
      <p:sp>
        <p:nvSpPr>
          <p:cNvPr id="43010" name="Rectangle 2"/>
          <p:cNvSpPr txBox="1">
            <a:spLocks noGrp="1" noChangeArrowheads="1"/>
          </p:cNvSpPr>
          <p:nvPr>
            <p:ph type="body" idx="1"/>
          </p:nvPr>
        </p:nvSpPr>
        <p:spPr bwMode="auto">
          <a:xfrm>
            <a:off x="685800" y="4343400"/>
            <a:ext cx="5476875" cy="4106863"/>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Rectangle 1"/>
          <p:cNvSpPr txBox="1">
            <a:spLocks noGrp="1" noRot="1" noChangeAspect="1" noChangeArrowheads="1"/>
          </p:cNvSpPr>
          <p:nvPr>
            <p:ph type="sldImg"/>
          </p:nvPr>
        </p:nvSpPr>
        <p:spPr bwMode="auto">
          <a:xfrm>
            <a:off x="1588" y="0"/>
            <a:ext cx="1587" cy="1588"/>
          </a:xfrm>
          <a:prstGeom prst="rect">
            <a:avLst/>
          </a:prstGeom>
          <a:solidFill>
            <a:srgbClr val="FFFFFF"/>
          </a:solidFill>
          <a:ln>
            <a:solidFill>
              <a:srgbClr val="000000"/>
            </a:solidFill>
            <a:miter lim="800000"/>
            <a:headEnd/>
            <a:tailEnd/>
          </a:ln>
        </p:spPr>
      </p:sp>
      <p:sp>
        <p:nvSpPr>
          <p:cNvPr id="45058" name="Rectangle 2"/>
          <p:cNvSpPr txBox="1">
            <a:spLocks noGrp="1" noChangeArrowheads="1"/>
          </p:cNvSpPr>
          <p:nvPr>
            <p:ph type="body" idx="1"/>
          </p:nvPr>
        </p:nvSpPr>
        <p:spPr bwMode="auto">
          <a:xfrm>
            <a:off x="685800" y="4343400"/>
            <a:ext cx="5476875" cy="4106863"/>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1" name="Rectangle 1"/>
          <p:cNvSpPr txBox="1">
            <a:spLocks noGrp="1" noRot="1" noChangeAspect="1" noChangeArrowheads="1"/>
          </p:cNvSpPr>
          <p:nvPr>
            <p:ph type="sldImg"/>
          </p:nvPr>
        </p:nvSpPr>
        <p:spPr bwMode="auto">
          <a:xfrm>
            <a:off x="1588" y="0"/>
            <a:ext cx="1587" cy="1588"/>
          </a:xfrm>
          <a:prstGeom prst="rect">
            <a:avLst/>
          </a:prstGeom>
          <a:solidFill>
            <a:srgbClr val="FFFFFF"/>
          </a:solidFill>
          <a:ln>
            <a:solidFill>
              <a:srgbClr val="000000"/>
            </a:solidFill>
            <a:miter lim="800000"/>
            <a:headEnd/>
            <a:tailEnd/>
          </a:ln>
        </p:spPr>
      </p:sp>
      <p:sp>
        <p:nvSpPr>
          <p:cNvPr id="46082" name="Rectangle 2"/>
          <p:cNvSpPr txBox="1">
            <a:spLocks noGrp="1" noChangeArrowheads="1"/>
          </p:cNvSpPr>
          <p:nvPr>
            <p:ph type="body" idx="1"/>
          </p:nvPr>
        </p:nvSpPr>
        <p:spPr bwMode="auto">
          <a:xfrm>
            <a:off x="685800" y="4343400"/>
            <a:ext cx="5476875" cy="4106863"/>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5" name="Rectangle 1"/>
          <p:cNvSpPr txBox="1">
            <a:spLocks noGrp="1" noRot="1" noChangeAspect="1" noChangeArrowheads="1"/>
          </p:cNvSpPr>
          <p:nvPr>
            <p:ph type="sldImg"/>
          </p:nvPr>
        </p:nvSpPr>
        <p:spPr bwMode="auto">
          <a:xfrm>
            <a:off x="1588" y="0"/>
            <a:ext cx="1587" cy="1588"/>
          </a:xfrm>
          <a:prstGeom prst="rect">
            <a:avLst/>
          </a:prstGeom>
          <a:solidFill>
            <a:srgbClr val="FFFFFF"/>
          </a:solidFill>
          <a:ln>
            <a:solidFill>
              <a:srgbClr val="000000"/>
            </a:solidFill>
            <a:miter lim="800000"/>
            <a:headEnd/>
            <a:tailEnd/>
          </a:ln>
        </p:spPr>
      </p:sp>
      <p:sp>
        <p:nvSpPr>
          <p:cNvPr id="47106" name="Rectangle 2"/>
          <p:cNvSpPr txBox="1">
            <a:spLocks noGrp="1" noChangeArrowheads="1"/>
          </p:cNvSpPr>
          <p:nvPr>
            <p:ph type="body" idx="1"/>
          </p:nvPr>
        </p:nvSpPr>
        <p:spPr bwMode="auto">
          <a:xfrm>
            <a:off x="685800" y="4343400"/>
            <a:ext cx="5476875" cy="4106863"/>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29" name="Rectangle 1"/>
          <p:cNvSpPr txBox="1">
            <a:spLocks noGrp="1" noRot="1" noChangeAspect="1" noChangeArrowheads="1"/>
          </p:cNvSpPr>
          <p:nvPr>
            <p:ph type="sldImg"/>
          </p:nvPr>
        </p:nvSpPr>
        <p:spPr bwMode="auto">
          <a:xfrm>
            <a:off x="-14225588" y="-11796713"/>
            <a:ext cx="16646526" cy="12485688"/>
          </a:xfrm>
          <a:prstGeom prst="rect">
            <a:avLst/>
          </a:prstGeom>
          <a:solidFill>
            <a:srgbClr val="FFFFFF"/>
          </a:solidFill>
          <a:ln>
            <a:solidFill>
              <a:srgbClr val="000000"/>
            </a:solidFill>
            <a:miter lim="800000"/>
            <a:headEnd/>
            <a:tailEnd/>
          </a:ln>
        </p:spPr>
      </p:sp>
      <p:sp>
        <p:nvSpPr>
          <p:cNvPr id="48130" name="Rectangle 2"/>
          <p:cNvSpPr txBox="1">
            <a:spLocks noGrp="1" noChangeArrowheads="1"/>
          </p:cNvSpPr>
          <p:nvPr>
            <p:ph type="body" idx="1"/>
          </p:nvPr>
        </p:nvSpPr>
        <p:spPr bwMode="auto">
          <a:xfrm>
            <a:off x="685800" y="4343400"/>
            <a:ext cx="5476875" cy="4106863"/>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3" name="Rectangle 1"/>
          <p:cNvSpPr txBox="1">
            <a:spLocks noGrp="1" noRot="1" noChangeAspect="1" noChangeArrowheads="1"/>
          </p:cNvSpPr>
          <p:nvPr>
            <p:ph type="sldImg"/>
          </p:nvPr>
        </p:nvSpPr>
        <p:spPr bwMode="auto">
          <a:xfrm>
            <a:off x="1588" y="0"/>
            <a:ext cx="1587" cy="1588"/>
          </a:xfrm>
          <a:prstGeom prst="rect">
            <a:avLst/>
          </a:prstGeom>
          <a:solidFill>
            <a:srgbClr val="FFFFFF"/>
          </a:solidFill>
          <a:ln>
            <a:solidFill>
              <a:srgbClr val="000000"/>
            </a:solidFill>
            <a:miter lim="800000"/>
            <a:headEnd/>
            <a:tailEnd/>
          </a:ln>
        </p:spPr>
      </p:sp>
      <p:sp>
        <p:nvSpPr>
          <p:cNvPr id="49154" name="Rectangle 2"/>
          <p:cNvSpPr txBox="1">
            <a:spLocks noGrp="1" noChangeArrowheads="1"/>
          </p:cNvSpPr>
          <p:nvPr>
            <p:ph type="body" idx="1"/>
          </p:nvPr>
        </p:nvSpPr>
        <p:spPr bwMode="auto">
          <a:xfrm>
            <a:off x="685800" y="4343400"/>
            <a:ext cx="5476875" cy="4106863"/>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2130428"/>
            <a:ext cx="874395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543050" y="3886200"/>
            <a:ext cx="7200900" cy="1752600"/>
          </a:xfrm>
        </p:spPr>
        <p:txBody>
          <a:bodyPr/>
          <a:lstStyle>
            <a:lvl1pPr marL="0" indent="0" algn="ctr">
              <a:buNone/>
              <a:defRPr>
                <a:solidFill>
                  <a:schemeClr val="tx1">
                    <a:tint val="75000"/>
                  </a:schemeClr>
                </a:solidFill>
              </a:defRPr>
            </a:lvl1pPr>
            <a:lvl2pPr marL="515716" indent="0" algn="ctr">
              <a:buNone/>
              <a:defRPr>
                <a:solidFill>
                  <a:schemeClr val="tx1">
                    <a:tint val="75000"/>
                  </a:schemeClr>
                </a:solidFill>
              </a:defRPr>
            </a:lvl2pPr>
            <a:lvl3pPr marL="1031430" indent="0" algn="ctr">
              <a:buNone/>
              <a:defRPr>
                <a:solidFill>
                  <a:schemeClr val="tx1">
                    <a:tint val="75000"/>
                  </a:schemeClr>
                </a:solidFill>
              </a:defRPr>
            </a:lvl3pPr>
            <a:lvl4pPr marL="1547146" indent="0" algn="ctr">
              <a:buNone/>
              <a:defRPr>
                <a:solidFill>
                  <a:schemeClr val="tx1">
                    <a:tint val="75000"/>
                  </a:schemeClr>
                </a:solidFill>
              </a:defRPr>
            </a:lvl4pPr>
            <a:lvl5pPr marL="2062861" indent="0" algn="ctr">
              <a:buNone/>
              <a:defRPr>
                <a:solidFill>
                  <a:schemeClr val="tx1">
                    <a:tint val="75000"/>
                  </a:schemeClr>
                </a:solidFill>
              </a:defRPr>
            </a:lvl5pPr>
            <a:lvl6pPr marL="2578577" indent="0" algn="ctr">
              <a:buNone/>
              <a:defRPr>
                <a:solidFill>
                  <a:schemeClr val="tx1">
                    <a:tint val="75000"/>
                  </a:schemeClr>
                </a:solidFill>
              </a:defRPr>
            </a:lvl6pPr>
            <a:lvl7pPr marL="3094292" indent="0" algn="ctr">
              <a:buNone/>
              <a:defRPr>
                <a:solidFill>
                  <a:schemeClr val="tx1">
                    <a:tint val="75000"/>
                  </a:schemeClr>
                </a:solidFill>
              </a:defRPr>
            </a:lvl7pPr>
            <a:lvl8pPr marL="3610007" indent="0" algn="ctr">
              <a:buNone/>
              <a:defRPr>
                <a:solidFill>
                  <a:schemeClr val="tx1">
                    <a:tint val="75000"/>
                  </a:schemeClr>
                </a:solidFill>
              </a:defRPr>
            </a:lvl8pPr>
            <a:lvl9pPr marL="4125723"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21F75FA-5FC6-4E83-A26F-297B1FAF5EB6}" type="datetimeFigureOut">
              <a:rPr lang="en-US" smtClean="0"/>
              <a:pPr/>
              <a:t>6/3/2017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03C59A-9FE1-4B95-8C40-8313D9FC4FB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1F75FA-5FC6-4E83-A26F-297B1FAF5EB6}" type="datetimeFigureOut">
              <a:rPr lang="en-US" smtClean="0"/>
              <a:pPr/>
              <a:t>6/3/2017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03C59A-9FE1-4B95-8C40-8313D9FC4FB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58075" y="274641"/>
            <a:ext cx="2314575"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14350" y="274641"/>
            <a:ext cx="6772275"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1F75FA-5FC6-4E83-A26F-297B1FAF5EB6}" type="datetimeFigureOut">
              <a:rPr lang="en-US" smtClean="0"/>
              <a:pPr/>
              <a:t>6/3/2017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03C59A-9FE1-4B95-8C40-8313D9FC4FB7}"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14350" y="127001"/>
            <a:ext cx="9245799" cy="1431925"/>
          </a:xfrm>
        </p:spPr>
        <p:txBody>
          <a:bodyPr/>
          <a:lstStyle/>
          <a:p>
            <a:r>
              <a:rPr lang="en-US" smtClean="0"/>
              <a:t>Click to edit Master title style</a:t>
            </a:r>
            <a:endParaRPr lang="en-IN"/>
          </a:p>
        </p:txBody>
      </p:sp>
      <p:sp>
        <p:nvSpPr>
          <p:cNvPr id="3" name="Footer Placeholder 2"/>
          <p:cNvSpPr>
            <a:spLocks noGrp="1"/>
          </p:cNvSpPr>
          <p:nvPr>
            <p:ph type="ftr" idx="10"/>
          </p:nvPr>
        </p:nvSpPr>
        <p:spPr>
          <a:xfrm>
            <a:off x="3514725" y="6245225"/>
            <a:ext cx="3245049" cy="558800"/>
          </a:xfrm>
        </p:spPr>
        <p:txBody>
          <a:bodyPr/>
          <a:lstStyle>
            <a:lvl1pPr>
              <a:defRPr/>
            </a:lvl1pPr>
          </a:lstStyle>
          <a:p>
            <a:r>
              <a:rPr lang="it-IT"/>
              <a:t>IoT and its applications</a:t>
            </a:r>
          </a:p>
        </p:txBody>
      </p:sp>
      <p:sp>
        <p:nvSpPr>
          <p:cNvPr id="4" name="Slide Number Placeholder 3"/>
          <p:cNvSpPr>
            <a:spLocks noGrp="1"/>
          </p:cNvSpPr>
          <p:nvPr>
            <p:ph type="sldNum" idx="11"/>
          </p:nvPr>
        </p:nvSpPr>
        <p:spPr>
          <a:xfrm>
            <a:off x="7372350" y="6245225"/>
            <a:ext cx="2387799" cy="641350"/>
          </a:xfrm>
        </p:spPr>
        <p:txBody>
          <a:bodyPr/>
          <a:lstStyle>
            <a:lvl1pPr>
              <a:defRPr/>
            </a:lvl1pPr>
          </a:lstStyle>
          <a:p>
            <a:endParaRPr lang="it-IT"/>
          </a:p>
          <a:p>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1F75FA-5FC6-4E83-A26F-297B1FAF5EB6}" type="datetimeFigureOut">
              <a:rPr lang="en-US" smtClean="0"/>
              <a:pPr/>
              <a:t>6/3/2017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03C59A-9FE1-4B95-8C40-8313D9FC4FB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602" y="4406902"/>
            <a:ext cx="8743950" cy="1362074"/>
          </a:xfrm>
        </p:spPr>
        <p:txBody>
          <a:bodyPr anchor="t"/>
          <a:lstStyle>
            <a:lvl1pPr algn="l">
              <a:defRPr sz="4500" b="1" cap="all"/>
            </a:lvl1pPr>
          </a:lstStyle>
          <a:p>
            <a:r>
              <a:rPr lang="en-US" smtClean="0"/>
              <a:t>Click to edit Master title style</a:t>
            </a:r>
            <a:endParaRPr lang="en-IN"/>
          </a:p>
        </p:txBody>
      </p:sp>
      <p:sp>
        <p:nvSpPr>
          <p:cNvPr id="3" name="Text Placeholder 2"/>
          <p:cNvSpPr>
            <a:spLocks noGrp="1"/>
          </p:cNvSpPr>
          <p:nvPr>
            <p:ph type="body" idx="1"/>
          </p:nvPr>
        </p:nvSpPr>
        <p:spPr>
          <a:xfrm>
            <a:off x="812602" y="2906715"/>
            <a:ext cx="8743950" cy="1500187"/>
          </a:xfrm>
        </p:spPr>
        <p:txBody>
          <a:bodyPr anchor="b"/>
          <a:lstStyle>
            <a:lvl1pPr marL="0" indent="0">
              <a:buNone/>
              <a:defRPr sz="2200">
                <a:solidFill>
                  <a:schemeClr val="tx1">
                    <a:tint val="75000"/>
                  </a:schemeClr>
                </a:solidFill>
              </a:defRPr>
            </a:lvl1pPr>
            <a:lvl2pPr marL="515716" indent="0">
              <a:buNone/>
              <a:defRPr sz="2000">
                <a:solidFill>
                  <a:schemeClr val="tx1">
                    <a:tint val="75000"/>
                  </a:schemeClr>
                </a:solidFill>
              </a:defRPr>
            </a:lvl2pPr>
            <a:lvl3pPr marL="1031430" indent="0">
              <a:buNone/>
              <a:defRPr sz="1800">
                <a:solidFill>
                  <a:schemeClr val="tx1">
                    <a:tint val="75000"/>
                  </a:schemeClr>
                </a:solidFill>
              </a:defRPr>
            </a:lvl3pPr>
            <a:lvl4pPr marL="1547146" indent="0">
              <a:buNone/>
              <a:defRPr sz="1600">
                <a:solidFill>
                  <a:schemeClr val="tx1">
                    <a:tint val="75000"/>
                  </a:schemeClr>
                </a:solidFill>
              </a:defRPr>
            </a:lvl4pPr>
            <a:lvl5pPr marL="2062861" indent="0">
              <a:buNone/>
              <a:defRPr sz="1600">
                <a:solidFill>
                  <a:schemeClr val="tx1">
                    <a:tint val="75000"/>
                  </a:schemeClr>
                </a:solidFill>
              </a:defRPr>
            </a:lvl5pPr>
            <a:lvl6pPr marL="2578577" indent="0">
              <a:buNone/>
              <a:defRPr sz="1600">
                <a:solidFill>
                  <a:schemeClr val="tx1">
                    <a:tint val="75000"/>
                  </a:schemeClr>
                </a:solidFill>
              </a:defRPr>
            </a:lvl6pPr>
            <a:lvl7pPr marL="3094292" indent="0">
              <a:buNone/>
              <a:defRPr sz="1600">
                <a:solidFill>
                  <a:schemeClr val="tx1">
                    <a:tint val="75000"/>
                  </a:schemeClr>
                </a:solidFill>
              </a:defRPr>
            </a:lvl7pPr>
            <a:lvl8pPr marL="3610007" indent="0">
              <a:buNone/>
              <a:defRPr sz="1600">
                <a:solidFill>
                  <a:schemeClr val="tx1">
                    <a:tint val="75000"/>
                  </a:schemeClr>
                </a:solidFill>
              </a:defRPr>
            </a:lvl8pPr>
            <a:lvl9pPr marL="412572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1F75FA-5FC6-4E83-A26F-297B1FAF5EB6}" type="datetimeFigureOut">
              <a:rPr lang="en-US" smtClean="0"/>
              <a:pPr/>
              <a:t>6/3/2017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03C59A-9FE1-4B95-8C40-8313D9FC4FB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514350" y="1600202"/>
            <a:ext cx="4543425" cy="4525963"/>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229225" y="1600202"/>
            <a:ext cx="4543425" cy="4525963"/>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21F75FA-5FC6-4E83-A26F-297B1FAF5EB6}" type="datetimeFigureOut">
              <a:rPr lang="en-US" smtClean="0"/>
              <a:pPr/>
              <a:t>6/3/2017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03C59A-9FE1-4B95-8C40-8313D9FC4FB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514350" y="1535115"/>
            <a:ext cx="4545211" cy="639763"/>
          </a:xfrm>
        </p:spPr>
        <p:txBody>
          <a:bodyPr anchor="b"/>
          <a:lstStyle>
            <a:lvl1pPr marL="0" indent="0">
              <a:buNone/>
              <a:defRPr sz="2700" b="1"/>
            </a:lvl1pPr>
            <a:lvl2pPr marL="515716" indent="0">
              <a:buNone/>
              <a:defRPr sz="2200" b="1"/>
            </a:lvl2pPr>
            <a:lvl3pPr marL="1031430" indent="0">
              <a:buNone/>
              <a:defRPr sz="2000" b="1"/>
            </a:lvl3pPr>
            <a:lvl4pPr marL="1547146" indent="0">
              <a:buNone/>
              <a:defRPr sz="1800" b="1"/>
            </a:lvl4pPr>
            <a:lvl5pPr marL="2062861" indent="0">
              <a:buNone/>
              <a:defRPr sz="1800" b="1"/>
            </a:lvl5pPr>
            <a:lvl6pPr marL="2578577" indent="0">
              <a:buNone/>
              <a:defRPr sz="1800" b="1"/>
            </a:lvl6pPr>
            <a:lvl7pPr marL="3094292" indent="0">
              <a:buNone/>
              <a:defRPr sz="1800" b="1"/>
            </a:lvl7pPr>
            <a:lvl8pPr marL="3610007" indent="0">
              <a:buNone/>
              <a:defRPr sz="1800" b="1"/>
            </a:lvl8pPr>
            <a:lvl9pPr marL="4125723"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14350" y="2174875"/>
            <a:ext cx="4545211"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5225657" y="1535115"/>
            <a:ext cx="4546997" cy="639763"/>
          </a:xfrm>
        </p:spPr>
        <p:txBody>
          <a:bodyPr anchor="b"/>
          <a:lstStyle>
            <a:lvl1pPr marL="0" indent="0">
              <a:buNone/>
              <a:defRPr sz="2700" b="1"/>
            </a:lvl1pPr>
            <a:lvl2pPr marL="515716" indent="0">
              <a:buNone/>
              <a:defRPr sz="2200" b="1"/>
            </a:lvl2pPr>
            <a:lvl3pPr marL="1031430" indent="0">
              <a:buNone/>
              <a:defRPr sz="2000" b="1"/>
            </a:lvl3pPr>
            <a:lvl4pPr marL="1547146" indent="0">
              <a:buNone/>
              <a:defRPr sz="1800" b="1"/>
            </a:lvl4pPr>
            <a:lvl5pPr marL="2062861" indent="0">
              <a:buNone/>
              <a:defRPr sz="1800" b="1"/>
            </a:lvl5pPr>
            <a:lvl6pPr marL="2578577" indent="0">
              <a:buNone/>
              <a:defRPr sz="1800" b="1"/>
            </a:lvl6pPr>
            <a:lvl7pPr marL="3094292" indent="0">
              <a:buNone/>
              <a:defRPr sz="1800" b="1"/>
            </a:lvl7pPr>
            <a:lvl8pPr marL="3610007" indent="0">
              <a:buNone/>
              <a:defRPr sz="1800" b="1"/>
            </a:lvl8pPr>
            <a:lvl9pPr marL="4125723"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225657" y="2174875"/>
            <a:ext cx="4546997"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21F75FA-5FC6-4E83-A26F-297B1FAF5EB6}" type="datetimeFigureOut">
              <a:rPr lang="en-US" smtClean="0"/>
              <a:pPr/>
              <a:t>6/3/2017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03C59A-9FE1-4B95-8C40-8313D9FC4FB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21F75FA-5FC6-4E83-A26F-297B1FAF5EB6}" type="datetimeFigureOut">
              <a:rPr lang="en-US" smtClean="0"/>
              <a:pPr/>
              <a:t>6/3/2017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03C59A-9FE1-4B95-8C40-8313D9FC4FB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1F75FA-5FC6-4E83-A26F-297B1FAF5EB6}" type="datetimeFigureOut">
              <a:rPr lang="en-US" smtClean="0"/>
              <a:pPr/>
              <a:t>6/3/2017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03C59A-9FE1-4B95-8C40-8313D9FC4FB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3" y="273051"/>
            <a:ext cx="3384352" cy="1162051"/>
          </a:xfrm>
        </p:spPr>
        <p:txBody>
          <a:bodyPr anchor="b"/>
          <a:lstStyle>
            <a:lvl1pPr algn="l">
              <a:defRPr sz="2200" b="1"/>
            </a:lvl1pPr>
          </a:lstStyle>
          <a:p>
            <a:r>
              <a:rPr lang="en-US" smtClean="0"/>
              <a:t>Click to edit Master title style</a:t>
            </a:r>
            <a:endParaRPr lang="en-IN"/>
          </a:p>
        </p:txBody>
      </p:sp>
      <p:sp>
        <p:nvSpPr>
          <p:cNvPr id="3" name="Content Placeholder 2"/>
          <p:cNvSpPr>
            <a:spLocks noGrp="1"/>
          </p:cNvSpPr>
          <p:nvPr>
            <p:ph idx="1"/>
          </p:nvPr>
        </p:nvSpPr>
        <p:spPr>
          <a:xfrm>
            <a:off x="4021932" y="273052"/>
            <a:ext cx="5750719" cy="5853113"/>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514353" y="1435103"/>
            <a:ext cx="3384352" cy="4691063"/>
          </a:xfrm>
        </p:spPr>
        <p:txBody>
          <a:bodyPr/>
          <a:lstStyle>
            <a:lvl1pPr marL="0" indent="0">
              <a:buNone/>
              <a:defRPr sz="1600"/>
            </a:lvl1pPr>
            <a:lvl2pPr marL="515716" indent="0">
              <a:buNone/>
              <a:defRPr sz="1300"/>
            </a:lvl2pPr>
            <a:lvl3pPr marL="1031430" indent="0">
              <a:buNone/>
              <a:defRPr sz="1100"/>
            </a:lvl3pPr>
            <a:lvl4pPr marL="1547146" indent="0">
              <a:buNone/>
              <a:defRPr sz="1000"/>
            </a:lvl4pPr>
            <a:lvl5pPr marL="2062861" indent="0">
              <a:buNone/>
              <a:defRPr sz="1000"/>
            </a:lvl5pPr>
            <a:lvl6pPr marL="2578577" indent="0">
              <a:buNone/>
              <a:defRPr sz="1000"/>
            </a:lvl6pPr>
            <a:lvl7pPr marL="3094292" indent="0">
              <a:buNone/>
              <a:defRPr sz="1000"/>
            </a:lvl7pPr>
            <a:lvl8pPr marL="3610007" indent="0">
              <a:buNone/>
              <a:defRPr sz="1000"/>
            </a:lvl8pPr>
            <a:lvl9pPr marL="412572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1F75FA-5FC6-4E83-A26F-297B1FAF5EB6}" type="datetimeFigureOut">
              <a:rPr lang="en-US" smtClean="0"/>
              <a:pPr/>
              <a:t>6/3/2017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03C59A-9FE1-4B95-8C40-8313D9FC4FB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324" y="4800601"/>
            <a:ext cx="6172200" cy="566739"/>
          </a:xfrm>
        </p:spPr>
        <p:txBody>
          <a:bodyPr anchor="b"/>
          <a:lstStyle>
            <a:lvl1pPr algn="l">
              <a:defRPr sz="2200" b="1"/>
            </a:lvl1pPr>
          </a:lstStyle>
          <a:p>
            <a:r>
              <a:rPr lang="en-US" smtClean="0"/>
              <a:t>Click to edit Master title style</a:t>
            </a:r>
            <a:endParaRPr lang="en-IN"/>
          </a:p>
        </p:txBody>
      </p:sp>
      <p:sp>
        <p:nvSpPr>
          <p:cNvPr id="3" name="Picture Placeholder 2"/>
          <p:cNvSpPr>
            <a:spLocks noGrp="1"/>
          </p:cNvSpPr>
          <p:nvPr>
            <p:ph type="pic" idx="1"/>
          </p:nvPr>
        </p:nvSpPr>
        <p:spPr>
          <a:xfrm>
            <a:off x="2016324" y="612775"/>
            <a:ext cx="6172200" cy="4114800"/>
          </a:xfrm>
        </p:spPr>
        <p:txBody>
          <a:bodyPr/>
          <a:lstStyle>
            <a:lvl1pPr marL="0" indent="0">
              <a:buNone/>
              <a:defRPr sz="3600"/>
            </a:lvl1pPr>
            <a:lvl2pPr marL="515716" indent="0">
              <a:buNone/>
              <a:defRPr sz="3100"/>
            </a:lvl2pPr>
            <a:lvl3pPr marL="1031430" indent="0">
              <a:buNone/>
              <a:defRPr sz="2700"/>
            </a:lvl3pPr>
            <a:lvl4pPr marL="1547146" indent="0">
              <a:buNone/>
              <a:defRPr sz="2200"/>
            </a:lvl4pPr>
            <a:lvl5pPr marL="2062861" indent="0">
              <a:buNone/>
              <a:defRPr sz="2200"/>
            </a:lvl5pPr>
            <a:lvl6pPr marL="2578577" indent="0">
              <a:buNone/>
              <a:defRPr sz="2200"/>
            </a:lvl6pPr>
            <a:lvl7pPr marL="3094292" indent="0">
              <a:buNone/>
              <a:defRPr sz="2200"/>
            </a:lvl7pPr>
            <a:lvl8pPr marL="3610007" indent="0">
              <a:buNone/>
              <a:defRPr sz="2200"/>
            </a:lvl8pPr>
            <a:lvl9pPr marL="4125723" indent="0">
              <a:buNone/>
              <a:defRPr sz="2200"/>
            </a:lvl9pPr>
          </a:lstStyle>
          <a:p>
            <a:endParaRPr lang="en-IN"/>
          </a:p>
        </p:txBody>
      </p:sp>
      <p:sp>
        <p:nvSpPr>
          <p:cNvPr id="4" name="Text Placeholder 3"/>
          <p:cNvSpPr>
            <a:spLocks noGrp="1"/>
          </p:cNvSpPr>
          <p:nvPr>
            <p:ph type="body" sz="half" idx="2"/>
          </p:nvPr>
        </p:nvSpPr>
        <p:spPr>
          <a:xfrm>
            <a:off x="2016324" y="5367340"/>
            <a:ext cx="6172200" cy="804863"/>
          </a:xfrm>
        </p:spPr>
        <p:txBody>
          <a:bodyPr/>
          <a:lstStyle>
            <a:lvl1pPr marL="0" indent="0">
              <a:buNone/>
              <a:defRPr sz="1600"/>
            </a:lvl1pPr>
            <a:lvl2pPr marL="515716" indent="0">
              <a:buNone/>
              <a:defRPr sz="1300"/>
            </a:lvl2pPr>
            <a:lvl3pPr marL="1031430" indent="0">
              <a:buNone/>
              <a:defRPr sz="1100"/>
            </a:lvl3pPr>
            <a:lvl4pPr marL="1547146" indent="0">
              <a:buNone/>
              <a:defRPr sz="1000"/>
            </a:lvl4pPr>
            <a:lvl5pPr marL="2062861" indent="0">
              <a:buNone/>
              <a:defRPr sz="1000"/>
            </a:lvl5pPr>
            <a:lvl6pPr marL="2578577" indent="0">
              <a:buNone/>
              <a:defRPr sz="1000"/>
            </a:lvl6pPr>
            <a:lvl7pPr marL="3094292" indent="0">
              <a:buNone/>
              <a:defRPr sz="1000"/>
            </a:lvl7pPr>
            <a:lvl8pPr marL="3610007" indent="0">
              <a:buNone/>
              <a:defRPr sz="1000"/>
            </a:lvl8pPr>
            <a:lvl9pPr marL="412572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1F75FA-5FC6-4E83-A26F-297B1FAF5EB6}" type="datetimeFigureOut">
              <a:rPr lang="en-US" smtClean="0"/>
              <a:pPr/>
              <a:t>6/3/2017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03C59A-9FE1-4B95-8C40-8313D9FC4FB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73000"/>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0" y="274639"/>
            <a:ext cx="9258300" cy="1143000"/>
          </a:xfrm>
          <a:prstGeom prst="rect">
            <a:avLst/>
          </a:prstGeom>
        </p:spPr>
        <p:txBody>
          <a:bodyPr vert="horz" lIns="103143" tIns="51571" rIns="103143" bIns="51571"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514350" y="1600202"/>
            <a:ext cx="9258300" cy="4525963"/>
          </a:xfrm>
          <a:prstGeom prst="rect">
            <a:avLst/>
          </a:prstGeom>
        </p:spPr>
        <p:txBody>
          <a:bodyPr vert="horz" lIns="103143" tIns="51571" rIns="103143" bIns="5157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514350" y="6356353"/>
            <a:ext cx="2400300" cy="365125"/>
          </a:xfrm>
          <a:prstGeom prst="rect">
            <a:avLst/>
          </a:prstGeom>
        </p:spPr>
        <p:txBody>
          <a:bodyPr vert="horz" lIns="103143" tIns="51571" rIns="103143" bIns="51571" rtlCol="0" anchor="ctr"/>
          <a:lstStyle>
            <a:lvl1pPr algn="l">
              <a:defRPr sz="1300">
                <a:solidFill>
                  <a:schemeClr val="tx1">
                    <a:tint val="75000"/>
                  </a:schemeClr>
                </a:solidFill>
              </a:defRPr>
            </a:lvl1pPr>
          </a:lstStyle>
          <a:p>
            <a:fld id="{E21F75FA-5FC6-4E83-A26F-297B1FAF5EB6}" type="datetimeFigureOut">
              <a:rPr lang="en-US" smtClean="0"/>
              <a:pPr/>
              <a:t>6/3/2017</a:t>
            </a:fld>
            <a:endParaRPr lang="en-IN"/>
          </a:p>
        </p:txBody>
      </p:sp>
      <p:sp>
        <p:nvSpPr>
          <p:cNvPr id="5" name="Footer Placeholder 4"/>
          <p:cNvSpPr>
            <a:spLocks noGrp="1"/>
          </p:cNvSpPr>
          <p:nvPr>
            <p:ph type="ftr" sz="quarter" idx="3"/>
          </p:nvPr>
        </p:nvSpPr>
        <p:spPr>
          <a:xfrm>
            <a:off x="3514725" y="6356353"/>
            <a:ext cx="3257550" cy="365125"/>
          </a:xfrm>
          <a:prstGeom prst="rect">
            <a:avLst/>
          </a:prstGeom>
        </p:spPr>
        <p:txBody>
          <a:bodyPr vert="horz" lIns="103143" tIns="51571" rIns="103143" bIns="51571" rtlCol="0" anchor="ctr"/>
          <a:lstStyle>
            <a:lvl1pPr algn="ctr">
              <a:defRPr sz="13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372350" y="6356353"/>
            <a:ext cx="2400300" cy="365125"/>
          </a:xfrm>
          <a:prstGeom prst="rect">
            <a:avLst/>
          </a:prstGeom>
        </p:spPr>
        <p:txBody>
          <a:bodyPr vert="horz" lIns="103143" tIns="51571" rIns="103143" bIns="51571" rtlCol="0" anchor="ctr"/>
          <a:lstStyle>
            <a:lvl1pPr algn="r">
              <a:defRPr sz="1300">
                <a:solidFill>
                  <a:schemeClr val="tx1">
                    <a:tint val="75000"/>
                  </a:schemeClr>
                </a:solidFill>
              </a:defRPr>
            </a:lvl1pPr>
          </a:lstStyle>
          <a:p>
            <a:fld id="{3003C59A-9FE1-4B95-8C40-8313D9FC4FB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031430" rtl="0" eaLnBrk="1" latinLnBrk="0" hangingPunct="1">
        <a:spcBef>
          <a:spcPct val="0"/>
        </a:spcBef>
        <a:buNone/>
        <a:defRPr sz="4900" kern="1200">
          <a:solidFill>
            <a:schemeClr val="tx1"/>
          </a:solidFill>
          <a:latin typeface="+mj-lt"/>
          <a:ea typeface="+mj-ea"/>
          <a:cs typeface="+mj-cs"/>
        </a:defRPr>
      </a:lvl1pPr>
    </p:titleStyle>
    <p:bodyStyle>
      <a:lvl1pPr marL="386786" indent="-386786" algn="l" defTabSz="103143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38037" indent="-322322" algn="l" defTabSz="1031430"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89289" indent="-257857" algn="l" defTabSz="1031430"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05004" indent="-257857" algn="l" defTabSz="103143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320719" indent="-257857" algn="l" defTabSz="1031430"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836434" indent="-257857" algn="l" defTabSz="103143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52150" indent="-257857" algn="l" defTabSz="103143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67865" indent="-257857" algn="l" defTabSz="103143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83580" indent="-257857" algn="l" defTabSz="1031430"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31430" rtl="0" eaLnBrk="1" latinLnBrk="0" hangingPunct="1">
        <a:defRPr sz="2000" kern="1200">
          <a:solidFill>
            <a:schemeClr val="tx1"/>
          </a:solidFill>
          <a:latin typeface="+mn-lt"/>
          <a:ea typeface="+mn-ea"/>
          <a:cs typeface="+mn-cs"/>
        </a:defRPr>
      </a:lvl1pPr>
      <a:lvl2pPr marL="515716" algn="l" defTabSz="1031430" rtl="0" eaLnBrk="1" latinLnBrk="0" hangingPunct="1">
        <a:defRPr sz="2000" kern="1200">
          <a:solidFill>
            <a:schemeClr val="tx1"/>
          </a:solidFill>
          <a:latin typeface="+mn-lt"/>
          <a:ea typeface="+mn-ea"/>
          <a:cs typeface="+mn-cs"/>
        </a:defRPr>
      </a:lvl2pPr>
      <a:lvl3pPr marL="1031430" algn="l" defTabSz="1031430" rtl="0" eaLnBrk="1" latinLnBrk="0" hangingPunct="1">
        <a:defRPr sz="2000" kern="1200">
          <a:solidFill>
            <a:schemeClr val="tx1"/>
          </a:solidFill>
          <a:latin typeface="+mn-lt"/>
          <a:ea typeface="+mn-ea"/>
          <a:cs typeface="+mn-cs"/>
        </a:defRPr>
      </a:lvl3pPr>
      <a:lvl4pPr marL="1547146" algn="l" defTabSz="1031430" rtl="0" eaLnBrk="1" latinLnBrk="0" hangingPunct="1">
        <a:defRPr sz="2000" kern="1200">
          <a:solidFill>
            <a:schemeClr val="tx1"/>
          </a:solidFill>
          <a:latin typeface="+mn-lt"/>
          <a:ea typeface="+mn-ea"/>
          <a:cs typeface="+mn-cs"/>
        </a:defRPr>
      </a:lvl4pPr>
      <a:lvl5pPr marL="2062861" algn="l" defTabSz="1031430" rtl="0" eaLnBrk="1" latinLnBrk="0" hangingPunct="1">
        <a:defRPr sz="2000" kern="1200">
          <a:solidFill>
            <a:schemeClr val="tx1"/>
          </a:solidFill>
          <a:latin typeface="+mn-lt"/>
          <a:ea typeface="+mn-ea"/>
          <a:cs typeface="+mn-cs"/>
        </a:defRPr>
      </a:lvl5pPr>
      <a:lvl6pPr marL="2578577" algn="l" defTabSz="1031430" rtl="0" eaLnBrk="1" latinLnBrk="0" hangingPunct="1">
        <a:defRPr sz="2000" kern="1200">
          <a:solidFill>
            <a:schemeClr val="tx1"/>
          </a:solidFill>
          <a:latin typeface="+mn-lt"/>
          <a:ea typeface="+mn-ea"/>
          <a:cs typeface="+mn-cs"/>
        </a:defRPr>
      </a:lvl6pPr>
      <a:lvl7pPr marL="3094292" algn="l" defTabSz="1031430" rtl="0" eaLnBrk="1" latinLnBrk="0" hangingPunct="1">
        <a:defRPr sz="2000" kern="1200">
          <a:solidFill>
            <a:schemeClr val="tx1"/>
          </a:solidFill>
          <a:latin typeface="+mn-lt"/>
          <a:ea typeface="+mn-ea"/>
          <a:cs typeface="+mn-cs"/>
        </a:defRPr>
      </a:lvl7pPr>
      <a:lvl8pPr marL="3610007" algn="l" defTabSz="1031430" rtl="0" eaLnBrk="1" latinLnBrk="0" hangingPunct="1">
        <a:defRPr sz="2000" kern="1200">
          <a:solidFill>
            <a:schemeClr val="tx1"/>
          </a:solidFill>
          <a:latin typeface="+mn-lt"/>
          <a:ea typeface="+mn-ea"/>
          <a:cs typeface="+mn-cs"/>
        </a:defRPr>
      </a:lvl8pPr>
      <a:lvl9pPr marL="4125723" algn="l" defTabSz="103143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wmf"/><Relationship Id="rId7" Type="http://schemas.openxmlformats.org/officeDocument/2006/relationships/image" Target="../media/image14.png"/><Relationship Id="rId2" Type="http://schemas.openxmlformats.org/officeDocument/2006/relationships/image" Target="../media/image9.wmf"/><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wmf"/><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wmf"/><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png"/><Relationship Id="rId7" Type="http://schemas.openxmlformats.org/officeDocument/2006/relationships/image" Target="../media/image13.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7.jpe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6.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jawbone.com/up/preview"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hyperlink" Target="http://www.iot-visitthefuture.eu/?id=113" TargetMode="External"/><Relationship Id="rId4" Type="http://schemas.openxmlformats.org/officeDocument/2006/relationships/hyperlink" Target="http://mavizontech.com/MeetMavia.htm"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freedom.disi.unitn.it/"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hyperlink" Target="http://www.webofthings.com/" TargetMode="External"/><Relationship Id="rId4" Type="http://schemas.openxmlformats.org/officeDocument/2006/relationships/hyperlink" Target="http://www.zigbee.org/"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34471" y="4076701"/>
            <a:ext cx="4536281" cy="1152525"/>
          </a:xfrm>
          <a:prstGeom prst="rect">
            <a:avLst/>
          </a:prstGeom>
          <a:noFill/>
          <a:ln w="9525">
            <a:noFill/>
            <a:round/>
            <a:headEnd/>
            <a:tailEnd/>
          </a:ln>
          <a:effectLst/>
        </p:spPr>
        <p:txBody>
          <a:bodyPr lIns="90000" tIns="46800" rIns="90000" bIns="4680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600" b="1">
                <a:solidFill>
                  <a:srgbClr val="FFFFFF"/>
                </a:solidFill>
              </a:rPr>
              <a:t>Pasquale Puzio</a:t>
            </a:r>
            <a:br>
              <a:rPr lang="es-UY" sz="1600" b="1">
                <a:solidFill>
                  <a:srgbClr val="FFFFFF"/>
                </a:solidFill>
              </a:rPr>
            </a:br>
            <a:r>
              <a:rPr lang="es-UY" sz="1600" b="1">
                <a:solidFill>
                  <a:srgbClr val="FFFFFF"/>
                </a:solidFill>
              </a:rPr>
              <a:t>Sistemi e Reti Wireless</a:t>
            </a: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600" b="1">
                <a:solidFill>
                  <a:srgbClr val="FFFFFF"/>
                </a:solidFill>
              </a:rPr>
              <a:t>a.a. 2010/2011</a:t>
            </a: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600" b="1">
                <a:solidFill>
                  <a:srgbClr val="FFFFFF"/>
                </a:solidFill>
              </a:rPr>
              <a:t>Università di Bologna</a:t>
            </a:r>
          </a:p>
        </p:txBody>
      </p:sp>
      <p:sp>
        <p:nvSpPr>
          <p:cNvPr id="5" name="Rectangle 4"/>
          <p:cNvSpPr/>
          <p:nvPr/>
        </p:nvSpPr>
        <p:spPr>
          <a:xfrm>
            <a:off x="1371601" y="2590801"/>
            <a:ext cx="7715249" cy="646331"/>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r>
              <a:rPr lang="es-UY" sz="3600" b="1" dirty="0" smtClean="0"/>
              <a:t>Internet of </a:t>
            </a:r>
            <a:r>
              <a:rPr lang="es-UY" sz="3600" b="1" dirty="0" err="1" smtClean="0"/>
              <a:t>Things</a:t>
            </a:r>
            <a:r>
              <a:rPr lang="es-UY" sz="3600" b="1" dirty="0" smtClean="0"/>
              <a:t> and </a:t>
            </a:r>
            <a:r>
              <a:rPr lang="es-UY" sz="3600" b="1" dirty="0" err="1" smtClean="0"/>
              <a:t>its</a:t>
            </a:r>
            <a:r>
              <a:rPr lang="es-UY" sz="3600" b="1" dirty="0" smtClean="0"/>
              <a:t> </a:t>
            </a:r>
            <a:r>
              <a:rPr lang="es-UY" sz="3600" b="1" dirty="0" err="1" smtClean="0"/>
              <a:t>applications</a:t>
            </a:r>
            <a:endParaRPr lang="en-IN" sz="36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4"/>
          <p:cNvGrpSpPr/>
          <p:nvPr/>
        </p:nvGrpSpPr>
        <p:grpSpPr>
          <a:xfrm>
            <a:off x="719734" y="1005482"/>
            <a:ext cx="9052917" cy="5304254"/>
            <a:chOff x="639763" y="0"/>
            <a:chExt cx="8047037" cy="5304254"/>
          </a:xfrm>
        </p:grpSpPr>
        <p:sp>
          <p:nvSpPr>
            <p:cNvPr id="3" name="Rectangle 2"/>
            <p:cNvSpPr txBox="1">
              <a:spLocks noChangeArrowheads="1"/>
            </p:cNvSpPr>
            <p:nvPr/>
          </p:nvSpPr>
          <p:spPr>
            <a:xfrm>
              <a:off x="639763" y="0"/>
              <a:ext cx="8047037" cy="8382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4000" dirty="0" smtClean="0">
                  <a:ea typeface="SimSun" pitchFamily="2" charset="-122"/>
                </a:rPr>
                <a:t>The Applications of Iot</a:t>
              </a:r>
            </a:p>
          </p:txBody>
        </p:sp>
        <p:sp>
          <p:nvSpPr>
            <p:cNvPr id="4" name="AutoShape 44"/>
            <p:cNvSpPr>
              <a:spLocks noChangeArrowheads="1"/>
            </p:cNvSpPr>
            <p:nvPr/>
          </p:nvSpPr>
          <p:spPr bwMode="invGray">
            <a:xfrm rot="17973186">
              <a:off x="4539456" y="22550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pPr>
                <a:defRPr/>
              </a:pPr>
              <a:endParaRPr lang="zh-CN" altLang="en-US">
                <a:latin typeface="+mn-lt"/>
                <a:ea typeface="宋体" charset="-122"/>
              </a:endParaRPr>
            </a:p>
          </p:txBody>
        </p:sp>
        <p:sp>
          <p:nvSpPr>
            <p:cNvPr id="5" name="AutoShape 45"/>
            <p:cNvSpPr>
              <a:spLocks noChangeArrowheads="1"/>
            </p:cNvSpPr>
            <p:nvPr/>
          </p:nvSpPr>
          <p:spPr bwMode="invGray">
            <a:xfrm rot="3465783">
              <a:off x="4539457" y="4418806"/>
              <a:ext cx="792162" cy="288925"/>
            </a:xfrm>
            <a:prstGeom prst="rightArrow">
              <a:avLst>
                <a:gd name="adj1" fmla="val 35167"/>
                <a:gd name="adj2" fmla="val 111028"/>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pPr>
                <a:defRPr/>
              </a:pPr>
              <a:endParaRPr lang="zh-CN" altLang="en-US">
                <a:latin typeface="+mn-lt"/>
                <a:ea typeface="宋体" charset="-122"/>
              </a:endParaRPr>
            </a:p>
          </p:txBody>
        </p:sp>
        <p:sp>
          <p:nvSpPr>
            <p:cNvPr id="6" name="AutoShape 46"/>
            <p:cNvSpPr>
              <a:spLocks noChangeArrowheads="1"/>
            </p:cNvSpPr>
            <p:nvPr/>
          </p:nvSpPr>
          <p:spPr bwMode="invGray">
            <a:xfrm rot="14369022">
              <a:off x="3320256" y="23312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pPr>
                <a:defRPr/>
              </a:pPr>
              <a:endParaRPr lang="zh-CN" altLang="en-US">
                <a:latin typeface="+mn-lt"/>
                <a:ea typeface="宋体" charset="-122"/>
              </a:endParaRPr>
            </a:p>
          </p:txBody>
        </p:sp>
        <p:sp>
          <p:nvSpPr>
            <p:cNvPr id="7" name="AutoShape 47"/>
            <p:cNvSpPr>
              <a:spLocks noChangeArrowheads="1"/>
            </p:cNvSpPr>
            <p:nvPr/>
          </p:nvSpPr>
          <p:spPr bwMode="invGray">
            <a:xfrm rot="7535209">
              <a:off x="3282156" y="4385469"/>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pPr>
                <a:defRPr/>
              </a:pPr>
              <a:endParaRPr lang="zh-CN" altLang="en-US">
                <a:latin typeface="+mn-lt"/>
                <a:ea typeface="宋体" charset="-122"/>
              </a:endParaRPr>
            </a:p>
          </p:txBody>
        </p:sp>
        <p:sp>
          <p:nvSpPr>
            <p:cNvPr id="8" name="AutoShape 48"/>
            <p:cNvSpPr>
              <a:spLocks noChangeArrowheads="1"/>
            </p:cNvSpPr>
            <p:nvPr/>
          </p:nvSpPr>
          <p:spPr bwMode="invGray">
            <a:xfrm>
              <a:off x="5118100" y="3382963"/>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pPr>
                <a:defRPr/>
              </a:pPr>
              <a:endParaRPr lang="zh-CN" altLang="en-US">
                <a:latin typeface="+mn-lt"/>
                <a:ea typeface="宋体" charset="-122"/>
              </a:endParaRPr>
            </a:p>
          </p:txBody>
        </p:sp>
        <p:sp>
          <p:nvSpPr>
            <p:cNvPr id="9" name="AutoShape 49"/>
            <p:cNvSpPr>
              <a:spLocks noChangeArrowheads="1"/>
            </p:cNvSpPr>
            <p:nvPr/>
          </p:nvSpPr>
          <p:spPr bwMode="invGray">
            <a:xfrm rot="10800000">
              <a:off x="2708275" y="3376613"/>
              <a:ext cx="863600" cy="288925"/>
            </a:xfrm>
            <a:prstGeom prst="rightArrow">
              <a:avLst>
                <a:gd name="adj1" fmla="val 35167"/>
                <a:gd name="adj2" fmla="val 121041"/>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pPr>
                <a:defRPr/>
              </a:pPr>
              <a:endParaRPr lang="zh-CN" altLang="en-US">
                <a:latin typeface="+mn-lt"/>
                <a:ea typeface="宋体" charset="-122"/>
              </a:endParaRPr>
            </a:p>
          </p:txBody>
        </p:sp>
        <p:sp>
          <p:nvSpPr>
            <p:cNvPr id="10" name="Oval 50"/>
            <p:cNvSpPr>
              <a:spLocks noChangeArrowheads="1"/>
            </p:cNvSpPr>
            <p:nvPr/>
          </p:nvSpPr>
          <p:spPr bwMode="black">
            <a:xfrm>
              <a:off x="2454275" y="3162300"/>
              <a:ext cx="3743325" cy="562630"/>
            </a:xfrm>
            <a:prstGeom prst="ellipse">
              <a:avLst/>
            </a:prstGeom>
            <a:noFill/>
            <a:ln w="38100" algn="ctr">
              <a:solidFill>
                <a:schemeClr val="tx2"/>
              </a:solidFill>
              <a:round/>
              <a:headEnd/>
              <a:tailEnd/>
            </a:ln>
            <a:extLst/>
          </p:spPr>
          <p:txBody>
            <a:bodyPr anchor="ctr">
              <a:spAutoFit/>
            </a:bodyPr>
            <a:lstStyle/>
            <a:p>
              <a:pPr>
                <a:defRPr/>
              </a:pPr>
              <a:endParaRPr lang="zh-CN" altLang="en-US">
                <a:latin typeface="+mn-lt"/>
                <a:ea typeface="宋体" pitchFamily="2" charset="-122"/>
              </a:endParaRPr>
            </a:p>
          </p:txBody>
        </p:sp>
        <p:grpSp>
          <p:nvGrpSpPr>
            <p:cNvPr id="11" name="Group 51"/>
            <p:cNvGrpSpPr>
              <a:grpSpLocks/>
            </p:cNvGrpSpPr>
            <p:nvPr/>
          </p:nvGrpSpPr>
          <p:grpSpPr bwMode="auto">
            <a:xfrm>
              <a:off x="3190875" y="1673225"/>
              <a:ext cx="360363" cy="360363"/>
              <a:chOff x="1973" y="1706"/>
              <a:chExt cx="227" cy="227"/>
            </a:xfrm>
          </p:grpSpPr>
          <p:sp>
            <p:nvSpPr>
              <p:cNvPr id="44" name="Oval 52"/>
              <p:cNvSpPr>
                <a:spLocks noChangeArrowheads="1"/>
              </p:cNvSpPr>
              <p:nvPr/>
            </p:nvSpPr>
            <p:spPr bwMode="gray">
              <a:xfrm>
                <a:off x="1973"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pPr>
                  <a:defRPr/>
                </a:pPr>
                <a:endParaRPr lang="zh-CN" altLang="en-US">
                  <a:latin typeface="+mn-lt"/>
                  <a:ea typeface="宋体" charset="-122"/>
                </a:endParaRPr>
              </a:p>
            </p:txBody>
          </p:sp>
          <p:sp>
            <p:nvSpPr>
              <p:cNvPr id="45" name="Oval 53"/>
              <p:cNvSpPr>
                <a:spLocks noChangeArrowheads="1"/>
              </p:cNvSpPr>
              <p:nvPr/>
            </p:nvSpPr>
            <p:spPr bwMode="gray">
              <a:xfrm>
                <a:off x="1983"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pPr>
                  <a:defRPr/>
                </a:pPr>
                <a:endParaRPr lang="zh-CN" altLang="en-US">
                  <a:latin typeface="+mn-lt"/>
                  <a:ea typeface="宋体" charset="-122"/>
                </a:endParaRPr>
              </a:p>
            </p:txBody>
          </p:sp>
        </p:grpSp>
        <p:grpSp>
          <p:nvGrpSpPr>
            <p:cNvPr id="12" name="Group 54"/>
            <p:cNvGrpSpPr>
              <a:grpSpLocks/>
            </p:cNvGrpSpPr>
            <p:nvPr/>
          </p:nvGrpSpPr>
          <p:grpSpPr bwMode="auto">
            <a:xfrm>
              <a:off x="2246313" y="3328988"/>
              <a:ext cx="360362" cy="360362"/>
              <a:chOff x="1565" y="2659"/>
              <a:chExt cx="227" cy="227"/>
            </a:xfrm>
          </p:grpSpPr>
          <p:sp>
            <p:nvSpPr>
              <p:cNvPr id="42" name="Oval 55"/>
              <p:cNvSpPr>
                <a:spLocks noChangeArrowheads="1"/>
              </p:cNvSpPr>
              <p:nvPr/>
            </p:nvSpPr>
            <p:spPr bwMode="gray">
              <a:xfrm>
                <a:off x="1565"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pPr>
                  <a:defRPr/>
                </a:pPr>
                <a:endParaRPr lang="zh-CN" altLang="en-US">
                  <a:latin typeface="+mn-lt"/>
                  <a:ea typeface="宋体" charset="-122"/>
                </a:endParaRPr>
              </a:p>
            </p:txBody>
          </p:sp>
          <p:sp>
            <p:nvSpPr>
              <p:cNvPr id="43" name="Oval 56"/>
              <p:cNvSpPr>
                <a:spLocks noChangeArrowheads="1"/>
              </p:cNvSpPr>
              <p:nvPr/>
            </p:nvSpPr>
            <p:spPr bwMode="gray">
              <a:xfrm>
                <a:off x="1575"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pPr>
                  <a:defRPr/>
                </a:pPr>
                <a:endParaRPr lang="zh-CN" altLang="en-US">
                  <a:latin typeface="+mn-lt"/>
                  <a:ea typeface="宋体" charset="-122"/>
                </a:endParaRPr>
              </a:p>
            </p:txBody>
          </p:sp>
        </p:grpSp>
        <p:grpSp>
          <p:nvGrpSpPr>
            <p:cNvPr id="13" name="Group 57"/>
            <p:cNvGrpSpPr>
              <a:grpSpLocks/>
            </p:cNvGrpSpPr>
            <p:nvPr/>
          </p:nvGrpSpPr>
          <p:grpSpPr bwMode="auto">
            <a:xfrm>
              <a:off x="3109913" y="4872038"/>
              <a:ext cx="360362" cy="360362"/>
              <a:chOff x="2109" y="3612"/>
              <a:chExt cx="227" cy="227"/>
            </a:xfrm>
          </p:grpSpPr>
          <p:sp>
            <p:nvSpPr>
              <p:cNvPr id="40" name="Oval 58"/>
              <p:cNvSpPr>
                <a:spLocks noChangeArrowheads="1"/>
              </p:cNvSpPr>
              <p:nvPr/>
            </p:nvSpPr>
            <p:spPr bwMode="gray">
              <a:xfrm>
                <a:off x="2109" y="3612"/>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pPr>
                  <a:defRPr/>
                </a:pPr>
                <a:endParaRPr lang="zh-CN" altLang="en-US">
                  <a:latin typeface="+mn-lt"/>
                  <a:ea typeface="宋体" charset="-122"/>
                </a:endParaRPr>
              </a:p>
            </p:txBody>
          </p:sp>
          <p:sp>
            <p:nvSpPr>
              <p:cNvPr id="41" name="Oval 59"/>
              <p:cNvSpPr>
                <a:spLocks noChangeArrowheads="1"/>
              </p:cNvSpPr>
              <p:nvPr/>
            </p:nvSpPr>
            <p:spPr bwMode="gray">
              <a:xfrm>
                <a:off x="2119" y="3631"/>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pPr>
                  <a:defRPr/>
                </a:pPr>
                <a:endParaRPr lang="zh-CN" altLang="en-US">
                  <a:latin typeface="+mn-lt"/>
                  <a:ea typeface="宋体" charset="-122"/>
                </a:endParaRPr>
              </a:p>
            </p:txBody>
          </p:sp>
        </p:grpSp>
        <p:grpSp>
          <p:nvGrpSpPr>
            <p:cNvPr id="14" name="Group 60"/>
            <p:cNvGrpSpPr>
              <a:grpSpLocks/>
            </p:cNvGrpSpPr>
            <p:nvPr/>
          </p:nvGrpSpPr>
          <p:grpSpPr bwMode="auto">
            <a:xfrm>
              <a:off x="5040313" y="1652588"/>
              <a:ext cx="360362" cy="360362"/>
              <a:chOff x="3470" y="1706"/>
              <a:chExt cx="227" cy="227"/>
            </a:xfrm>
          </p:grpSpPr>
          <p:sp>
            <p:nvSpPr>
              <p:cNvPr id="38" name="Oval 61"/>
              <p:cNvSpPr>
                <a:spLocks noChangeArrowheads="1"/>
              </p:cNvSpPr>
              <p:nvPr/>
            </p:nvSpPr>
            <p:spPr bwMode="gray">
              <a:xfrm>
                <a:off x="3470"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pPr>
                  <a:defRPr/>
                </a:pPr>
                <a:endParaRPr lang="zh-CN" altLang="en-US">
                  <a:latin typeface="+mn-lt"/>
                  <a:ea typeface="宋体" charset="-122"/>
                </a:endParaRPr>
              </a:p>
            </p:txBody>
          </p:sp>
          <p:sp>
            <p:nvSpPr>
              <p:cNvPr id="39" name="Oval 62"/>
              <p:cNvSpPr>
                <a:spLocks noChangeArrowheads="1"/>
              </p:cNvSpPr>
              <p:nvPr/>
            </p:nvSpPr>
            <p:spPr bwMode="gray">
              <a:xfrm>
                <a:off x="3480"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pPr>
                  <a:defRPr/>
                </a:pPr>
                <a:endParaRPr lang="zh-CN" altLang="en-US">
                  <a:latin typeface="+mn-lt"/>
                  <a:ea typeface="宋体" charset="-122"/>
                </a:endParaRPr>
              </a:p>
            </p:txBody>
          </p:sp>
        </p:grpSp>
        <p:grpSp>
          <p:nvGrpSpPr>
            <p:cNvPr id="15" name="Group 63"/>
            <p:cNvGrpSpPr>
              <a:grpSpLocks/>
            </p:cNvGrpSpPr>
            <p:nvPr/>
          </p:nvGrpSpPr>
          <p:grpSpPr bwMode="auto">
            <a:xfrm>
              <a:off x="5989638" y="3328988"/>
              <a:ext cx="360362" cy="360362"/>
              <a:chOff x="3923" y="2659"/>
              <a:chExt cx="227" cy="227"/>
            </a:xfrm>
          </p:grpSpPr>
          <p:sp>
            <p:nvSpPr>
              <p:cNvPr id="36" name="Oval 64"/>
              <p:cNvSpPr>
                <a:spLocks noChangeArrowheads="1"/>
              </p:cNvSpPr>
              <p:nvPr/>
            </p:nvSpPr>
            <p:spPr bwMode="gray">
              <a:xfrm>
                <a:off x="3923"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pPr>
                  <a:defRPr/>
                </a:pPr>
                <a:endParaRPr lang="zh-CN" altLang="en-US">
                  <a:latin typeface="+mn-lt"/>
                  <a:ea typeface="宋体" charset="-122"/>
                </a:endParaRPr>
              </a:p>
            </p:txBody>
          </p:sp>
          <p:sp>
            <p:nvSpPr>
              <p:cNvPr id="37" name="Oval 65"/>
              <p:cNvSpPr>
                <a:spLocks noChangeArrowheads="1"/>
              </p:cNvSpPr>
              <p:nvPr/>
            </p:nvSpPr>
            <p:spPr bwMode="gray">
              <a:xfrm>
                <a:off x="3933"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pPr>
                  <a:defRPr/>
                </a:pPr>
                <a:endParaRPr lang="zh-CN" altLang="en-US">
                  <a:latin typeface="+mn-lt"/>
                  <a:ea typeface="宋体" charset="-122"/>
                </a:endParaRPr>
              </a:p>
            </p:txBody>
          </p:sp>
        </p:grpSp>
        <p:grpSp>
          <p:nvGrpSpPr>
            <p:cNvPr id="16" name="Group 66"/>
            <p:cNvGrpSpPr>
              <a:grpSpLocks/>
            </p:cNvGrpSpPr>
            <p:nvPr/>
          </p:nvGrpSpPr>
          <p:grpSpPr bwMode="auto">
            <a:xfrm>
              <a:off x="5095875" y="4929188"/>
              <a:ext cx="360363" cy="360362"/>
              <a:chOff x="3515" y="3521"/>
              <a:chExt cx="227" cy="227"/>
            </a:xfrm>
          </p:grpSpPr>
          <p:sp>
            <p:nvSpPr>
              <p:cNvPr id="34" name="Oval 67"/>
              <p:cNvSpPr>
                <a:spLocks noChangeArrowheads="1"/>
              </p:cNvSpPr>
              <p:nvPr/>
            </p:nvSpPr>
            <p:spPr bwMode="gray">
              <a:xfrm>
                <a:off x="3515" y="3521"/>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pPr>
                  <a:defRPr/>
                </a:pPr>
                <a:endParaRPr lang="zh-CN" altLang="en-US">
                  <a:latin typeface="+mn-lt"/>
                  <a:ea typeface="宋体" charset="-122"/>
                </a:endParaRPr>
              </a:p>
            </p:txBody>
          </p:sp>
          <p:sp>
            <p:nvSpPr>
              <p:cNvPr id="35" name="Oval 68"/>
              <p:cNvSpPr>
                <a:spLocks noChangeArrowheads="1"/>
              </p:cNvSpPr>
              <p:nvPr/>
            </p:nvSpPr>
            <p:spPr bwMode="gray">
              <a:xfrm>
                <a:off x="3525" y="3540"/>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pPr>
                  <a:defRPr/>
                </a:pPr>
                <a:endParaRPr lang="zh-CN" altLang="en-US">
                  <a:latin typeface="+mn-lt"/>
                  <a:ea typeface="宋体" charset="-122"/>
                </a:endParaRPr>
              </a:p>
            </p:txBody>
          </p:sp>
        </p:grpSp>
        <p:sp>
          <p:nvSpPr>
            <p:cNvPr id="17" name="Oval 69"/>
            <p:cNvSpPr>
              <a:spLocks noChangeArrowheads="1"/>
            </p:cNvSpPr>
            <p:nvPr/>
          </p:nvSpPr>
          <p:spPr bwMode="gray">
            <a:xfrm>
              <a:off x="3386138" y="3214688"/>
              <a:ext cx="1882775" cy="562630"/>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anchor="ctr">
              <a:spAutoFit/>
            </a:bodyPr>
            <a:lstStyle/>
            <a:p>
              <a:pPr>
                <a:defRPr/>
              </a:pPr>
              <a:endParaRPr lang="zh-CN" altLang="en-US">
                <a:latin typeface="+mn-lt"/>
                <a:ea typeface="宋体" charset="-122"/>
              </a:endParaRPr>
            </a:p>
          </p:txBody>
        </p:sp>
        <p:sp>
          <p:nvSpPr>
            <p:cNvPr id="18" name="Oval 70"/>
            <p:cNvSpPr>
              <a:spLocks noChangeArrowheads="1"/>
            </p:cNvSpPr>
            <p:nvPr/>
          </p:nvSpPr>
          <p:spPr bwMode="gray">
            <a:xfrm>
              <a:off x="3427413" y="3187700"/>
              <a:ext cx="1776412" cy="562630"/>
            </a:xfrm>
            <a:prstGeom prst="ellipse">
              <a:avLst/>
            </a:prstGeom>
            <a:gradFill rotWithShape="1">
              <a:gsLst>
                <a:gs pos="0">
                  <a:schemeClr val="hlink">
                    <a:alpha val="32001"/>
                  </a:schemeClr>
                </a:gs>
                <a:gs pos="100000">
                  <a:schemeClr val="hlink">
                    <a:gamma/>
                    <a:shade val="46275"/>
                    <a:invGamma/>
                  </a:schemeClr>
                </a:gs>
              </a:gsLst>
              <a:lin ang="2700000" scaled="1"/>
            </a:gradFill>
            <a:ln w="38100" algn="ctr">
              <a:noFill/>
              <a:round/>
              <a:headEnd/>
              <a:tailEnd/>
            </a:ln>
            <a:effectLst/>
          </p:spPr>
          <p:txBody>
            <a:bodyPr anchor="ctr">
              <a:spAutoFit/>
            </a:bodyPr>
            <a:lstStyle/>
            <a:p>
              <a:pPr>
                <a:defRPr/>
              </a:pPr>
              <a:endParaRPr lang="zh-CN" altLang="en-US">
                <a:latin typeface="+mn-lt"/>
                <a:ea typeface="宋体" charset="-122"/>
              </a:endParaRPr>
            </a:p>
          </p:txBody>
        </p:sp>
        <p:sp>
          <p:nvSpPr>
            <p:cNvPr id="19" name="Oval 71"/>
            <p:cNvSpPr>
              <a:spLocks noChangeArrowheads="1"/>
            </p:cNvSpPr>
            <p:nvPr/>
          </p:nvSpPr>
          <p:spPr bwMode="gray">
            <a:xfrm>
              <a:off x="3513138" y="3214688"/>
              <a:ext cx="1690687" cy="56263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mn-lt"/>
                <a:ea typeface="宋体" charset="-122"/>
              </a:endParaRPr>
            </a:p>
          </p:txBody>
        </p:sp>
        <p:sp>
          <p:nvSpPr>
            <p:cNvPr id="20" name="Oval 72"/>
            <p:cNvSpPr>
              <a:spLocks noChangeArrowheads="1"/>
            </p:cNvSpPr>
            <p:nvPr/>
          </p:nvSpPr>
          <p:spPr bwMode="gray">
            <a:xfrm>
              <a:off x="3495675" y="3187700"/>
              <a:ext cx="1690688" cy="562630"/>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latin typeface="+mn-lt"/>
                <a:ea typeface="宋体" charset="-122"/>
              </a:endParaRPr>
            </a:p>
          </p:txBody>
        </p:sp>
        <p:grpSp>
          <p:nvGrpSpPr>
            <p:cNvPr id="21" name="Group 85"/>
            <p:cNvGrpSpPr>
              <a:grpSpLocks/>
            </p:cNvGrpSpPr>
            <p:nvPr/>
          </p:nvGrpSpPr>
          <p:grpSpPr bwMode="auto">
            <a:xfrm>
              <a:off x="3597275" y="2797177"/>
              <a:ext cx="1522413" cy="1473201"/>
              <a:chOff x="2416" y="1762"/>
              <a:chExt cx="959" cy="928"/>
            </a:xfrm>
          </p:grpSpPr>
          <p:sp>
            <p:nvSpPr>
              <p:cNvPr id="29" name="Oval 73"/>
              <p:cNvSpPr>
                <a:spLocks noChangeArrowheads="1"/>
              </p:cNvSpPr>
              <p:nvPr/>
            </p:nvSpPr>
            <p:spPr bwMode="gray">
              <a:xfrm>
                <a:off x="2416" y="2025"/>
                <a:ext cx="959" cy="354"/>
              </a:xfrm>
              <a:prstGeom prst="ellipse">
                <a:avLst/>
              </a:prstGeom>
              <a:solidFill>
                <a:srgbClr val="333333"/>
              </a:solidFill>
              <a:ln>
                <a:noFill/>
              </a:ln>
              <a:extLst/>
            </p:spPr>
            <p:txBody>
              <a:bodyPr anchor="ctr">
                <a:spAutoFit/>
              </a:bodyPr>
              <a:lstStyle/>
              <a:p>
                <a:pPr>
                  <a:defRPr/>
                </a:pPr>
                <a:endParaRPr lang="zh-CN" altLang="en-US">
                  <a:latin typeface="+mn-lt"/>
                  <a:ea typeface="宋体" pitchFamily="2" charset="-122"/>
                </a:endParaRPr>
              </a:p>
            </p:txBody>
          </p:sp>
          <p:sp>
            <p:nvSpPr>
              <p:cNvPr id="30" name="Oval 74"/>
              <p:cNvSpPr>
                <a:spLocks noChangeArrowheads="1"/>
              </p:cNvSpPr>
              <p:nvPr/>
            </p:nvSpPr>
            <p:spPr bwMode="gray">
              <a:xfrm>
                <a:off x="2430" y="1762"/>
                <a:ext cx="927" cy="928"/>
              </a:xfrm>
              <a:prstGeom prst="ellipse">
                <a:avLst/>
              </a:prstGeom>
              <a:gradFill rotWithShape="1">
                <a:gsLst>
                  <a:gs pos="0">
                    <a:srgbClr val="636869"/>
                  </a:gs>
                  <a:gs pos="100000">
                    <a:srgbClr val="D6E1E2"/>
                  </a:gs>
                </a:gsLst>
                <a:lin ang="5400000" scaled="1"/>
              </a:gradFill>
              <a:ln>
                <a:noFill/>
              </a:ln>
              <a:extLst/>
            </p:spPr>
            <p:txBody>
              <a:bodyPr vert="eaVert" wrap="none" anchor="ctr"/>
              <a:lstStyle/>
              <a:p>
                <a:pPr>
                  <a:defRPr/>
                </a:pPr>
                <a:endParaRPr lang="zh-CN" altLang="en-US">
                  <a:latin typeface="+mn-lt"/>
                  <a:ea typeface="宋体" pitchFamily="2" charset="-122"/>
                </a:endParaRPr>
              </a:p>
            </p:txBody>
          </p:sp>
          <p:sp>
            <p:nvSpPr>
              <p:cNvPr id="31" name="Oval 75"/>
              <p:cNvSpPr>
                <a:spLocks noChangeArrowheads="1"/>
              </p:cNvSpPr>
              <p:nvPr/>
            </p:nvSpPr>
            <p:spPr bwMode="gray">
              <a:xfrm>
                <a:off x="2441" y="1768"/>
                <a:ext cx="906" cy="904"/>
              </a:xfrm>
              <a:prstGeom prst="ellipse">
                <a:avLst/>
              </a:prstGeom>
              <a:gradFill rotWithShape="1">
                <a:gsLst>
                  <a:gs pos="0">
                    <a:srgbClr val="D6E1E2">
                      <a:alpha val="0"/>
                    </a:srgbClr>
                  </a:gs>
                  <a:gs pos="100000">
                    <a:srgbClr val="F1F5F5"/>
                  </a:gs>
                </a:gsLst>
                <a:lin ang="5400000" scaled="1"/>
              </a:gradFill>
              <a:ln>
                <a:noFill/>
              </a:ln>
              <a:extLst/>
            </p:spPr>
            <p:txBody>
              <a:bodyPr vert="eaVert" wrap="none" anchor="ctr"/>
              <a:lstStyle/>
              <a:p>
                <a:pPr>
                  <a:defRPr/>
                </a:pPr>
                <a:endParaRPr lang="zh-CN" altLang="en-US">
                  <a:latin typeface="+mn-lt"/>
                  <a:ea typeface="宋体" pitchFamily="2" charset="-122"/>
                </a:endParaRPr>
              </a:p>
            </p:txBody>
          </p:sp>
          <p:sp>
            <p:nvSpPr>
              <p:cNvPr id="32" name="Oval 76"/>
              <p:cNvSpPr>
                <a:spLocks noChangeArrowheads="1"/>
              </p:cNvSpPr>
              <p:nvPr/>
            </p:nvSpPr>
            <p:spPr bwMode="gray">
              <a:xfrm>
                <a:off x="2451" y="1777"/>
                <a:ext cx="861" cy="845"/>
              </a:xfrm>
              <a:prstGeom prst="ellipse">
                <a:avLst/>
              </a:prstGeom>
              <a:gradFill rotWithShape="1">
                <a:gsLst>
                  <a:gs pos="0">
                    <a:srgbClr val="AAB2B3"/>
                  </a:gs>
                  <a:gs pos="100000">
                    <a:srgbClr val="D6E1E2">
                      <a:alpha val="48000"/>
                    </a:srgbClr>
                  </a:gs>
                </a:gsLst>
                <a:lin ang="5400000" scaled="1"/>
              </a:gradFill>
              <a:ln>
                <a:noFill/>
              </a:ln>
              <a:extLst/>
            </p:spPr>
            <p:txBody>
              <a:bodyPr vert="eaVert" wrap="none" anchor="ctr"/>
              <a:lstStyle/>
              <a:p>
                <a:pPr>
                  <a:defRPr/>
                </a:pPr>
                <a:endParaRPr lang="zh-CN" altLang="en-US">
                  <a:latin typeface="+mn-lt"/>
                  <a:ea typeface="宋体" pitchFamily="2" charset="-122"/>
                </a:endParaRPr>
              </a:p>
            </p:txBody>
          </p:sp>
          <p:sp>
            <p:nvSpPr>
              <p:cNvPr id="33" name="Oval 77"/>
              <p:cNvSpPr>
                <a:spLocks noChangeArrowheads="1"/>
              </p:cNvSpPr>
              <p:nvPr/>
            </p:nvSpPr>
            <p:spPr bwMode="gray">
              <a:xfrm>
                <a:off x="2502" y="1800"/>
                <a:ext cx="765" cy="687"/>
              </a:xfrm>
              <a:prstGeom prst="ellipse">
                <a:avLst/>
              </a:prstGeom>
              <a:gradFill rotWithShape="1">
                <a:gsLst>
                  <a:gs pos="0">
                    <a:srgbClr val="FFFFFF"/>
                  </a:gs>
                  <a:gs pos="100000">
                    <a:srgbClr val="D6E1E2">
                      <a:alpha val="37999"/>
                    </a:srgbClr>
                  </a:gs>
                </a:gsLst>
                <a:lin ang="5400000" scaled="1"/>
              </a:gradFill>
              <a:ln>
                <a:noFill/>
              </a:ln>
              <a:extLst/>
            </p:spPr>
            <p:txBody>
              <a:bodyPr vert="eaVert" wrap="none" anchor="ctr"/>
              <a:lstStyle/>
              <a:p>
                <a:pPr>
                  <a:defRPr/>
                </a:pPr>
                <a:endParaRPr lang="zh-CN" altLang="en-US">
                  <a:latin typeface="+mn-lt"/>
                  <a:ea typeface="宋体" pitchFamily="2" charset="-122"/>
                </a:endParaRPr>
              </a:p>
            </p:txBody>
          </p:sp>
        </p:grpSp>
        <p:sp>
          <p:nvSpPr>
            <p:cNvPr id="22" name="Text Box 78"/>
            <p:cNvSpPr txBox="1">
              <a:spLocks noChangeArrowheads="1"/>
            </p:cNvSpPr>
            <p:nvPr/>
          </p:nvSpPr>
          <p:spPr bwMode="gray">
            <a:xfrm>
              <a:off x="3611563" y="3276600"/>
              <a:ext cx="1283714" cy="523220"/>
            </a:xfrm>
            <a:prstGeom prst="rect">
              <a:avLst/>
            </a:prstGeom>
            <a:noFill/>
            <a:ln>
              <a:noFill/>
            </a:ln>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en-US" altLang="zh-CN" sz="2800" dirty="0">
                  <a:solidFill>
                    <a:srgbClr val="000000"/>
                  </a:solidFill>
                  <a:latin typeface="+mn-lt"/>
                  <a:ea typeface="宋体" pitchFamily="2" charset="-122"/>
                </a:rPr>
                <a:t>Network</a:t>
              </a:r>
            </a:p>
          </p:txBody>
        </p:sp>
        <p:sp>
          <p:nvSpPr>
            <p:cNvPr id="23" name="Text Box 79"/>
            <p:cNvSpPr txBox="1">
              <a:spLocks noChangeArrowheads="1"/>
            </p:cNvSpPr>
            <p:nvPr/>
          </p:nvSpPr>
          <p:spPr bwMode="auto">
            <a:xfrm>
              <a:off x="5476875" y="1600200"/>
              <a:ext cx="2114368" cy="338554"/>
            </a:xfrm>
            <a:prstGeom prst="rect">
              <a:avLst/>
            </a:prstGeom>
            <a:noFill/>
            <a:ln>
              <a:noFill/>
            </a:ln>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CN" sz="1600" dirty="0">
                  <a:latin typeface="+mn-lt"/>
                  <a:ea typeface="宋体" pitchFamily="2" charset="-122"/>
                </a:rPr>
                <a:t>Biosensor taken by people</a:t>
              </a:r>
            </a:p>
          </p:txBody>
        </p:sp>
        <p:sp>
          <p:nvSpPr>
            <p:cNvPr id="24" name="Text Box 81"/>
            <p:cNvSpPr txBox="1">
              <a:spLocks noChangeArrowheads="1"/>
            </p:cNvSpPr>
            <p:nvPr/>
          </p:nvSpPr>
          <p:spPr bwMode="auto">
            <a:xfrm>
              <a:off x="6391275" y="3352800"/>
              <a:ext cx="1463675" cy="584200"/>
            </a:xfrm>
            <a:prstGeom prst="rect">
              <a:avLst/>
            </a:prstGeom>
            <a:no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en-US" altLang="zh-CN" sz="1600" dirty="0">
                  <a:latin typeface="+mn-lt"/>
                  <a:ea typeface="宋体" pitchFamily="2" charset="-122"/>
                </a:rPr>
                <a:t>Equipment in public place</a:t>
              </a:r>
            </a:p>
          </p:txBody>
        </p:sp>
        <p:sp>
          <p:nvSpPr>
            <p:cNvPr id="25" name="Text Box 83"/>
            <p:cNvSpPr txBox="1">
              <a:spLocks noChangeArrowheads="1"/>
            </p:cNvSpPr>
            <p:nvPr/>
          </p:nvSpPr>
          <p:spPr bwMode="auto">
            <a:xfrm>
              <a:off x="1611789" y="3352800"/>
              <a:ext cx="632936" cy="338554"/>
            </a:xfrm>
            <a:prstGeom prst="rect">
              <a:avLst/>
            </a:prstGeom>
            <a:noFill/>
            <a:ln>
              <a:noFill/>
            </a:ln>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defRPr/>
              </a:pPr>
              <a:r>
                <a:rPr lang="en-US" altLang="zh-CN" sz="1600" dirty="0">
                  <a:latin typeface="+mn-lt"/>
                  <a:ea typeface="宋体" pitchFamily="2" charset="-122"/>
                </a:rPr>
                <a:t>House</a:t>
              </a:r>
            </a:p>
          </p:txBody>
        </p:sp>
        <p:sp>
          <p:nvSpPr>
            <p:cNvPr id="26" name="Text Box 79"/>
            <p:cNvSpPr txBox="1">
              <a:spLocks noChangeArrowheads="1"/>
            </p:cNvSpPr>
            <p:nvPr/>
          </p:nvSpPr>
          <p:spPr bwMode="auto">
            <a:xfrm>
              <a:off x="1676400" y="1600200"/>
              <a:ext cx="1280579" cy="338554"/>
            </a:xfrm>
            <a:prstGeom prst="rect">
              <a:avLst/>
            </a:prstGeom>
            <a:noFill/>
            <a:ln>
              <a:noFill/>
            </a:ln>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CN" sz="1600" dirty="0">
                  <a:latin typeface="+mn-lt"/>
                  <a:ea typeface="宋体" pitchFamily="2" charset="-122"/>
                </a:rPr>
                <a:t>Regional Office</a:t>
              </a:r>
            </a:p>
          </p:txBody>
        </p:sp>
        <p:sp>
          <p:nvSpPr>
            <p:cNvPr id="27" name="Text Box 84"/>
            <p:cNvSpPr txBox="1">
              <a:spLocks noChangeArrowheads="1"/>
            </p:cNvSpPr>
            <p:nvPr/>
          </p:nvSpPr>
          <p:spPr bwMode="auto">
            <a:xfrm>
              <a:off x="5776749" y="4965700"/>
              <a:ext cx="1651164" cy="338554"/>
            </a:xfrm>
            <a:prstGeom prst="rect">
              <a:avLst/>
            </a:prstGeom>
            <a:noFill/>
            <a:ln>
              <a:noFill/>
            </a:ln>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defRPr/>
              </a:pPr>
              <a:r>
                <a:rPr lang="en-US" altLang="zh-CN" sz="1600" dirty="0">
                  <a:latin typeface="+mn-lt"/>
                  <a:ea typeface="宋体" pitchFamily="2" charset="-122"/>
                </a:rPr>
                <a:t>Virtual Environment</a:t>
              </a:r>
            </a:p>
          </p:txBody>
        </p:sp>
        <p:sp>
          <p:nvSpPr>
            <p:cNvPr id="28" name="Text Box 83"/>
            <p:cNvSpPr txBox="1">
              <a:spLocks noChangeArrowheads="1"/>
            </p:cNvSpPr>
            <p:nvPr/>
          </p:nvSpPr>
          <p:spPr bwMode="auto">
            <a:xfrm>
              <a:off x="1161487" y="4902200"/>
              <a:ext cx="1824602" cy="338554"/>
            </a:xfrm>
            <a:prstGeom prst="rect">
              <a:avLst/>
            </a:prstGeom>
            <a:noFill/>
            <a:ln>
              <a:noFill/>
            </a:ln>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defRPr/>
              </a:pPr>
              <a:r>
                <a:rPr lang="en-US" altLang="zh-CN" sz="1600" dirty="0">
                  <a:latin typeface="+mn-lt"/>
                  <a:ea typeface="宋体" pitchFamily="2" charset="-122"/>
                </a:rPr>
                <a:t>Transportation Vehicle</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7372350" y="7345239"/>
            <a:ext cx="2400300" cy="33972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4155E6B-28E2-4404-AF2A-0DE3A3750C93}" type="slidenum">
              <a:rPr lang="en-GB" smtClean="0">
                <a:latin typeface="Verdana" pitchFamily="34" charset="0"/>
                <a:ea typeface="MS PGothic" pitchFamily="34" charset="-128"/>
              </a:rPr>
              <a:pPr eaLnBrk="1" hangingPunct="1"/>
              <a:t>11</a:t>
            </a:fld>
            <a:endParaRPr lang="en-GB" smtClean="0">
              <a:latin typeface="Verdana" pitchFamily="34" charset="0"/>
              <a:ea typeface="MS PGothic" pitchFamily="34" charset="-128"/>
            </a:endParaRPr>
          </a:p>
        </p:txBody>
      </p:sp>
      <p:sp>
        <p:nvSpPr>
          <p:cNvPr id="3" name="Rectangle 4"/>
          <p:cNvSpPr txBox="1">
            <a:spLocks noChangeArrowheads="1"/>
          </p:cNvSpPr>
          <p:nvPr/>
        </p:nvSpPr>
        <p:spPr>
          <a:xfrm>
            <a:off x="514350" y="936501"/>
            <a:ext cx="9258300" cy="114300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People Connecting to Things</a:t>
            </a:r>
          </a:p>
        </p:txBody>
      </p:sp>
      <p:sp>
        <p:nvSpPr>
          <p:cNvPr id="4" name="Rectangle 3"/>
          <p:cNvSpPr>
            <a:spLocks noChangeArrowheads="1"/>
          </p:cNvSpPr>
          <p:nvPr/>
        </p:nvSpPr>
        <p:spPr bwMode="auto">
          <a:xfrm>
            <a:off x="2146698" y="4248027"/>
            <a:ext cx="160734" cy="142875"/>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17961" dir="2700000" algn="ctr" rotWithShape="0">
                    <a:schemeClr val="tx1">
                      <a:gamma/>
                      <a:shade val="60000"/>
                      <a:invGamma/>
                      <a:alpha val="50000"/>
                    </a:schemeClr>
                  </a:outerShdw>
                </a:effectLst>
              </a14:hiddenEffects>
            </a:ext>
          </a:extLst>
        </p:spPr>
        <p:txBody>
          <a:bodyPr wrap="none" anchor="ctr"/>
          <a:lstStyle/>
          <a:p>
            <a:pPr>
              <a:defRPr/>
            </a:pPr>
            <a:endParaRPr lang="en-US">
              <a:ea typeface="ＭＳ Ｐゴシック" charset="0"/>
            </a:endParaRPr>
          </a:p>
        </p:txBody>
      </p:sp>
      <p:sp>
        <p:nvSpPr>
          <p:cNvPr id="5" name="Oval 4"/>
          <p:cNvSpPr>
            <a:spLocks noChangeArrowheads="1"/>
          </p:cNvSpPr>
          <p:nvPr/>
        </p:nvSpPr>
        <p:spPr bwMode="auto">
          <a:xfrm>
            <a:off x="3128962" y="4340102"/>
            <a:ext cx="80368" cy="71437"/>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17961" dir="2700000" algn="ctr" rotWithShape="0">
                    <a:srgbClr val="FF0000">
                      <a:gamma/>
                      <a:shade val="60000"/>
                      <a:invGamma/>
                      <a:alpha val="50000"/>
                    </a:srgbClr>
                  </a:outerShdw>
                </a:effectLst>
              </a14:hiddenEffects>
            </a:ext>
          </a:extLst>
        </p:spPr>
        <p:txBody>
          <a:bodyPr wrap="none" anchor="ctr"/>
          <a:lstStyle/>
          <a:p>
            <a:pPr>
              <a:defRPr/>
            </a:pPr>
            <a:endParaRPr lang="en-US">
              <a:ea typeface="ＭＳ Ｐゴシック" charset="0"/>
            </a:endParaRPr>
          </a:p>
        </p:txBody>
      </p:sp>
      <p:sp>
        <p:nvSpPr>
          <p:cNvPr id="6" name="Oval 5"/>
          <p:cNvSpPr>
            <a:spLocks noChangeArrowheads="1"/>
          </p:cNvSpPr>
          <p:nvPr/>
        </p:nvSpPr>
        <p:spPr bwMode="auto">
          <a:xfrm>
            <a:off x="2712840" y="5329113"/>
            <a:ext cx="80367" cy="71438"/>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17961" dir="2700000" algn="ctr" rotWithShape="0">
                    <a:srgbClr val="FF0000">
                      <a:gamma/>
                      <a:shade val="60000"/>
                      <a:invGamma/>
                      <a:alpha val="50000"/>
                    </a:srgbClr>
                  </a:outerShdw>
                </a:effectLst>
              </a14:hiddenEffects>
            </a:ext>
          </a:extLst>
        </p:spPr>
        <p:txBody>
          <a:bodyPr wrap="none" anchor="ctr"/>
          <a:lstStyle/>
          <a:p>
            <a:pPr>
              <a:defRPr/>
            </a:pPr>
            <a:endParaRPr lang="en-US">
              <a:ea typeface="ＭＳ Ｐゴシック" charset="0"/>
            </a:endParaRPr>
          </a:p>
        </p:txBody>
      </p:sp>
      <p:sp>
        <p:nvSpPr>
          <p:cNvPr id="7" name="Oval 6"/>
          <p:cNvSpPr>
            <a:spLocks noChangeArrowheads="1"/>
          </p:cNvSpPr>
          <p:nvPr/>
        </p:nvSpPr>
        <p:spPr bwMode="auto">
          <a:xfrm>
            <a:off x="1416249" y="5400552"/>
            <a:ext cx="80367" cy="71437"/>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17961" dir="2700000" algn="ctr" rotWithShape="0">
                    <a:srgbClr val="FF0000">
                      <a:gamma/>
                      <a:shade val="60000"/>
                      <a:invGamma/>
                      <a:alpha val="50000"/>
                    </a:srgbClr>
                  </a:outerShdw>
                </a:effectLst>
              </a14:hiddenEffects>
            </a:ext>
          </a:extLst>
        </p:spPr>
        <p:txBody>
          <a:bodyPr wrap="none" anchor="ctr"/>
          <a:lstStyle/>
          <a:p>
            <a:pPr>
              <a:defRPr/>
            </a:pPr>
            <a:endParaRPr lang="en-US">
              <a:ea typeface="ＭＳ Ｐゴシック" charset="0"/>
            </a:endParaRPr>
          </a:p>
        </p:txBody>
      </p:sp>
      <p:sp>
        <p:nvSpPr>
          <p:cNvPr id="8" name="Line 10"/>
          <p:cNvSpPr>
            <a:spLocks noChangeShapeType="1"/>
          </p:cNvSpPr>
          <p:nvPr/>
        </p:nvSpPr>
        <p:spPr bwMode="auto">
          <a:xfrm>
            <a:off x="1498402" y="5543427"/>
            <a:ext cx="162520" cy="433387"/>
          </a:xfrm>
          <a:prstGeom prst="line">
            <a:avLst/>
          </a:prstGeom>
          <a:noFill/>
          <a:ln w="9525">
            <a:solidFill>
              <a:srgbClr val="808080"/>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rgbClr val="808080">
                      <a:gamma/>
                      <a:shade val="60000"/>
                      <a:invGamma/>
                      <a:alpha val="50000"/>
                    </a:srgbClr>
                  </a:outerShdw>
                </a:effectLst>
              </a14:hiddenEffects>
            </a:ext>
          </a:extLst>
        </p:spPr>
        <p:txBody>
          <a:bodyPr/>
          <a:lstStyle/>
          <a:p>
            <a:pPr>
              <a:defRPr/>
            </a:pPr>
            <a:endParaRPr lang="en-US">
              <a:ea typeface="ＭＳ Ｐゴシック" charset="0"/>
            </a:endParaRPr>
          </a:p>
        </p:txBody>
      </p:sp>
      <p:sp>
        <p:nvSpPr>
          <p:cNvPr id="9" name="Text Box 11"/>
          <p:cNvSpPr txBox="1">
            <a:spLocks noChangeArrowheads="1"/>
          </p:cNvSpPr>
          <p:nvPr/>
        </p:nvSpPr>
        <p:spPr bwMode="auto">
          <a:xfrm>
            <a:off x="869752" y="5976813"/>
            <a:ext cx="998991" cy="2308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17961" dir="2700000" algn="ctr" rotWithShape="0">
                    <a:srgbClr val="FFFFFF">
                      <a:gamma/>
                      <a:shade val="60000"/>
                      <a:invGamma/>
                      <a:alpha val="50000"/>
                    </a:srgbClr>
                  </a:outerShdw>
                </a:effectLst>
              </a14:hiddenEffects>
            </a:ext>
          </a:extLst>
        </p:spPr>
        <p:txBody>
          <a:bodyPr wrap="none">
            <a:spAutoFit/>
          </a:bodyPr>
          <a:lstStyle/>
          <a:p>
            <a:pPr>
              <a:defRPr/>
            </a:pPr>
            <a:r>
              <a:rPr lang="en-US" sz="900" dirty="0">
                <a:latin typeface="Verdana" charset="0"/>
                <a:ea typeface="ＭＳ Ｐゴシック" charset="0"/>
              </a:rPr>
              <a:t>Motion sensor</a:t>
            </a:r>
          </a:p>
        </p:txBody>
      </p:sp>
      <p:sp>
        <p:nvSpPr>
          <p:cNvPr id="10" name="Line 12"/>
          <p:cNvSpPr>
            <a:spLocks noChangeShapeType="1"/>
          </p:cNvSpPr>
          <p:nvPr/>
        </p:nvSpPr>
        <p:spPr bwMode="auto">
          <a:xfrm flipH="1">
            <a:off x="2552106" y="5471988"/>
            <a:ext cx="160734" cy="649288"/>
          </a:xfrm>
          <a:prstGeom prst="line">
            <a:avLst/>
          </a:prstGeom>
          <a:noFill/>
          <a:ln w="9525">
            <a:solidFill>
              <a:srgbClr val="808080"/>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rgbClr val="808080">
                      <a:gamma/>
                      <a:shade val="60000"/>
                      <a:invGamma/>
                      <a:alpha val="50000"/>
                    </a:srgbClr>
                  </a:outerShdw>
                </a:effectLst>
              </a14:hiddenEffects>
            </a:ext>
          </a:extLst>
        </p:spPr>
        <p:txBody>
          <a:bodyPr/>
          <a:lstStyle/>
          <a:p>
            <a:pPr>
              <a:defRPr/>
            </a:pPr>
            <a:endParaRPr lang="en-US">
              <a:ea typeface="ＭＳ Ｐゴシック" charset="0"/>
            </a:endParaRPr>
          </a:p>
        </p:txBody>
      </p:sp>
      <p:sp>
        <p:nvSpPr>
          <p:cNvPr id="11" name="Text Box 13"/>
          <p:cNvSpPr txBox="1">
            <a:spLocks noChangeArrowheads="1"/>
          </p:cNvSpPr>
          <p:nvPr/>
        </p:nvSpPr>
        <p:spPr bwMode="auto">
          <a:xfrm>
            <a:off x="2064544" y="6121276"/>
            <a:ext cx="998991" cy="2308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17961" dir="2700000" algn="ctr" rotWithShape="0">
                    <a:srgbClr val="FFFFFF">
                      <a:gamma/>
                      <a:shade val="60000"/>
                      <a:invGamma/>
                      <a:alpha val="50000"/>
                    </a:srgbClr>
                  </a:outerShdw>
                </a:effectLst>
              </a14:hiddenEffects>
            </a:ext>
          </a:extLst>
        </p:spPr>
        <p:txBody>
          <a:bodyPr wrap="none">
            <a:spAutoFit/>
          </a:bodyPr>
          <a:lstStyle/>
          <a:p>
            <a:pPr>
              <a:defRPr/>
            </a:pPr>
            <a:r>
              <a:rPr lang="en-US" sz="900" dirty="0">
                <a:latin typeface="Verdana" charset="0"/>
                <a:ea typeface="ＭＳ Ｐゴシック" charset="0"/>
              </a:rPr>
              <a:t>Motion sensor</a:t>
            </a:r>
          </a:p>
        </p:txBody>
      </p:sp>
      <p:sp>
        <p:nvSpPr>
          <p:cNvPr id="12" name="Line 14"/>
          <p:cNvSpPr>
            <a:spLocks noChangeShapeType="1"/>
          </p:cNvSpPr>
          <p:nvPr/>
        </p:nvSpPr>
        <p:spPr bwMode="auto">
          <a:xfrm>
            <a:off x="3205759" y="4421064"/>
            <a:ext cx="405407" cy="358775"/>
          </a:xfrm>
          <a:prstGeom prst="line">
            <a:avLst/>
          </a:prstGeom>
          <a:noFill/>
          <a:ln w="9525">
            <a:solidFill>
              <a:srgbClr val="808080"/>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rgbClr val="808080">
                      <a:gamma/>
                      <a:shade val="60000"/>
                      <a:invGamma/>
                      <a:alpha val="50000"/>
                    </a:srgbClr>
                  </a:outerShdw>
                </a:effectLst>
              </a14:hiddenEffects>
            </a:ext>
          </a:extLst>
        </p:spPr>
        <p:txBody>
          <a:bodyPr/>
          <a:lstStyle/>
          <a:p>
            <a:pPr>
              <a:defRPr/>
            </a:pPr>
            <a:endParaRPr lang="en-US">
              <a:ea typeface="ＭＳ Ｐゴシック" charset="0"/>
            </a:endParaRPr>
          </a:p>
        </p:txBody>
      </p:sp>
      <p:sp>
        <p:nvSpPr>
          <p:cNvPr id="13" name="Text Box 15"/>
          <p:cNvSpPr txBox="1">
            <a:spLocks noChangeArrowheads="1"/>
          </p:cNvSpPr>
          <p:nvPr/>
        </p:nvSpPr>
        <p:spPr bwMode="auto">
          <a:xfrm>
            <a:off x="3137893" y="4752851"/>
            <a:ext cx="998991" cy="2308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17961" dir="2700000" algn="ctr" rotWithShape="0">
                    <a:srgbClr val="FFFFFF">
                      <a:gamma/>
                      <a:shade val="60000"/>
                      <a:invGamma/>
                      <a:alpha val="50000"/>
                    </a:srgbClr>
                  </a:outerShdw>
                </a:effectLst>
              </a14:hiddenEffects>
            </a:ext>
          </a:extLst>
        </p:spPr>
        <p:txBody>
          <a:bodyPr wrap="none">
            <a:spAutoFit/>
          </a:bodyPr>
          <a:lstStyle/>
          <a:p>
            <a:pPr>
              <a:defRPr/>
            </a:pPr>
            <a:r>
              <a:rPr lang="en-US" sz="900" dirty="0">
                <a:latin typeface="Verdana" charset="0"/>
                <a:ea typeface="ＭＳ Ｐゴシック" charset="0"/>
              </a:rPr>
              <a:t>Motion sensor</a:t>
            </a:r>
          </a:p>
        </p:txBody>
      </p:sp>
      <p:sp>
        <p:nvSpPr>
          <p:cNvPr id="14" name="Line 16"/>
          <p:cNvSpPr>
            <a:spLocks noChangeShapeType="1"/>
          </p:cNvSpPr>
          <p:nvPr/>
        </p:nvSpPr>
        <p:spPr bwMode="auto">
          <a:xfrm flipH="1" flipV="1">
            <a:off x="1255515" y="3455863"/>
            <a:ext cx="891182" cy="719138"/>
          </a:xfrm>
          <a:prstGeom prst="line">
            <a:avLst/>
          </a:prstGeom>
          <a:noFill/>
          <a:ln w="9525">
            <a:solidFill>
              <a:srgbClr val="808080"/>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rgbClr val="808080">
                      <a:gamma/>
                      <a:shade val="60000"/>
                      <a:invGamma/>
                      <a:alpha val="50000"/>
                    </a:srgbClr>
                  </a:outerShdw>
                </a:effectLst>
              </a14:hiddenEffects>
            </a:ext>
          </a:extLst>
        </p:spPr>
        <p:txBody>
          <a:bodyPr/>
          <a:lstStyle/>
          <a:p>
            <a:pPr>
              <a:defRPr/>
            </a:pPr>
            <a:endParaRPr lang="en-US">
              <a:ea typeface="ＭＳ Ｐゴシック" charset="0"/>
            </a:endParaRPr>
          </a:p>
        </p:txBody>
      </p:sp>
      <p:sp>
        <p:nvSpPr>
          <p:cNvPr id="15" name="Text Box 17"/>
          <p:cNvSpPr txBox="1">
            <a:spLocks noChangeArrowheads="1"/>
          </p:cNvSpPr>
          <p:nvPr/>
        </p:nvSpPr>
        <p:spPr bwMode="auto">
          <a:xfrm>
            <a:off x="687587" y="3168526"/>
            <a:ext cx="853119" cy="2308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17961" dir="2700000" algn="ctr" rotWithShape="0">
                    <a:srgbClr val="FFFFFF">
                      <a:gamma/>
                      <a:shade val="60000"/>
                      <a:invGamma/>
                      <a:alpha val="50000"/>
                    </a:srgbClr>
                  </a:outerShdw>
                </a:effectLst>
              </a14:hiddenEffects>
            </a:ext>
          </a:extLst>
        </p:spPr>
        <p:txBody>
          <a:bodyPr wrap="none">
            <a:spAutoFit/>
          </a:bodyPr>
          <a:lstStyle/>
          <a:p>
            <a:pPr>
              <a:defRPr/>
            </a:pPr>
            <a:r>
              <a:rPr lang="en-US" sz="900" dirty="0">
                <a:latin typeface="Verdana" charset="0"/>
                <a:ea typeface="ＭＳ Ｐゴシック" charset="0"/>
              </a:rPr>
              <a:t>ECG sensor</a:t>
            </a:r>
          </a:p>
        </p:txBody>
      </p:sp>
      <p:sp>
        <p:nvSpPr>
          <p:cNvPr id="16" name="Arc 18"/>
          <p:cNvSpPr>
            <a:spLocks/>
          </p:cNvSpPr>
          <p:nvPr/>
        </p:nvSpPr>
        <p:spPr bwMode="auto">
          <a:xfrm rot="3089287">
            <a:off x="3964980" y="4076577"/>
            <a:ext cx="574675" cy="485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9525">
            <a:solidFill>
              <a:srgbClr val="808080"/>
            </a:solidFill>
            <a:prstDash val="dash"/>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17961" dir="2700000" algn="ctr" rotWithShape="0">
                    <a:srgbClr val="808080">
                      <a:gamma/>
                      <a:shade val="60000"/>
                      <a:invGamma/>
                      <a:alpha val="50000"/>
                    </a:srgbClr>
                  </a:outerShdw>
                </a:effectLst>
              </a14:hiddenEffects>
            </a:ext>
          </a:extLst>
        </p:spPr>
        <p:txBody>
          <a:bodyPr wrap="none" anchor="ctr"/>
          <a:lstStyle/>
          <a:p>
            <a:pPr>
              <a:defRPr/>
            </a:pPr>
            <a:endParaRPr lang="en-US">
              <a:ea typeface="ＭＳ Ｐゴシック" charset="0"/>
            </a:endParaRPr>
          </a:p>
        </p:txBody>
      </p:sp>
      <p:sp>
        <p:nvSpPr>
          <p:cNvPr id="17" name="Arc 19"/>
          <p:cNvSpPr>
            <a:spLocks/>
          </p:cNvSpPr>
          <p:nvPr/>
        </p:nvSpPr>
        <p:spPr bwMode="auto">
          <a:xfrm rot="3089287">
            <a:off x="3973215" y="3996904"/>
            <a:ext cx="720725" cy="64829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9525">
            <a:solidFill>
              <a:srgbClr val="808080"/>
            </a:solidFill>
            <a:prstDash val="dash"/>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17961" dir="2700000" algn="ctr" rotWithShape="0">
                    <a:srgbClr val="808080">
                      <a:gamma/>
                      <a:shade val="60000"/>
                      <a:invGamma/>
                      <a:alpha val="50000"/>
                    </a:srgbClr>
                  </a:outerShdw>
                </a:effectLst>
              </a14:hiddenEffects>
            </a:ext>
          </a:extLst>
        </p:spPr>
        <p:txBody>
          <a:bodyPr wrap="none" anchor="ctr"/>
          <a:lstStyle/>
          <a:p>
            <a:pPr>
              <a:defRPr/>
            </a:pPr>
            <a:endParaRPr lang="en-US">
              <a:ea typeface="ＭＳ Ｐゴシック" charset="0"/>
            </a:endParaRPr>
          </a:p>
        </p:txBody>
      </p:sp>
      <p:sp>
        <p:nvSpPr>
          <p:cNvPr id="18" name="Arc 20"/>
          <p:cNvSpPr>
            <a:spLocks/>
          </p:cNvSpPr>
          <p:nvPr/>
        </p:nvSpPr>
        <p:spPr bwMode="auto">
          <a:xfrm rot="3089287">
            <a:off x="2830909" y="5948239"/>
            <a:ext cx="574675" cy="485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9525">
            <a:solidFill>
              <a:srgbClr val="808080"/>
            </a:solidFill>
            <a:prstDash val="dash"/>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17961" dir="2700000" algn="ctr" rotWithShape="0">
                    <a:srgbClr val="808080">
                      <a:gamma/>
                      <a:shade val="60000"/>
                      <a:invGamma/>
                      <a:alpha val="50000"/>
                    </a:srgbClr>
                  </a:outerShdw>
                </a:effectLst>
              </a14:hiddenEffects>
            </a:ext>
          </a:extLst>
        </p:spPr>
        <p:txBody>
          <a:bodyPr wrap="none" anchor="ctr"/>
          <a:lstStyle/>
          <a:p>
            <a:pPr>
              <a:defRPr/>
            </a:pPr>
            <a:endParaRPr lang="en-US">
              <a:ea typeface="ＭＳ Ｐゴシック" charset="0"/>
            </a:endParaRPr>
          </a:p>
        </p:txBody>
      </p:sp>
      <p:sp>
        <p:nvSpPr>
          <p:cNvPr id="19" name="Arc 21"/>
          <p:cNvSpPr>
            <a:spLocks/>
          </p:cNvSpPr>
          <p:nvPr/>
        </p:nvSpPr>
        <p:spPr bwMode="auto">
          <a:xfrm rot="3089287">
            <a:off x="2839145" y="5868566"/>
            <a:ext cx="720725" cy="64829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9525">
            <a:solidFill>
              <a:srgbClr val="808080"/>
            </a:solidFill>
            <a:prstDash val="dash"/>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17961" dir="2700000" algn="ctr" rotWithShape="0">
                    <a:srgbClr val="808080">
                      <a:gamma/>
                      <a:shade val="60000"/>
                      <a:invGamma/>
                      <a:alpha val="50000"/>
                    </a:srgbClr>
                  </a:outerShdw>
                </a:effectLst>
              </a14:hiddenEffects>
            </a:ext>
          </a:extLst>
        </p:spPr>
        <p:txBody>
          <a:bodyPr wrap="none" anchor="ctr"/>
          <a:lstStyle/>
          <a:p>
            <a:pPr>
              <a:defRPr/>
            </a:pPr>
            <a:endParaRPr lang="en-US">
              <a:ea typeface="ＭＳ Ｐゴシック" charset="0"/>
            </a:endParaRPr>
          </a:p>
        </p:txBody>
      </p:sp>
      <p:sp>
        <p:nvSpPr>
          <p:cNvPr id="20" name="Arc 22"/>
          <p:cNvSpPr>
            <a:spLocks/>
          </p:cNvSpPr>
          <p:nvPr/>
        </p:nvSpPr>
        <p:spPr bwMode="auto">
          <a:xfrm rot="8055472">
            <a:off x="1214637" y="5425952"/>
            <a:ext cx="574675" cy="485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9525">
            <a:solidFill>
              <a:srgbClr val="808080"/>
            </a:solidFill>
            <a:prstDash val="dash"/>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17961" dir="2700000" algn="ctr" rotWithShape="0">
                    <a:srgbClr val="808080">
                      <a:gamma/>
                      <a:shade val="60000"/>
                      <a:invGamma/>
                      <a:alpha val="50000"/>
                    </a:srgbClr>
                  </a:outerShdw>
                </a:effectLst>
              </a14:hiddenEffects>
            </a:ext>
          </a:extLst>
        </p:spPr>
        <p:txBody>
          <a:bodyPr wrap="none" anchor="ctr"/>
          <a:lstStyle/>
          <a:p>
            <a:pPr>
              <a:defRPr/>
            </a:pPr>
            <a:endParaRPr lang="en-US">
              <a:ea typeface="ＭＳ Ｐゴシック" charset="0"/>
            </a:endParaRPr>
          </a:p>
        </p:txBody>
      </p:sp>
      <p:sp>
        <p:nvSpPr>
          <p:cNvPr id="21" name="Arc 23"/>
          <p:cNvSpPr>
            <a:spLocks/>
          </p:cNvSpPr>
          <p:nvPr/>
        </p:nvSpPr>
        <p:spPr bwMode="auto">
          <a:xfrm rot="8049972">
            <a:off x="1137146" y="5365329"/>
            <a:ext cx="720725" cy="64829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9525">
            <a:solidFill>
              <a:srgbClr val="808080"/>
            </a:solidFill>
            <a:prstDash val="dash"/>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17961" dir="2700000" algn="ctr" rotWithShape="0">
                    <a:srgbClr val="808080">
                      <a:gamma/>
                      <a:shade val="60000"/>
                      <a:invGamma/>
                      <a:alpha val="50000"/>
                    </a:srgbClr>
                  </a:outerShdw>
                </a:effectLst>
              </a14:hiddenEffects>
            </a:ext>
          </a:extLst>
        </p:spPr>
        <p:txBody>
          <a:bodyPr wrap="none" anchor="ctr"/>
          <a:lstStyle/>
          <a:p>
            <a:pPr>
              <a:defRPr/>
            </a:pPr>
            <a:endParaRPr lang="en-US">
              <a:ea typeface="ＭＳ Ｐゴシック" charset="0"/>
            </a:endParaRPr>
          </a:p>
        </p:txBody>
      </p:sp>
      <p:sp>
        <p:nvSpPr>
          <p:cNvPr id="22" name="Arc 24"/>
          <p:cNvSpPr>
            <a:spLocks/>
          </p:cNvSpPr>
          <p:nvPr/>
        </p:nvSpPr>
        <p:spPr bwMode="auto">
          <a:xfrm rot="17233019">
            <a:off x="1462881" y="3684463"/>
            <a:ext cx="574675" cy="485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9525">
            <a:solidFill>
              <a:srgbClr val="808080"/>
            </a:solidFill>
            <a:prstDash val="dash"/>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17961" dir="2700000" algn="ctr" rotWithShape="0">
                    <a:srgbClr val="808080">
                      <a:gamma/>
                      <a:shade val="60000"/>
                      <a:invGamma/>
                      <a:alpha val="50000"/>
                    </a:srgbClr>
                  </a:outerShdw>
                </a:effectLst>
              </a14:hiddenEffects>
            </a:ext>
          </a:extLst>
        </p:spPr>
        <p:txBody>
          <a:bodyPr wrap="none" anchor="ctr"/>
          <a:lstStyle/>
          <a:p>
            <a:pPr>
              <a:defRPr/>
            </a:pPr>
            <a:endParaRPr lang="en-US">
              <a:ea typeface="ＭＳ Ｐゴシック" charset="0"/>
            </a:endParaRPr>
          </a:p>
        </p:txBody>
      </p:sp>
      <p:sp>
        <p:nvSpPr>
          <p:cNvPr id="23" name="Arc 25"/>
          <p:cNvSpPr>
            <a:spLocks/>
          </p:cNvSpPr>
          <p:nvPr/>
        </p:nvSpPr>
        <p:spPr bwMode="auto">
          <a:xfrm rot="17220721">
            <a:off x="1380034" y="3565104"/>
            <a:ext cx="720725" cy="64829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9525">
            <a:solidFill>
              <a:srgbClr val="808080"/>
            </a:solidFill>
            <a:prstDash val="dash"/>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17961" dir="2700000" algn="ctr" rotWithShape="0">
                    <a:srgbClr val="808080">
                      <a:gamma/>
                      <a:shade val="60000"/>
                      <a:invGamma/>
                      <a:alpha val="50000"/>
                    </a:srgbClr>
                  </a:outerShdw>
                </a:effectLst>
              </a14:hiddenEffects>
            </a:ext>
          </a:extLst>
        </p:spPr>
        <p:txBody>
          <a:bodyPr wrap="none" anchor="ctr"/>
          <a:lstStyle/>
          <a:p>
            <a:pPr>
              <a:defRPr/>
            </a:pPr>
            <a:endParaRPr lang="en-US">
              <a:ea typeface="ＭＳ Ｐゴシック" charset="0"/>
            </a:endParaRPr>
          </a:p>
        </p:txBody>
      </p:sp>
      <p:sp>
        <p:nvSpPr>
          <p:cNvPr id="24" name="Arc 27"/>
          <p:cNvSpPr>
            <a:spLocks/>
          </p:cNvSpPr>
          <p:nvPr/>
        </p:nvSpPr>
        <p:spPr bwMode="auto">
          <a:xfrm rot="3172933">
            <a:off x="3991074" y="5159350"/>
            <a:ext cx="649288" cy="455414"/>
          </a:xfrm>
          <a:custGeom>
            <a:avLst/>
            <a:gdLst>
              <a:gd name="G0" fmla="+- 0 0 0"/>
              <a:gd name="G1" fmla="+- 17315 0 0"/>
              <a:gd name="G2" fmla="+- 21600 0 0"/>
              <a:gd name="T0" fmla="*/ 12913 w 21600"/>
              <a:gd name="T1" fmla="*/ 0 h 17315"/>
              <a:gd name="T2" fmla="*/ 21600 w 21600"/>
              <a:gd name="T3" fmla="*/ 17315 h 17315"/>
              <a:gd name="T4" fmla="*/ 0 w 21600"/>
              <a:gd name="T5" fmla="*/ 17315 h 17315"/>
            </a:gdLst>
            <a:ahLst/>
            <a:cxnLst>
              <a:cxn ang="0">
                <a:pos x="T0" y="T1"/>
              </a:cxn>
              <a:cxn ang="0">
                <a:pos x="T2" y="T3"/>
              </a:cxn>
              <a:cxn ang="0">
                <a:pos x="T4" y="T5"/>
              </a:cxn>
            </a:cxnLst>
            <a:rect l="0" t="0" r="r" b="b"/>
            <a:pathLst>
              <a:path w="21600" h="17315" fill="none" extrusionOk="0">
                <a:moveTo>
                  <a:pt x="12913" y="-1"/>
                </a:moveTo>
                <a:cubicBezTo>
                  <a:pt x="18379" y="4076"/>
                  <a:pt x="21600" y="10495"/>
                  <a:pt x="21600" y="17315"/>
                </a:cubicBezTo>
              </a:path>
              <a:path w="21600" h="17315" stroke="0" extrusionOk="0">
                <a:moveTo>
                  <a:pt x="12913" y="-1"/>
                </a:moveTo>
                <a:cubicBezTo>
                  <a:pt x="18379" y="4076"/>
                  <a:pt x="21600" y="10495"/>
                  <a:pt x="21600" y="17315"/>
                </a:cubicBezTo>
                <a:lnTo>
                  <a:pt x="0" y="17315"/>
                </a:lnTo>
                <a:close/>
              </a:path>
            </a:pathLst>
          </a:custGeom>
          <a:noFill/>
          <a:ln w="12700">
            <a:solidFill>
              <a:srgbClr val="00FF00"/>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17961" dir="2700000" algn="ctr" rotWithShape="0">
                    <a:srgbClr val="00FF00">
                      <a:gamma/>
                      <a:shade val="60000"/>
                      <a:invGamma/>
                      <a:alpha val="50000"/>
                    </a:srgbClr>
                  </a:outerShdw>
                </a:effectLst>
              </a14:hiddenEffects>
            </a:ext>
          </a:extLst>
        </p:spPr>
        <p:txBody>
          <a:bodyPr wrap="none" anchor="ctr"/>
          <a:lstStyle/>
          <a:p>
            <a:pPr>
              <a:defRPr/>
            </a:pPr>
            <a:endParaRPr lang="en-US">
              <a:ea typeface="ＭＳ Ｐゴシック" charset="0"/>
            </a:endParaRPr>
          </a:p>
        </p:txBody>
      </p:sp>
      <p:sp>
        <p:nvSpPr>
          <p:cNvPr id="25" name="Arc 28"/>
          <p:cNvSpPr>
            <a:spLocks/>
          </p:cNvSpPr>
          <p:nvPr/>
        </p:nvSpPr>
        <p:spPr bwMode="auto">
          <a:xfrm rot="3178077">
            <a:off x="4040089" y="5237734"/>
            <a:ext cx="504825" cy="373260"/>
          </a:xfrm>
          <a:custGeom>
            <a:avLst/>
            <a:gdLst>
              <a:gd name="G0" fmla="+- 0 0 0"/>
              <a:gd name="G1" fmla="+- 17315 0 0"/>
              <a:gd name="G2" fmla="+- 21600 0 0"/>
              <a:gd name="T0" fmla="*/ 12913 w 21600"/>
              <a:gd name="T1" fmla="*/ 0 h 17315"/>
              <a:gd name="T2" fmla="*/ 21600 w 21600"/>
              <a:gd name="T3" fmla="*/ 17315 h 17315"/>
              <a:gd name="T4" fmla="*/ 0 w 21600"/>
              <a:gd name="T5" fmla="*/ 17315 h 17315"/>
            </a:gdLst>
            <a:ahLst/>
            <a:cxnLst>
              <a:cxn ang="0">
                <a:pos x="T0" y="T1"/>
              </a:cxn>
              <a:cxn ang="0">
                <a:pos x="T2" y="T3"/>
              </a:cxn>
              <a:cxn ang="0">
                <a:pos x="T4" y="T5"/>
              </a:cxn>
            </a:cxnLst>
            <a:rect l="0" t="0" r="r" b="b"/>
            <a:pathLst>
              <a:path w="21600" h="17315" fill="none" extrusionOk="0">
                <a:moveTo>
                  <a:pt x="12913" y="-1"/>
                </a:moveTo>
                <a:cubicBezTo>
                  <a:pt x="18379" y="4076"/>
                  <a:pt x="21600" y="10495"/>
                  <a:pt x="21600" y="17315"/>
                </a:cubicBezTo>
              </a:path>
              <a:path w="21600" h="17315" stroke="0" extrusionOk="0">
                <a:moveTo>
                  <a:pt x="12913" y="-1"/>
                </a:moveTo>
                <a:cubicBezTo>
                  <a:pt x="18379" y="4076"/>
                  <a:pt x="21600" y="10495"/>
                  <a:pt x="21600" y="17315"/>
                </a:cubicBezTo>
                <a:lnTo>
                  <a:pt x="0" y="17315"/>
                </a:lnTo>
                <a:close/>
              </a:path>
            </a:pathLst>
          </a:custGeom>
          <a:noFill/>
          <a:ln w="12700">
            <a:solidFill>
              <a:srgbClr val="00FF00"/>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17961" dir="2700000" algn="ctr" rotWithShape="0">
                    <a:srgbClr val="00FF00">
                      <a:gamma/>
                      <a:shade val="60000"/>
                      <a:invGamma/>
                      <a:alpha val="50000"/>
                    </a:srgbClr>
                  </a:outerShdw>
                </a:effectLst>
              </a14:hiddenEffects>
            </a:ext>
          </a:extLst>
        </p:spPr>
        <p:txBody>
          <a:bodyPr wrap="none" anchor="ctr"/>
          <a:lstStyle/>
          <a:p>
            <a:pPr>
              <a:defRPr/>
            </a:pPr>
            <a:endParaRPr lang="en-US">
              <a:ea typeface="ＭＳ Ｐゴシック" charset="0"/>
            </a:endParaRPr>
          </a:p>
        </p:txBody>
      </p:sp>
      <p:sp>
        <p:nvSpPr>
          <p:cNvPr id="26" name="AutoShape 30"/>
          <p:cNvSpPr>
            <a:spLocks noChangeArrowheads="1"/>
          </p:cNvSpPr>
          <p:nvPr/>
        </p:nvSpPr>
        <p:spPr bwMode="auto">
          <a:xfrm>
            <a:off x="3846910" y="5184652"/>
            <a:ext cx="405408" cy="287337"/>
          </a:xfrm>
          <a:prstGeom prst="lightningBolt">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17961" dir="2700000" algn="ctr" rotWithShape="0">
                    <a:schemeClr val="tx1">
                      <a:gamma/>
                      <a:shade val="60000"/>
                      <a:invGamma/>
                      <a:alpha val="50000"/>
                    </a:schemeClr>
                  </a:outerShdw>
                </a:effectLst>
              </a14:hiddenEffects>
            </a:ext>
          </a:extLst>
        </p:spPr>
        <p:txBody>
          <a:bodyPr wrap="none" anchor="ctr"/>
          <a:lstStyle/>
          <a:p>
            <a:pPr>
              <a:defRPr/>
            </a:pPr>
            <a:endParaRPr lang="en-US">
              <a:ea typeface="ＭＳ Ｐゴシック" charset="0"/>
            </a:endParaRPr>
          </a:p>
        </p:txBody>
      </p:sp>
      <p:sp>
        <p:nvSpPr>
          <p:cNvPr id="27" name="Line 32"/>
          <p:cNvSpPr>
            <a:spLocks noChangeShapeType="1"/>
          </p:cNvSpPr>
          <p:nvPr/>
        </p:nvSpPr>
        <p:spPr bwMode="auto">
          <a:xfrm flipV="1">
            <a:off x="5223868" y="5113214"/>
            <a:ext cx="325041" cy="358775"/>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chemeClr val="tx1">
                      <a:gamma/>
                      <a:shade val="60000"/>
                      <a:invGamma/>
                      <a:alpha val="50000"/>
                    </a:schemeClr>
                  </a:outerShdw>
                </a:effectLst>
              </a14:hiddenEffects>
            </a:ext>
          </a:extLst>
        </p:spPr>
        <p:txBody>
          <a:bodyPr/>
          <a:lstStyle/>
          <a:p>
            <a:pPr>
              <a:defRPr/>
            </a:pPr>
            <a:endParaRPr lang="en-US">
              <a:ea typeface="ＭＳ Ｐゴシック" charset="0"/>
            </a:endParaRPr>
          </a:p>
        </p:txBody>
      </p:sp>
      <p:sp>
        <p:nvSpPr>
          <p:cNvPr id="28" name="Line 34"/>
          <p:cNvSpPr>
            <a:spLocks noChangeShapeType="1"/>
          </p:cNvSpPr>
          <p:nvPr/>
        </p:nvSpPr>
        <p:spPr bwMode="auto">
          <a:xfrm>
            <a:off x="7006233" y="5113213"/>
            <a:ext cx="242888" cy="287338"/>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chemeClr val="tx1">
                      <a:gamma/>
                      <a:shade val="60000"/>
                      <a:invGamma/>
                      <a:alpha val="50000"/>
                    </a:schemeClr>
                  </a:outerShdw>
                </a:effectLst>
              </a14:hiddenEffects>
            </a:ext>
          </a:extLst>
        </p:spPr>
        <p:txBody>
          <a:bodyPr/>
          <a:lstStyle/>
          <a:p>
            <a:pPr>
              <a:defRPr/>
            </a:pPr>
            <a:endParaRPr lang="en-US">
              <a:ea typeface="ＭＳ Ｐゴシック" charset="0"/>
            </a:endParaRPr>
          </a:p>
        </p:txBody>
      </p:sp>
      <p:pic>
        <p:nvPicPr>
          <p:cNvPr id="29" name="Picture 28" descr="MC900411406[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17049" y="2952626"/>
            <a:ext cx="478631" cy="411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 name="Line 36"/>
          <p:cNvSpPr>
            <a:spLocks noChangeShapeType="1"/>
          </p:cNvSpPr>
          <p:nvPr/>
        </p:nvSpPr>
        <p:spPr bwMode="auto">
          <a:xfrm flipV="1">
            <a:off x="7006234" y="3384426"/>
            <a:ext cx="730448" cy="431800"/>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chemeClr val="tx1">
                      <a:gamma/>
                      <a:shade val="60000"/>
                      <a:invGamma/>
                      <a:alpha val="50000"/>
                    </a:schemeClr>
                  </a:outerShdw>
                </a:effectLst>
              </a14:hiddenEffects>
            </a:ext>
          </a:extLst>
        </p:spPr>
        <p:txBody>
          <a:bodyPr/>
          <a:lstStyle/>
          <a:p>
            <a:pPr>
              <a:defRPr/>
            </a:pPr>
            <a:endParaRPr lang="en-US">
              <a:ea typeface="ＭＳ Ｐゴシック" charset="0"/>
            </a:endParaRPr>
          </a:p>
        </p:txBody>
      </p:sp>
      <p:grpSp>
        <p:nvGrpSpPr>
          <p:cNvPr id="31" name="Group 30"/>
          <p:cNvGrpSpPr/>
          <p:nvPr/>
        </p:nvGrpSpPr>
        <p:grpSpPr>
          <a:xfrm>
            <a:off x="1205481" y="1785926"/>
            <a:ext cx="8176022" cy="3643338"/>
            <a:chOff x="971550" y="2447801"/>
            <a:chExt cx="7267575" cy="5373687"/>
          </a:xfrm>
        </p:grpSpPr>
        <p:pic>
          <p:nvPicPr>
            <p:cNvPr id="32" name="Picture 31" descr="j0235319"/>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19925" y="2447801"/>
              <a:ext cx="1171575" cy="1196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 name="Picture 32" descr="Facebook/fakebook Template by JOhannski - A Facebook Template for creating your own Fakebook-Site"/>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084888" y="5440238"/>
              <a:ext cx="1685925" cy="2381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4" name="Picture 33" descr="Stickman 08 by nicubunu - Blue stick man figure illustrating various actions (par of the "/>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971550" y="3312988"/>
              <a:ext cx="2381250" cy="2381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5" name="Picture 34" descr="#"/>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4140200" y="5471989"/>
              <a:ext cx="576263"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 name="Arc 29"/>
            <p:cNvSpPr>
              <a:spLocks/>
            </p:cNvSpPr>
            <p:nvPr/>
          </p:nvSpPr>
          <p:spPr bwMode="auto">
            <a:xfrm rot="3260608">
              <a:off x="3559175" y="5313239"/>
              <a:ext cx="431801" cy="260350"/>
            </a:xfrm>
            <a:custGeom>
              <a:avLst/>
              <a:gdLst>
                <a:gd name="G0" fmla="+- 0 0 0"/>
                <a:gd name="G1" fmla="+- 17315 0 0"/>
                <a:gd name="G2" fmla="+- 21600 0 0"/>
                <a:gd name="T0" fmla="*/ 12913 w 21600"/>
                <a:gd name="T1" fmla="*/ 0 h 17315"/>
                <a:gd name="T2" fmla="*/ 21600 w 21600"/>
                <a:gd name="T3" fmla="*/ 17315 h 17315"/>
                <a:gd name="T4" fmla="*/ 0 w 21600"/>
                <a:gd name="T5" fmla="*/ 17315 h 17315"/>
              </a:gdLst>
              <a:ahLst/>
              <a:cxnLst>
                <a:cxn ang="0">
                  <a:pos x="T0" y="T1"/>
                </a:cxn>
                <a:cxn ang="0">
                  <a:pos x="T2" y="T3"/>
                </a:cxn>
                <a:cxn ang="0">
                  <a:pos x="T4" y="T5"/>
                </a:cxn>
              </a:cxnLst>
              <a:rect l="0" t="0" r="r" b="b"/>
              <a:pathLst>
                <a:path w="21600" h="17315" fill="none" extrusionOk="0">
                  <a:moveTo>
                    <a:pt x="12913" y="-1"/>
                  </a:moveTo>
                  <a:cubicBezTo>
                    <a:pt x="18379" y="4076"/>
                    <a:pt x="21600" y="10495"/>
                    <a:pt x="21600" y="17315"/>
                  </a:cubicBezTo>
                </a:path>
                <a:path w="21600" h="17315" stroke="0" extrusionOk="0">
                  <a:moveTo>
                    <a:pt x="12913" y="-1"/>
                  </a:moveTo>
                  <a:cubicBezTo>
                    <a:pt x="18379" y="4076"/>
                    <a:pt x="21600" y="10495"/>
                    <a:pt x="21600" y="17315"/>
                  </a:cubicBezTo>
                  <a:lnTo>
                    <a:pt x="0" y="17315"/>
                  </a:lnTo>
                  <a:close/>
                </a:path>
              </a:pathLst>
            </a:custGeom>
            <a:noFill/>
            <a:ln w="12700">
              <a:solidFill>
                <a:srgbClr val="00FF00"/>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17961" dir="2700000" algn="ctr" rotWithShape="0">
                      <a:srgbClr val="00FF00">
                        <a:gamma/>
                        <a:shade val="60000"/>
                        <a:invGamma/>
                        <a:alpha val="50000"/>
                      </a:srgbClr>
                    </a:outerShdw>
                  </a:effectLst>
                </a14:hiddenEffects>
              </a:ext>
            </a:extLst>
          </p:spPr>
          <p:txBody>
            <a:bodyPr wrap="none" anchor="ctr"/>
            <a:lstStyle/>
            <a:p>
              <a:pPr>
                <a:defRPr/>
              </a:pPr>
              <a:endParaRPr lang="en-US">
                <a:ea typeface="ＭＳ Ｐゴシック" charset="0"/>
              </a:endParaRPr>
            </a:p>
          </p:txBody>
        </p:sp>
        <p:pic>
          <p:nvPicPr>
            <p:cNvPr id="37" name="Picture 36" descr="#"/>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4643438" y="3671763"/>
              <a:ext cx="2089150" cy="1601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8" name="Picture 6"/>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6732588" y="5687889"/>
              <a:ext cx="444500" cy="665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9" name="Picture 38" descr="#"/>
            <p:cNvPicPr>
              <a:picLocks noChangeAspect="1" noChangeArrowheads="1"/>
            </p:cNvPicPr>
            <p:nvPr/>
          </p:nvPicPr>
          <p:blipFill>
            <a:blip r:embed="rId9">
              <a:extLst>
                <a:ext uri="{28A0092B-C50C-407E-A947-70E740481C1C}">
                  <a14:useLocalDpi xmlns="" xmlns:a14="http://schemas.microsoft.com/office/drawing/2010/main" val="0"/>
                </a:ext>
              </a:extLst>
            </a:blip>
            <a:srcRect/>
            <a:stretch>
              <a:fillRect/>
            </a:stretch>
          </p:blipFill>
          <p:spPr bwMode="auto">
            <a:xfrm>
              <a:off x="7524750" y="3887664"/>
              <a:ext cx="714375"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40" name="Line 38"/>
          <p:cNvSpPr>
            <a:spLocks noChangeShapeType="1"/>
          </p:cNvSpPr>
          <p:nvPr/>
        </p:nvSpPr>
        <p:spPr bwMode="auto">
          <a:xfrm flipV="1">
            <a:off x="7574162" y="4248027"/>
            <a:ext cx="809029" cy="73025"/>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chemeClr val="tx1">
                      <a:gamma/>
                      <a:shade val="60000"/>
                      <a:invGamma/>
                      <a:alpha val="50000"/>
                    </a:schemeClr>
                  </a:outerShdw>
                </a:effectLst>
              </a14:hiddenEffects>
            </a:ext>
          </a:extLst>
        </p:spPr>
        <p:txBody>
          <a:bodyPr/>
          <a:lstStyle/>
          <a:p>
            <a:pPr>
              <a:defRPr/>
            </a:pPr>
            <a:endParaRPr lang="en-US">
              <a:ea typeface="ＭＳ Ｐゴシック" charset="0"/>
            </a:endParaRPr>
          </a:p>
        </p:txBody>
      </p:sp>
      <p:sp>
        <p:nvSpPr>
          <p:cNvPr id="41" name="Text Box 39"/>
          <p:cNvSpPr txBox="1">
            <a:spLocks noChangeArrowheads="1"/>
          </p:cNvSpPr>
          <p:nvPr/>
        </p:nvSpPr>
        <p:spPr bwMode="auto">
          <a:xfrm>
            <a:off x="5897166" y="4248026"/>
            <a:ext cx="920445"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17961" dir="2700000" algn="ctr" rotWithShape="0">
                    <a:srgbClr val="FFFFFF">
                      <a:gamma/>
                      <a:shade val="60000"/>
                      <a:invGamma/>
                      <a:alpha val="50000"/>
                    </a:srgbClr>
                  </a:outerShdw>
                </a:effectLst>
              </a14:hiddenEffects>
            </a:ext>
          </a:extLst>
        </p:spPr>
        <p:txBody>
          <a:bodyPr wrap="none">
            <a:spAutoFit/>
          </a:bodyPr>
          <a:lstStyle/>
          <a:p>
            <a:pPr>
              <a:defRPr/>
            </a:pPr>
            <a:r>
              <a:rPr lang="en-US" sz="1400" dirty="0">
                <a:latin typeface="Verdana" charset="0"/>
                <a:ea typeface="ＭＳ Ｐゴシック" charset="0"/>
              </a:rPr>
              <a:t>Internet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7372350" y="6669387"/>
            <a:ext cx="2400300" cy="33972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0CB5EBC-5C86-4A82-BDDF-F97CDFA73721}" type="slidenum">
              <a:rPr lang="en-GB" smtClean="0">
                <a:latin typeface="Verdana" pitchFamily="34" charset="0"/>
                <a:ea typeface="MS PGothic" pitchFamily="34" charset="-128"/>
              </a:rPr>
              <a:pPr eaLnBrk="1" hangingPunct="1"/>
              <a:t>12</a:t>
            </a:fld>
            <a:endParaRPr lang="en-GB" smtClean="0">
              <a:latin typeface="Verdana" pitchFamily="34" charset="0"/>
              <a:ea typeface="MS PGothic" pitchFamily="34" charset="-128"/>
            </a:endParaRPr>
          </a:p>
        </p:txBody>
      </p:sp>
      <p:pic>
        <p:nvPicPr>
          <p:cNvPr id="3" name="Picture 2" desc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006234" y="3721399"/>
            <a:ext cx="537567" cy="500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Rectangle 3"/>
          <p:cNvSpPr txBox="1">
            <a:spLocks noChangeArrowheads="1"/>
          </p:cNvSpPr>
          <p:nvPr/>
        </p:nvSpPr>
        <p:spPr>
          <a:xfrm>
            <a:off x="357154" y="785794"/>
            <a:ext cx="9258300" cy="114300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t>Things Connecting to Things</a:t>
            </a:r>
          </a:p>
        </p:txBody>
      </p:sp>
      <p:sp>
        <p:nvSpPr>
          <p:cNvPr id="5" name="Arc 6"/>
          <p:cNvSpPr>
            <a:spLocks/>
          </p:cNvSpPr>
          <p:nvPr/>
        </p:nvSpPr>
        <p:spPr bwMode="auto">
          <a:xfrm>
            <a:off x="5143500" y="2637137"/>
            <a:ext cx="1944887" cy="1439863"/>
          </a:xfrm>
          <a:custGeom>
            <a:avLst/>
            <a:gdLst>
              <a:gd name="G0" fmla="+- 0 0 0"/>
              <a:gd name="G1" fmla="+- 21600 0 0"/>
              <a:gd name="G2" fmla="+- 21600 0 0"/>
              <a:gd name="T0" fmla="*/ 0 w 21453"/>
              <a:gd name="T1" fmla="*/ 0 h 21600"/>
              <a:gd name="T2" fmla="*/ 21453 w 21453"/>
              <a:gd name="T3" fmla="*/ 19081 h 21600"/>
              <a:gd name="T4" fmla="*/ 0 w 21453"/>
              <a:gd name="T5" fmla="*/ 21600 h 21600"/>
            </a:gdLst>
            <a:ahLst/>
            <a:cxnLst>
              <a:cxn ang="0">
                <a:pos x="T0" y="T1"/>
              </a:cxn>
              <a:cxn ang="0">
                <a:pos x="T2" y="T3"/>
              </a:cxn>
              <a:cxn ang="0">
                <a:pos x="T4" y="T5"/>
              </a:cxn>
            </a:cxnLst>
            <a:rect l="0" t="0" r="r" b="b"/>
            <a:pathLst>
              <a:path w="21453" h="21600" fill="none" extrusionOk="0">
                <a:moveTo>
                  <a:pt x="0" y="-1"/>
                </a:moveTo>
                <a:cubicBezTo>
                  <a:pt x="10954" y="-1"/>
                  <a:pt x="20175" y="8200"/>
                  <a:pt x="21452" y="19081"/>
                </a:cubicBezTo>
              </a:path>
              <a:path w="21453" h="21600" stroke="0" extrusionOk="0">
                <a:moveTo>
                  <a:pt x="0" y="-1"/>
                </a:moveTo>
                <a:cubicBezTo>
                  <a:pt x="10954" y="-1"/>
                  <a:pt x="20175" y="8200"/>
                  <a:pt x="21452" y="19081"/>
                </a:cubicBezTo>
                <a:lnTo>
                  <a:pt x="0" y="21600"/>
                </a:lnTo>
                <a:close/>
              </a:path>
            </a:pathLst>
          </a:custGeom>
          <a:noFill/>
          <a:ln w="15875">
            <a:solidFill>
              <a:schemeClr val="bg2"/>
            </a:solidFill>
            <a:prstDash val="dash"/>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17961" dir="2700000" algn="ctr" rotWithShape="0">
                    <a:schemeClr val="bg2">
                      <a:gamma/>
                      <a:shade val="60000"/>
                      <a:invGamma/>
                      <a:alpha val="50000"/>
                    </a:schemeClr>
                  </a:outerShdw>
                </a:effectLst>
              </a14:hiddenEffects>
            </a:ext>
          </a:extLst>
        </p:spPr>
        <p:txBody>
          <a:bodyPr wrap="none" anchor="ctr"/>
          <a:lstStyle/>
          <a:p>
            <a:pPr>
              <a:defRPr/>
            </a:pPr>
            <a:endParaRPr lang="en-US">
              <a:ea typeface="ＭＳ Ｐゴシック" charset="0"/>
            </a:endParaRPr>
          </a:p>
        </p:txBody>
      </p:sp>
      <p:sp>
        <p:nvSpPr>
          <p:cNvPr id="6" name="Arc 8"/>
          <p:cNvSpPr>
            <a:spLocks/>
          </p:cNvSpPr>
          <p:nvPr/>
        </p:nvSpPr>
        <p:spPr bwMode="auto">
          <a:xfrm rot="21450627" flipH="1">
            <a:off x="2712840" y="2276774"/>
            <a:ext cx="1539478" cy="14446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5875">
            <a:solidFill>
              <a:schemeClr val="bg2"/>
            </a:solidFill>
            <a:prstDash val="dash"/>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17961" dir="2700000" algn="ctr" rotWithShape="0">
                    <a:schemeClr val="bg2">
                      <a:gamma/>
                      <a:shade val="60000"/>
                      <a:invGamma/>
                      <a:alpha val="50000"/>
                    </a:schemeClr>
                  </a:outerShdw>
                </a:effectLst>
              </a14:hiddenEffects>
            </a:ext>
          </a:extLst>
        </p:spPr>
        <p:txBody>
          <a:bodyPr wrap="none" anchor="ctr"/>
          <a:lstStyle/>
          <a:p>
            <a:pPr>
              <a:defRPr/>
            </a:pPr>
            <a:endParaRPr lang="en-US">
              <a:ea typeface="ＭＳ Ｐゴシック" charset="0"/>
            </a:endParaRPr>
          </a:p>
        </p:txBody>
      </p:sp>
      <p:grpSp>
        <p:nvGrpSpPr>
          <p:cNvPr id="7" name="Group 6"/>
          <p:cNvGrpSpPr/>
          <p:nvPr/>
        </p:nvGrpSpPr>
        <p:grpSpPr>
          <a:xfrm>
            <a:off x="964377" y="1500174"/>
            <a:ext cx="7852768" cy="4686295"/>
            <a:chOff x="898525" y="1340149"/>
            <a:chExt cx="6980238" cy="5329237"/>
          </a:xfrm>
        </p:grpSpPr>
        <p:pic>
          <p:nvPicPr>
            <p:cNvPr id="8" name="Picture 7" descr="connected-ca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563938" y="1340149"/>
              <a:ext cx="4314825" cy="1871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descr="rally-car by netalloy - "/>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4932363" y="3932536"/>
              <a:ext cx="2381250" cy="1266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descr="Police car by liftarn - A SAAB 900 police car from the Swedish Road Administration (V�gverket)."/>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1258888" y="1987849"/>
              <a:ext cx="1296987" cy="1104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descr="MC900332774[1]"/>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898525" y="5588299"/>
              <a:ext cx="1081088" cy="1081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descr="MC900060378[1]"/>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971550" y="4148436"/>
              <a:ext cx="1008063" cy="788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3" name="Arc 11"/>
          <p:cNvSpPr>
            <a:spLocks/>
          </p:cNvSpPr>
          <p:nvPr/>
        </p:nvSpPr>
        <p:spPr bwMode="auto">
          <a:xfrm flipV="1">
            <a:off x="2064544" y="2564111"/>
            <a:ext cx="2511028" cy="18732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5875">
            <a:solidFill>
              <a:schemeClr val="bg2"/>
            </a:solidFill>
            <a:prstDash val="dash"/>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17961" dir="2700000" algn="ctr" rotWithShape="0">
                    <a:schemeClr val="bg2">
                      <a:gamma/>
                      <a:shade val="60000"/>
                      <a:invGamma/>
                      <a:alpha val="50000"/>
                    </a:schemeClr>
                  </a:outerShdw>
                </a:effectLst>
              </a14:hiddenEffects>
            </a:ext>
          </a:extLst>
        </p:spPr>
        <p:txBody>
          <a:bodyPr wrap="none" anchor="ctr"/>
          <a:lstStyle/>
          <a:p>
            <a:pPr>
              <a:defRPr/>
            </a:pPr>
            <a:endParaRPr lang="en-US">
              <a:ea typeface="ＭＳ Ｐゴシック" charset="0"/>
            </a:endParaRPr>
          </a:p>
        </p:txBody>
      </p:sp>
      <p:sp>
        <p:nvSpPr>
          <p:cNvPr id="14" name="Arc 12"/>
          <p:cNvSpPr>
            <a:spLocks/>
          </p:cNvSpPr>
          <p:nvPr/>
        </p:nvSpPr>
        <p:spPr bwMode="auto">
          <a:xfrm rot="10800000" flipH="1">
            <a:off x="2227065" y="2708574"/>
            <a:ext cx="2753916" cy="38163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5875">
            <a:solidFill>
              <a:schemeClr val="bg2"/>
            </a:solidFill>
            <a:prstDash val="dash"/>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17961" dir="2700000" algn="ctr" rotWithShape="0">
                    <a:schemeClr val="bg2">
                      <a:gamma/>
                      <a:shade val="60000"/>
                      <a:invGamma/>
                      <a:alpha val="50000"/>
                    </a:schemeClr>
                  </a:outerShdw>
                </a:effectLst>
              </a14:hiddenEffects>
            </a:ext>
          </a:extLst>
        </p:spPr>
        <p:txBody>
          <a:bodyPr wrap="none" anchor="ctr"/>
          <a:lstStyle/>
          <a:p>
            <a:pPr>
              <a:defRPr/>
            </a:pPr>
            <a:endParaRPr lang="en-US">
              <a:ea typeface="ＭＳ Ｐゴシック" charset="0"/>
            </a:endParaRPr>
          </a:p>
        </p:txBody>
      </p:sp>
      <p:sp>
        <p:nvSpPr>
          <p:cNvPr id="15" name="Text Box 13"/>
          <p:cNvSpPr txBox="1">
            <a:spLocks noChangeArrowheads="1"/>
          </p:cNvSpPr>
          <p:nvPr/>
        </p:nvSpPr>
        <p:spPr bwMode="auto">
          <a:xfrm>
            <a:off x="4741665" y="5732761"/>
            <a:ext cx="3345788"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17961" dir="2700000" algn="ctr" rotWithShape="0">
                    <a:srgbClr val="FFFFFF">
                      <a:gamma/>
                      <a:shade val="60000"/>
                      <a:invGamma/>
                      <a:alpha val="50000"/>
                    </a:srgbClr>
                  </a:outerShdw>
                </a:effectLst>
              </a14:hiddenEffects>
            </a:ext>
          </a:extLst>
        </p:spPr>
        <p:txBody>
          <a:bodyPr wrap="none">
            <a:spAutoFit/>
          </a:bodyPr>
          <a:lstStyle/>
          <a:p>
            <a:pPr>
              <a:defRPr/>
            </a:pPr>
            <a:r>
              <a:rPr lang="en-US" dirty="0">
                <a:ea typeface="ＭＳ Ｐゴシック" charset="0"/>
              </a:rPr>
              <a:t>- </a:t>
            </a:r>
            <a:r>
              <a:rPr lang="en-US" sz="1600" dirty="0">
                <a:latin typeface="Verdana" charset="0"/>
                <a:ea typeface="ＭＳ Ｐゴシック" charset="0"/>
              </a:rPr>
              <a:t>Complex and heterogeneous </a:t>
            </a:r>
          </a:p>
          <a:p>
            <a:pPr>
              <a:defRPr/>
            </a:pPr>
            <a:r>
              <a:rPr lang="en-US" sz="1600" dirty="0">
                <a:latin typeface="Verdana" charset="0"/>
                <a:ea typeface="ＭＳ Ｐゴシック" charset="0"/>
              </a:rPr>
              <a:t>resources and networks </a:t>
            </a:r>
          </a:p>
        </p:txBody>
      </p:sp>
      <p:sp>
        <p:nvSpPr>
          <p:cNvPr id="16" name="Arc 14"/>
          <p:cNvSpPr>
            <a:spLocks/>
          </p:cNvSpPr>
          <p:nvPr/>
        </p:nvSpPr>
        <p:spPr bwMode="auto">
          <a:xfrm flipV="1">
            <a:off x="7249121" y="2637136"/>
            <a:ext cx="810816" cy="1295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5875">
            <a:solidFill>
              <a:schemeClr val="bg2"/>
            </a:solidFill>
            <a:prstDash val="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17961" dir="2700000" algn="ctr" rotWithShape="0">
                    <a:schemeClr val="bg2">
                      <a:gamma/>
                      <a:shade val="60000"/>
                      <a:invGamma/>
                      <a:alpha val="50000"/>
                    </a:schemeClr>
                  </a:outerShdw>
                </a:effectLst>
              </a14:hiddenEffects>
            </a:ext>
          </a:extLst>
        </p:spPr>
        <p:txBody>
          <a:bodyPr wrap="none" anchor="ctr"/>
          <a:lstStyle/>
          <a:p>
            <a:pPr>
              <a:defRPr/>
            </a:pPr>
            <a:endParaRPr lang="en-US">
              <a:ea typeface="ＭＳ Ｐゴシック"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a:xfrm>
            <a:off x="7372350" y="7049716"/>
            <a:ext cx="2400300" cy="33972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B427641-D0EC-4985-9C88-51ABBCEBAC25}" type="slidenum">
              <a:rPr lang="en-GB" smtClean="0">
                <a:latin typeface="Verdana" pitchFamily="34" charset="0"/>
                <a:ea typeface="MS PGothic" pitchFamily="34" charset="-128"/>
              </a:rPr>
              <a:pPr eaLnBrk="1" hangingPunct="1"/>
              <a:t>13</a:t>
            </a:fld>
            <a:endParaRPr lang="en-GB" smtClean="0">
              <a:latin typeface="Verdana" pitchFamily="34" charset="0"/>
              <a:ea typeface="MS PGothic" pitchFamily="34" charset="-128"/>
            </a:endParaRPr>
          </a:p>
        </p:txBody>
      </p:sp>
      <p:sp>
        <p:nvSpPr>
          <p:cNvPr id="3" name="Rectangle 2"/>
          <p:cNvSpPr txBox="1">
            <a:spLocks noChangeArrowheads="1"/>
          </p:cNvSpPr>
          <p:nvPr/>
        </p:nvSpPr>
        <p:spPr>
          <a:xfrm>
            <a:off x="428592" y="1000108"/>
            <a:ext cx="9258300" cy="114300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4000" dirty="0" smtClean="0"/>
              <a:t>Wireless Sensor Networks (WSN)</a:t>
            </a:r>
          </a:p>
        </p:txBody>
      </p:sp>
      <p:sp>
        <p:nvSpPr>
          <p:cNvPr id="4" name="Text Box 30"/>
          <p:cNvSpPr txBox="1">
            <a:spLocks noChangeArrowheads="1"/>
          </p:cNvSpPr>
          <p:nvPr/>
        </p:nvSpPr>
        <p:spPr bwMode="auto">
          <a:xfrm>
            <a:off x="6034684" y="2728541"/>
            <a:ext cx="1051891" cy="400110"/>
          </a:xfrm>
          <a:prstGeom prst="rect">
            <a:avLst/>
          </a:prstGeom>
          <a:noFill/>
          <a:ln>
            <a:noFill/>
          </a:ln>
          <a:effectLst>
            <a:prstShdw prst="shdw17" dist="17961" dir="2700000">
              <a:srgbClr val="999999">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sz="1000" dirty="0">
                <a:latin typeface="Verdana" pitchFamily="34" charset="0"/>
                <a:ea typeface="MS PGothic" pitchFamily="34" charset="-128"/>
              </a:rPr>
              <a:t>Core network</a:t>
            </a:r>
          </a:p>
          <a:p>
            <a:pPr eaLnBrk="1" hangingPunct="1"/>
            <a:r>
              <a:rPr lang="en-GB" sz="1000" dirty="0">
                <a:latin typeface="Verdana" pitchFamily="34" charset="0"/>
                <a:ea typeface="MS PGothic" pitchFamily="34" charset="-128"/>
              </a:rPr>
              <a:t>e.g. Internet</a:t>
            </a:r>
          </a:p>
        </p:txBody>
      </p:sp>
      <p:grpSp>
        <p:nvGrpSpPr>
          <p:cNvPr id="5" name="Group 4"/>
          <p:cNvGrpSpPr/>
          <p:nvPr/>
        </p:nvGrpSpPr>
        <p:grpSpPr>
          <a:xfrm>
            <a:off x="884010" y="2071678"/>
            <a:ext cx="8704659" cy="3062672"/>
            <a:chOff x="539750" y="2080840"/>
            <a:chExt cx="7737475" cy="3473450"/>
          </a:xfrm>
        </p:grpSpPr>
        <p:pic>
          <p:nvPicPr>
            <p:cNvPr id="6" name="Picture 5" desc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00113" y="3952503"/>
              <a:ext cx="409575"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desc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39750" y="3017465"/>
              <a:ext cx="409575"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desc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003425" y="4168403"/>
              <a:ext cx="409575"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desc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492500" y="3736603"/>
              <a:ext cx="409575"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desc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124075" y="3160340"/>
              <a:ext cx="409575"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desc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549400" y="5176465"/>
              <a:ext cx="576263" cy="377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desc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268538" y="2657103"/>
              <a:ext cx="425450" cy="425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12" desc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2700338" y="2296740"/>
              <a:ext cx="447675"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Line 11"/>
            <p:cNvSpPr>
              <a:spLocks noChangeShapeType="1"/>
            </p:cNvSpPr>
            <p:nvPr/>
          </p:nvSpPr>
          <p:spPr bwMode="auto">
            <a:xfrm>
              <a:off x="827088" y="3449265"/>
              <a:ext cx="215900" cy="719138"/>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chemeClr val="tx1">
                        <a:gamma/>
                        <a:shade val="60000"/>
                        <a:invGamma/>
                        <a:alpha val="50000"/>
                      </a:schemeClr>
                    </a:outerShdw>
                  </a:effectLst>
                </a14:hiddenEffects>
              </a:ext>
            </a:extLst>
          </p:spPr>
          <p:txBody>
            <a:bodyPr/>
            <a:lstStyle/>
            <a:p>
              <a:pPr>
                <a:defRPr/>
              </a:pPr>
              <a:endParaRPr lang="en-US">
                <a:ea typeface="ＭＳ Ｐゴシック" charset="0"/>
              </a:endParaRPr>
            </a:p>
          </p:txBody>
        </p:sp>
        <p:sp>
          <p:nvSpPr>
            <p:cNvPr id="15" name="Line 12"/>
            <p:cNvSpPr>
              <a:spLocks noChangeShapeType="1"/>
            </p:cNvSpPr>
            <p:nvPr/>
          </p:nvSpPr>
          <p:spPr bwMode="auto">
            <a:xfrm>
              <a:off x="1187450" y="4384303"/>
              <a:ext cx="865188" cy="144462"/>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chemeClr val="tx1">
                        <a:gamma/>
                        <a:shade val="60000"/>
                        <a:invGamma/>
                        <a:alpha val="50000"/>
                      </a:schemeClr>
                    </a:outerShdw>
                  </a:effectLst>
                </a14:hiddenEffects>
              </a:ext>
            </a:extLst>
          </p:spPr>
          <p:txBody>
            <a:bodyPr/>
            <a:lstStyle/>
            <a:p>
              <a:pPr>
                <a:defRPr/>
              </a:pPr>
              <a:endParaRPr lang="en-US">
                <a:ea typeface="ＭＳ Ｐゴシック" charset="0"/>
              </a:endParaRPr>
            </a:p>
          </p:txBody>
        </p:sp>
        <p:sp>
          <p:nvSpPr>
            <p:cNvPr id="16" name="Oval 15"/>
            <p:cNvSpPr>
              <a:spLocks noChangeArrowheads="1"/>
            </p:cNvSpPr>
            <p:nvPr/>
          </p:nvSpPr>
          <p:spPr bwMode="auto">
            <a:xfrm>
              <a:off x="4789488" y="3900115"/>
              <a:ext cx="719137" cy="358775"/>
            </a:xfrm>
            <a:prstGeom prst="ellipse">
              <a:avLst/>
            </a:prstGeom>
            <a:solidFill>
              <a:srgbClr val="008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17961" dir="2700000" algn="ctr" rotWithShape="0">
                      <a:srgbClr val="008000">
                        <a:gamma/>
                        <a:shade val="60000"/>
                        <a:invGamma/>
                        <a:alpha val="50000"/>
                      </a:srgbClr>
                    </a:outerShdw>
                  </a:effectLst>
                </a14:hiddenEffects>
              </a:ext>
            </a:extLst>
          </p:spPr>
          <p:txBody>
            <a:bodyPr wrap="none" anchor="ctr"/>
            <a:lstStyle/>
            <a:p>
              <a:pPr>
                <a:defRPr/>
              </a:pPr>
              <a:r>
                <a:rPr lang="en-GB" sz="1000" dirty="0">
                  <a:solidFill>
                    <a:schemeClr val="bg2"/>
                  </a:solidFill>
                  <a:latin typeface="Verdana" charset="0"/>
                  <a:ea typeface="ＭＳ Ｐゴシック" charset="0"/>
                </a:rPr>
                <a:t>Sink</a:t>
              </a:r>
            </a:p>
            <a:p>
              <a:pPr>
                <a:defRPr/>
              </a:pPr>
              <a:r>
                <a:rPr lang="en-GB" sz="1000" dirty="0">
                  <a:solidFill>
                    <a:schemeClr val="bg2"/>
                  </a:solidFill>
                  <a:latin typeface="Verdana" charset="0"/>
                  <a:ea typeface="ＭＳ Ｐゴシック" charset="0"/>
                </a:rPr>
                <a:t>node</a:t>
              </a:r>
            </a:p>
          </p:txBody>
        </p:sp>
        <p:sp>
          <p:nvSpPr>
            <p:cNvPr id="17" name="Rectangle 16"/>
            <p:cNvSpPr>
              <a:spLocks noChangeArrowheads="1"/>
            </p:cNvSpPr>
            <p:nvPr/>
          </p:nvSpPr>
          <p:spPr bwMode="auto">
            <a:xfrm>
              <a:off x="6084888" y="3954090"/>
              <a:ext cx="647700" cy="287338"/>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17961" dir="2700000" algn="ctr" rotWithShape="0">
                      <a:schemeClr val="bg2">
                        <a:gamma/>
                        <a:shade val="60000"/>
                        <a:invGamma/>
                        <a:alpha val="50000"/>
                      </a:schemeClr>
                    </a:outerShdw>
                  </a:effectLst>
                </a14:hiddenEffects>
              </a:ext>
            </a:extLst>
          </p:spPr>
          <p:txBody>
            <a:bodyPr wrap="none" anchor="ctr"/>
            <a:lstStyle/>
            <a:p>
              <a:pPr>
                <a:defRPr/>
              </a:pPr>
              <a:r>
                <a:rPr lang="en-GB" sz="900">
                  <a:latin typeface="Verdana" charset="0"/>
                  <a:ea typeface="ＭＳ Ｐゴシック" charset="0"/>
                </a:rPr>
                <a:t>Gateway</a:t>
              </a:r>
            </a:p>
          </p:txBody>
        </p:sp>
        <p:pic>
          <p:nvPicPr>
            <p:cNvPr id="18" name="Picture 17" descr="http://openclipart.org/image/800px/svg_to_png/14729/gabe_anguiano_Cloud.png"/>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5005388" y="2225303"/>
              <a:ext cx="1727200" cy="1323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 name="Line 16"/>
            <p:cNvSpPr>
              <a:spLocks noChangeShapeType="1"/>
            </p:cNvSpPr>
            <p:nvPr/>
          </p:nvSpPr>
          <p:spPr bwMode="auto">
            <a:xfrm>
              <a:off x="6300788" y="3520703"/>
              <a:ext cx="142875" cy="288925"/>
            </a:xfrm>
            <a:prstGeom prst="line">
              <a:avLst/>
            </a:prstGeom>
            <a:noFill/>
            <a:ln w="9525">
              <a:solidFill>
                <a:schemeClr val="tx1"/>
              </a:solidFill>
              <a:round/>
              <a:headEnd type="triangle" w="med" len="med"/>
              <a:tailEnd type="triangle" w="med" len="med"/>
            </a:ln>
            <a:effectLst>
              <a:prstShdw prst="shdw17" dist="17961" dir="2700000">
                <a:schemeClr val="tx1">
                  <a:gamma/>
                  <a:shade val="60000"/>
                  <a:invGamma/>
                  <a:alpha val="50000"/>
                </a:schemeClr>
              </a:prstShdw>
            </a:effectLst>
            <a:extLst>
              <a:ext uri="{909E8E84-426E-40DD-AFC4-6F175D3DCCD1}">
                <a14:hiddenFill xmlns="" xmlns:a14="http://schemas.microsoft.com/office/drawing/2010/main">
                  <a:noFill/>
                </a14:hiddenFill>
              </a:ext>
            </a:extLst>
          </p:spPr>
          <p:txBody>
            <a:bodyPr/>
            <a:lstStyle/>
            <a:p>
              <a:pPr>
                <a:defRPr/>
              </a:pPr>
              <a:endParaRPr lang="en-US">
                <a:ea typeface="ＭＳ Ｐゴシック" charset="0"/>
              </a:endParaRPr>
            </a:p>
          </p:txBody>
        </p:sp>
        <p:sp>
          <p:nvSpPr>
            <p:cNvPr id="20" name="Line 17"/>
            <p:cNvSpPr>
              <a:spLocks noChangeShapeType="1"/>
            </p:cNvSpPr>
            <p:nvPr/>
          </p:nvSpPr>
          <p:spPr bwMode="auto">
            <a:xfrm>
              <a:off x="4067175" y="4096965"/>
              <a:ext cx="649288" cy="0"/>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chemeClr val="tx1">
                        <a:gamma/>
                        <a:shade val="60000"/>
                        <a:invGamma/>
                        <a:alpha val="50000"/>
                      </a:schemeClr>
                    </a:outerShdw>
                  </a:effectLst>
                </a14:hiddenEffects>
              </a:ext>
            </a:extLst>
          </p:spPr>
          <p:txBody>
            <a:bodyPr/>
            <a:lstStyle/>
            <a:p>
              <a:pPr>
                <a:defRPr/>
              </a:pPr>
              <a:endParaRPr lang="en-US">
                <a:ea typeface="ＭＳ Ｐゴシック" charset="0"/>
              </a:endParaRPr>
            </a:p>
          </p:txBody>
        </p:sp>
        <p:sp>
          <p:nvSpPr>
            <p:cNvPr id="21" name="Line 18"/>
            <p:cNvSpPr>
              <a:spLocks noChangeShapeType="1"/>
            </p:cNvSpPr>
            <p:nvPr/>
          </p:nvSpPr>
          <p:spPr bwMode="auto">
            <a:xfrm>
              <a:off x="5545138" y="4096965"/>
              <a:ext cx="503237" cy="0"/>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chemeClr val="tx1">
                        <a:gamma/>
                        <a:shade val="60000"/>
                        <a:invGamma/>
                        <a:alpha val="50000"/>
                      </a:schemeClr>
                    </a:outerShdw>
                  </a:effectLst>
                </a14:hiddenEffects>
              </a:ext>
            </a:extLst>
          </p:spPr>
          <p:txBody>
            <a:bodyPr/>
            <a:lstStyle/>
            <a:p>
              <a:pPr>
                <a:defRPr/>
              </a:pPr>
              <a:endParaRPr lang="en-US">
                <a:ea typeface="ＭＳ Ｐゴシック" charset="0"/>
              </a:endParaRPr>
            </a:p>
          </p:txBody>
        </p:sp>
        <p:sp>
          <p:nvSpPr>
            <p:cNvPr id="22" name="Line 19"/>
            <p:cNvSpPr>
              <a:spLocks noChangeShapeType="1"/>
            </p:cNvSpPr>
            <p:nvPr/>
          </p:nvSpPr>
          <p:spPr bwMode="auto">
            <a:xfrm>
              <a:off x="2484438" y="3592140"/>
              <a:ext cx="1079500" cy="433388"/>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chemeClr val="tx1">
                        <a:gamma/>
                        <a:shade val="60000"/>
                        <a:invGamma/>
                        <a:alpha val="50000"/>
                      </a:schemeClr>
                    </a:outerShdw>
                  </a:effectLst>
                </a14:hiddenEffects>
              </a:ext>
            </a:extLst>
          </p:spPr>
          <p:txBody>
            <a:bodyPr/>
            <a:lstStyle/>
            <a:p>
              <a:pPr>
                <a:defRPr/>
              </a:pPr>
              <a:endParaRPr lang="en-US">
                <a:ea typeface="ＭＳ Ｐゴシック" charset="0"/>
              </a:endParaRPr>
            </a:p>
          </p:txBody>
        </p:sp>
        <p:sp>
          <p:nvSpPr>
            <p:cNvPr id="23" name="Line 20"/>
            <p:cNvSpPr>
              <a:spLocks noChangeShapeType="1"/>
            </p:cNvSpPr>
            <p:nvPr/>
          </p:nvSpPr>
          <p:spPr bwMode="auto">
            <a:xfrm flipV="1">
              <a:off x="1258888" y="3592140"/>
              <a:ext cx="865187" cy="576263"/>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chemeClr val="tx1">
                        <a:gamma/>
                        <a:shade val="60000"/>
                        <a:invGamma/>
                        <a:alpha val="50000"/>
                      </a:schemeClr>
                    </a:outerShdw>
                  </a:effectLst>
                </a14:hiddenEffects>
              </a:ext>
            </a:extLst>
          </p:spPr>
          <p:txBody>
            <a:bodyPr/>
            <a:lstStyle/>
            <a:p>
              <a:pPr>
                <a:defRPr/>
              </a:pPr>
              <a:endParaRPr lang="en-US">
                <a:ea typeface="ＭＳ Ｐゴシック" charset="0"/>
              </a:endParaRPr>
            </a:p>
          </p:txBody>
        </p:sp>
        <p:sp>
          <p:nvSpPr>
            <p:cNvPr id="24" name="Line 21"/>
            <p:cNvSpPr>
              <a:spLocks noChangeShapeType="1"/>
            </p:cNvSpPr>
            <p:nvPr/>
          </p:nvSpPr>
          <p:spPr bwMode="auto">
            <a:xfrm flipH="1">
              <a:off x="2124075" y="3736603"/>
              <a:ext cx="144463" cy="647700"/>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chemeClr val="tx1">
                        <a:gamma/>
                        <a:shade val="60000"/>
                        <a:invGamma/>
                        <a:alpha val="50000"/>
                      </a:schemeClr>
                    </a:outerShdw>
                  </a:effectLst>
                </a14:hiddenEffects>
              </a:ext>
            </a:extLst>
          </p:spPr>
          <p:txBody>
            <a:bodyPr/>
            <a:lstStyle/>
            <a:p>
              <a:pPr>
                <a:defRPr/>
              </a:pPr>
              <a:endParaRPr lang="en-US">
                <a:ea typeface="ＭＳ Ｐゴシック" charset="0"/>
              </a:endParaRPr>
            </a:p>
          </p:txBody>
        </p:sp>
        <p:sp>
          <p:nvSpPr>
            <p:cNvPr id="25" name="Line 22"/>
            <p:cNvSpPr>
              <a:spLocks noChangeShapeType="1"/>
            </p:cNvSpPr>
            <p:nvPr/>
          </p:nvSpPr>
          <p:spPr bwMode="auto">
            <a:xfrm flipV="1">
              <a:off x="2411413" y="4168403"/>
              <a:ext cx="1008062" cy="288925"/>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chemeClr val="tx1">
                        <a:gamma/>
                        <a:shade val="60000"/>
                        <a:invGamma/>
                        <a:alpha val="50000"/>
                      </a:schemeClr>
                    </a:outerShdw>
                  </a:effectLst>
                </a14:hiddenEffects>
              </a:ext>
            </a:extLst>
          </p:spPr>
          <p:txBody>
            <a:bodyPr/>
            <a:lstStyle/>
            <a:p>
              <a:pPr>
                <a:defRPr/>
              </a:pPr>
              <a:endParaRPr lang="en-US">
                <a:ea typeface="ＭＳ Ｐゴシック" charset="0"/>
              </a:endParaRPr>
            </a:p>
          </p:txBody>
        </p:sp>
        <p:sp>
          <p:nvSpPr>
            <p:cNvPr id="26" name="Line 23"/>
            <p:cNvSpPr>
              <a:spLocks noChangeShapeType="1"/>
            </p:cNvSpPr>
            <p:nvPr/>
          </p:nvSpPr>
          <p:spPr bwMode="auto">
            <a:xfrm flipV="1">
              <a:off x="1908175" y="4673228"/>
              <a:ext cx="287338" cy="576262"/>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chemeClr val="tx1">
                        <a:gamma/>
                        <a:shade val="60000"/>
                        <a:invGamma/>
                        <a:alpha val="50000"/>
                      </a:schemeClr>
                    </a:outerShdw>
                  </a:effectLst>
                </a14:hiddenEffects>
              </a:ext>
            </a:extLst>
          </p:spPr>
          <p:txBody>
            <a:bodyPr/>
            <a:lstStyle/>
            <a:p>
              <a:pPr>
                <a:defRPr/>
              </a:pPr>
              <a:endParaRPr lang="en-US">
                <a:ea typeface="ＭＳ Ｐゴシック" charset="0"/>
              </a:endParaRPr>
            </a:p>
          </p:txBody>
        </p:sp>
        <p:pic>
          <p:nvPicPr>
            <p:cNvPr id="27" name="Picture 26" desc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843213" y="5033590"/>
              <a:ext cx="576262" cy="377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 name="Line 25"/>
            <p:cNvSpPr>
              <a:spLocks noChangeShapeType="1"/>
            </p:cNvSpPr>
            <p:nvPr/>
          </p:nvSpPr>
          <p:spPr bwMode="auto">
            <a:xfrm>
              <a:off x="2195513" y="5392365"/>
              <a:ext cx="720725" cy="0"/>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chemeClr val="tx1">
                        <a:gamma/>
                        <a:shade val="60000"/>
                        <a:invGamma/>
                        <a:alpha val="50000"/>
                      </a:schemeClr>
                    </a:outerShdw>
                  </a:effectLst>
                </a14:hiddenEffects>
              </a:ext>
            </a:extLst>
          </p:spPr>
          <p:txBody>
            <a:bodyPr/>
            <a:lstStyle/>
            <a:p>
              <a:pPr>
                <a:defRPr/>
              </a:pPr>
              <a:endParaRPr lang="en-US">
                <a:ea typeface="ＭＳ Ｐゴシック" charset="0"/>
              </a:endParaRPr>
            </a:p>
          </p:txBody>
        </p:sp>
        <p:sp>
          <p:nvSpPr>
            <p:cNvPr id="29" name="Line 26"/>
            <p:cNvSpPr>
              <a:spLocks noChangeShapeType="1"/>
            </p:cNvSpPr>
            <p:nvPr/>
          </p:nvSpPr>
          <p:spPr bwMode="auto">
            <a:xfrm flipV="1">
              <a:off x="3492500" y="4241428"/>
              <a:ext cx="1295400" cy="935037"/>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chemeClr val="tx1">
                        <a:gamma/>
                        <a:shade val="60000"/>
                        <a:invGamma/>
                        <a:alpha val="50000"/>
                      </a:schemeClr>
                    </a:outerShdw>
                  </a:effectLst>
                </a14:hiddenEffects>
              </a:ext>
            </a:extLst>
          </p:spPr>
          <p:txBody>
            <a:bodyPr/>
            <a:lstStyle/>
            <a:p>
              <a:pPr>
                <a:defRPr/>
              </a:pPr>
              <a:endParaRPr lang="en-US">
                <a:ea typeface="ＭＳ Ｐゴシック" charset="0"/>
              </a:endParaRPr>
            </a:p>
          </p:txBody>
        </p:sp>
        <p:sp>
          <p:nvSpPr>
            <p:cNvPr id="30" name="Line 27"/>
            <p:cNvSpPr>
              <a:spLocks noChangeShapeType="1"/>
            </p:cNvSpPr>
            <p:nvPr/>
          </p:nvSpPr>
          <p:spPr bwMode="auto">
            <a:xfrm>
              <a:off x="3203575" y="2728540"/>
              <a:ext cx="360363" cy="215900"/>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chemeClr val="tx1">
                        <a:gamma/>
                        <a:shade val="60000"/>
                        <a:invGamma/>
                        <a:alpha val="50000"/>
                      </a:schemeClr>
                    </a:outerShdw>
                  </a:effectLst>
                </a14:hiddenEffects>
              </a:ext>
            </a:extLst>
          </p:spPr>
          <p:txBody>
            <a:bodyPr/>
            <a:lstStyle/>
            <a:p>
              <a:pPr>
                <a:defRPr/>
              </a:pPr>
              <a:endParaRPr lang="en-US">
                <a:ea typeface="ＭＳ Ｐゴシック" charset="0"/>
              </a:endParaRPr>
            </a:p>
          </p:txBody>
        </p:sp>
        <p:sp>
          <p:nvSpPr>
            <p:cNvPr id="31" name="Line 28"/>
            <p:cNvSpPr>
              <a:spLocks noChangeShapeType="1"/>
            </p:cNvSpPr>
            <p:nvPr/>
          </p:nvSpPr>
          <p:spPr bwMode="auto">
            <a:xfrm>
              <a:off x="2771775" y="3017465"/>
              <a:ext cx="792163" cy="71438"/>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chemeClr val="tx1">
                        <a:gamma/>
                        <a:shade val="60000"/>
                        <a:invGamma/>
                        <a:alpha val="50000"/>
                      </a:schemeClr>
                    </a:outerShdw>
                  </a:effectLst>
                </a14:hiddenEffects>
              </a:ext>
            </a:extLst>
          </p:spPr>
          <p:txBody>
            <a:bodyPr/>
            <a:lstStyle/>
            <a:p>
              <a:pPr>
                <a:defRPr/>
              </a:pPr>
              <a:endParaRPr lang="en-US">
                <a:ea typeface="ＭＳ Ｐゴシック" charset="0"/>
              </a:endParaRPr>
            </a:p>
          </p:txBody>
        </p:sp>
        <p:sp>
          <p:nvSpPr>
            <p:cNvPr id="32" name="Line 29"/>
            <p:cNvSpPr>
              <a:spLocks noChangeShapeType="1"/>
            </p:cNvSpPr>
            <p:nvPr/>
          </p:nvSpPr>
          <p:spPr bwMode="auto">
            <a:xfrm>
              <a:off x="4356100" y="3017465"/>
              <a:ext cx="649288" cy="0"/>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chemeClr val="tx1">
                        <a:gamma/>
                        <a:shade val="60000"/>
                        <a:invGamma/>
                        <a:alpha val="50000"/>
                      </a:schemeClr>
                    </a:outerShdw>
                  </a:effectLst>
                </a14:hiddenEffects>
              </a:ext>
            </a:extLst>
          </p:spPr>
          <p:txBody>
            <a:bodyPr/>
            <a:lstStyle/>
            <a:p>
              <a:pPr>
                <a:defRPr/>
              </a:pPr>
              <a:endParaRPr lang="en-US">
                <a:ea typeface="ＭＳ Ｐゴシック" charset="0"/>
              </a:endParaRPr>
            </a:p>
          </p:txBody>
        </p:sp>
        <p:sp>
          <p:nvSpPr>
            <p:cNvPr id="33" name="Rectangle 32"/>
            <p:cNvSpPr>
              <a:spLocks noChangeArrowheads="1"/>
            </p:cNvSpPr>
            <p:nvPr/>
          </p:nvSpPr>
          <p:spPr bwMode="auto">
            <a:xfrm>
              <a:off x="3635375" y="2873003"/>
              <a:ext cx="647700" cy="287337"/>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17961" dir="2700000" algn="ctr" rotWithShape="0">
                      <a:schemeClr val="bg2">
                        <a:gamma/>
                        <a:shade val="60000"/>
                        <a:invGamma/>
                        <a:alpha val="50000"/>
                      </a:schemeClr>
                    </a:outerShdw>
                  </a:effectLst>
                </a14:hiddenEffects>
              </a:ext>
            </a:extLst>
          </p:spPr>
          <p:txBody>
            <a:bodyPr wrap="none" anchor="ctr"/>
            <a:lstStyle/>
            <a:p>
              <a:pPr>
                <a:defRPr/>
              </a:pPr>
              <a:r>
                <a:rPr lang="en-GB" sz="900">
                  <a:latin typeface="Verdana" charset="0"/>
                  <a:ea typeface="ＭＳ Ｐゴシック" charset="0"/>
                </a:rPr>
                <a:t>Gateway</a:t>
              </a:r>
            </a:p>
          </p:txBody>
        </p:sp>
        <p:sp>
          <p:nvSpPr>
            <p:cNvPr id="34" name="Line 32"/>
            <p:cNvSpPr>
              <a:spLocks noChangeShapeType="1"/>
            </p:cNvSpPr>
            <p:nvPr/>
          </p:nvSpPr>
          <p:spPr bwMode="auto">
            <a:xfrm flipV="1">
              <a:off x="6804025" y="2584078"/>
              <a:ext cx="576263" cy="217487"/>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chemeClr val="tx1">
                        <a:gamma/>
                        <a:shade val="60000"/>
                        <a:invGamma/>
                        <a:alpha val="50000"/>
                      </a:schemeClr>
                    </a:outerShdw>
                  </a:effectLst>
                </a14:hiddenEffects>
              </a:ext>
            </a:extLst>
          </p:spPr>
          <p:txBody>
            <a:bodyPr/>
            <a:lstStyle/>
            <a:p>
              <a:pPr>
                <a:defRPr/>
              </a:pPr>
              <a:endParaRPr lang="en-US">
                <a:ea typeface="ＭＳ Ｐゴシック" charset="0"/>
              </a:endParaRPr>
            </a:p>
          </p:txBody>
        </p:sp>
        <p:sp>
          <p:nvSpPr>
            <p:cNvPr id="35" name="Line 33"/>
            <p:cNvSpPr>
              <a:spLocks noChangeShapeType="1"/>
            </p:cNvSpPr>
            <p:nvPr/>
          </p:nvSpPr>
          <p:spPr bwMode="auto">
            <a:xfrm>
              <a:off x="6804025" y="3019053"/>
              <a:ext cx="576263" cy="141287"/>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chemeClr val="tx1">
                        <a:gamma/>
                        <a:shade val="60000"/>
                        <a:invGamma/>
                        <a:alpha val="50000"/>
                      </a:schemeClr>
                    </a:outerShdw>
                  </a:effectLst>
                </a14:hiddenEffects>
              </a:ext>
            </a:extLst>
          </p:spPr>
          <p:txBody>
            <a:bodyPr/>
            <a:lstStyle/>
            <a:p>
              <a:pPr>
                <a:defRPr/>
              </a:pPr>
              <a:endParaRPr lang="en-US">
                <a:ea typeface="ＭＳ Ｐゴシック" charset="0"/>
              </a:endParaRPr>
            </a:p>
          </p:txBody>
        </p:sp>
        <p:pic>
          <p:nvPicPr>
            <p:cNvPr id="36" name="Picture 35" descr="#"/>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7451725" y="2080840"/>
              <a:ext cx="6413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37" name="Group 35"/>
            <p:cNvGrpSpPr>
              <a:grpSpLocks/>
            </p:cNvGrpSpPr>
            <p:nvPr/>
          </p:nvGrpSpPr>
          <p:grpSpPr bwMode="auto">
            <a:xfrm>
              <a:off x="7524750" y="3088903"/>
              <a:ext cx="752475" cy="936625"/>
              <a:chOff x="4422" y="2659"/>
              <a:chExt cx="565" cy="726"/>
            </a:xfrm>
          </p:grpSpPr>
          <p:pic>
            <p:nvPicPr>
              <p:cNvPr id="38" name="Picture 36" descr="#"/>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4422" y="2659"/>
                <a:ext cx="565" cy="7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9" name="Picture 38" descr="#"/>
              <p:cNvPicPr>
                <a:picLocks noChangeAspect="1" noChangeArrowheads="1"/>
              </p:cNvPicPr>
              <p:nvPr/>
            </p:nvPicPr>
            <p:blipFill>
              <a:blip r:embed="rId9">
                <a:extLst>
                  <a:ext uri="{28A0092B-C50C-407E-A947-70E740481C1C}">
                    <a14:useLocalDpi xmlns="" xmlns:a14="http://schemas.microsoft.com/office/drawing/2010/main" val="0"/>
                  </a:ext>
                </a:extLst>
              </a:blip>
              <a:srcRect/>
              <a:stretch>
                <a:fillRect/>
              </a:stretch>
            </p:blipFill>
            <p:spPr bwMode="auto">
              <a:xfrm>
                <a:off x="4649" y="2795"/>
                <a:ext cx="217" cy="2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
        <p:nvSpPr>
          <p:cNvPr id="40" name="Text Box 38"/>
          <p:cNvSpPr txBox="1">
            <a:spLocks noChangeArrowheads="1"/>
          </p:cNvSpPr>
          <p:nvPr/>
        </p:nvSpPr>
        <p:spPr bwMode="auto">
          <a:xfrm>
            <a:off x="9113639" y="2296741"/>
            <a:ext cx="766557" cy="246221"/>
          </a:xfrm>
          <a:prstGeom prst="rect">
            <a:avLst/>
          </a:prstGeom>
          <a:noFill/>
          <a:ln>
            <a:noFill/>
          </a:ln>
          <a:effectLst>
            <a:prstShdw prst="shdw17" dist="17961" dir="2700000">
              <a:srgbClr val="999999">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sz="1000" dirty="0">
                <a:solidFill>
                  <a:schemeClr val="bg2"/>
                </a:solidFill>
                <a:latin typeface="Verdana" pitchFamily="34" charset="0"/>
                <a:ea typeface="MS PGothic" pitchFamily="34" charset="-128"/>
              </a:rPr>
              <a:t>End-user</a:t>
            </a:r>
          </a:p>
        </p:txBody>
      </p:sp>
      <p:sp>
        <p:nvSpPr>
          <p:cNvPr id="41" name="Text Box 39"/>
          <p:cNvSpPr txBox="1">
            <a:spLocks noChangeArrowheads="1"/>
          </p:cNvSpPr>
          <p:nvPr/>
        </p:nvSpPr>
        <p:spPr bwMode="auto">
          <a:xfrm>
            <a:off x="8383191" y="4025529"/>
            <a:ext cx="1388522" cy="246221"/>
          </a:xfrm>
          <a:prstGeom prst="rect">
            <a:avLst/>
          </a:prstGeom>
          <a:noFill/>
          <a:ln>
            <a:noFill/>
          </a:ln>
          <a:effectLst>
            <a:prstShdw prst="shdw17" dist="17961" dir="2700000">
              <a:srgbClr val="999999">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sz="1000" dirty="0">
                <a:solidFill>
                  <a:schemeClr val="bg2"/>
                </a:solidFill>
                <a:latin typeface="Verdana" pitchFamily="34" charset="0"/>
                <a:ea typeface="MS PGothic" pitchFamily="34" charset="-128"/>
              </a:rPr>
              <a:t>Computer services</a:t>
            </a:r>
          </a:p>
        </p:txBody>
      </p:sp>
      <p:sp>
        <p:nvSpPr>
          <p:cNvPr id="42" name="Text Box 40"/>
          <p:cNvSpPr txBox="1">
            <a:spLocks noChangeArrowheads="1"/>
          </p:cNvSpPr>
          <p:nvPr/>
        </p:nvSpPr>
        <p:spPr bwMode="auto">
          <a:xfrm>
            <a:off x="562538" y="5286388"/>
            <a:ext cx="7582012" cy="646331"/>
          </a:xfrm>
          <a:prstGeom prst="rect">
            <a:avLst/>
          </a:prstGeom>
          <a:noFill/>
          <a:ln>
            <a:noFill/>
          </a:ln>
          <a:effectLst>
            <a:prstShdw prst="shdw17" dist="17961" dir="2700000">
              <a:srgbClr val="999999">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buFontTx/>
              <a:buChar char="-"/>
            </a:pPr>
            <a:r>
              <a:rPr lang="en-GB" dirty="0">
                <a:ea typeface="MS PGothic" pitchFamily="34" charset="-128"/>
              </a:rPr>
              <a:t> </a:t>
            </a:r>
            <a:r>
              <a:rPr lang="en-GB" sz="1600" dirty="0">
                <a:ea typeface="MS PGothic" pitchFamily="34" charset="-128"/>
              </a:rPr>
              <a:t>The networks typically run Low Power Devices</a:t>
            </a:r>
          </a:p>
          <a:p>
            <a:pPr eaLnBrk="1" hangingPunct="1">
              <a:buFontTx/>
              <a:buChar char="-"/>
            </a:pPr>
            <a:r>
              <a:rPr lang="en-GB" sz="1600" dirty="0">
                <a:ea typeface="MS PGothic" pitchFamily="34" charset="-128"/>
              </a:rPr>
              <a:t> Consist of one or more sensors, could be different type of sensors (or actuators)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1"/>
          <p:cNvSpPr>
            <a:spLocks noGrp="1"/>
          </p:cNvSpPr>
          <p:nvPr>
            <p:ph type="ftr" idx="10"/>
          </p:nvPr>
        </p:nvSpPr>
        <p:spPr/>
        <p:txBody>
          <a:bodyPr/>
          <a:lstStyle/>
          <a:p>
            <a:r>
              <a:rPr lang="it-IT" dirty="0"/>
              <a:t>IoT and its applications</a:t>
            </a:r>
          </a:p>
        </p:txBody>
      </p:sp>
      <p:sp>
        <p:nvSpPr>
          <p:cNvPr id="4" name="Slide Number Placeholder 2"/>
          <p:cNvSpPr>
            <a:spLocks noGrp="1"/>
          </p:cNvSpPr>
          <p:nvPr>
            <p:ph type="sldNum" idx="11"/>
          </p:nvPr>
        </p:nvSpPr>
        <p:spPr/>
        <p:txBody>
          <a:bodyPr/>
          <a:lstStyle/>
          <a:p>
            <a:endParaRPr lang="it-IT"/>
          </a:p>
          <a:p>
            <a:endParaRPr lang="it-IT"/>
          </a:p>
        </p:txBody>
      </p:sp>
      <p:sp>
        <p:nvSpPr>
          <p:cNvPr id="5121" name="Text Box 1"/>
          <p:cNvSpPr txBox="1">
            <a:spLocks noChangeArrowheads="1"/>
          </p:cNvSpPr>
          <p:nvPr/>
        </p:nvSpPr>
        <p:spPr bwMode="auto">
          <a:xfrm>
            <a:off x="514350" y="1752601"/>
            <a:ext cx="9172575" cy="4373563"/>
          </a:xfrm>
          <a:prstGeom prst="rect">
            <a:avLst/>
          </a:prstGeom>
          <a:noFill/>
          <a:ln w="9525">
            <a:noFill/>
            <a:round/>
            <a:headEnd/>
            <a:tailEnd/>
          </a:ln>
          <a:effectLst/>
        </p:spPr>
        <p:txBody>
          <a:bodyPr lIns="0" tIns="0" rIns="0" bIns="0" anchor="ctr"/>
          <a:lstStyle/>
          <a:p>
            <a:pPr algn="ctr">
              <a:spcBef>
                <a:spcPts val="8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2800" dirty="0"/>
              <a:t>CISCO'S PREVISION</a:t>
            </a:r>
          </a:p>
          <a:p>
            <a:pPr algn="ctr">
              <a:spcBef>
                <a:spcPts val="8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it-IT" sz="2800" dirty="0"/>
          </a:p>
          <a:p>
            <a:pPr algn="ctr">
              <a:spcBef>
                <a:spcPts val="8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2800" dirty="0"/>
              <a:t>In 2008 the number of things connected to the Internet was greater than the people living on Earth.</a:t>
            </a:r>
          </a:p>
          <a:p>
            <a:pPr algn="ctr">
              <a:spcBef>
                <a:spcPts val="8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it-IT" sz="2800" dirty="0"/>
          </a:p>
          <a:p>
            <a:pPr algn="ctr">
              <a:spcBef>
                <a:spcPts val="8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2800" dirty="0"/>
              <a:t>Within 2020 the number of things connected to the Internet will be about </a:t>
            </a:r>
            <a:r>
              <a:rPr lang="it-IT" sz="2800" b="1" dirty="0"/>
              <a:t>50 billion</a:t>
            </a:r>
            <a:r>
              <a:rPr lang="it-IT" sz="2800" dirty="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descr="Internet-of-Things-1.jpg"/>
          <p:cNvPicPr>
            <a:picLocks noChangeAspect="1"/>
          </p:cNvPicPr>
          <p:nvPr/>
        </p:nvPicPr>
        <p:blipFill>
          <a:blip r:embed="rId2"/>
          <a:stretch>
            <a:fillRect/>
          </a:stretch>
        </p:blipFill>
        <p:spPr>
          <a:xfrm>
            <a:off x="514350" y="1874822"/>
            <a:ext cx="8517519" cy="4983179"/>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idx="10"/>
          </p:nvPr>
        </p:nvSpPr>
        <p:spPr/>
        <p:txBody>
          <a:bodyPr/>
          <a:lstStyle/>
          <a:p>
            <a:r>
              <a:rPr lang="it-IT"/>
              <a:t>IoT and its applications</a:t>
            </a:r>
          </a:p>
        </p:txBody>
      </p:sp>
      <p:sp>
        <p:nvSpPr>
          <p:cNvPr id="5" name="Slide Number Placeholder 4"/>
          <p:cNvSpPr>
            <a:spLocks noGrp="1"/>
          </p:cNvSpPr>
          <p:nvPr>
            <p:ph type="sldNum" idx="11"/>
          </p:nvPr>
        </p:nvSpPr>
        <p:spPr/>
        <p:txBody>
          <a:bodyPr/>
          <a:lstStyle/>
          <a:p>
            <a:endParaRPr lang="it-IT"/>
          </a:p>
          <a:p>
            <a:endParaRPr lang="it-IT"/>
          </a:p>
        </p:txBody>
      </p:sp>
      <p:sp>
        <p:nvSpPr>
          <p:cNvPr id="7169" name="Rectangle 1"/>
          <p:cNvSpPr>
            <a:spLocks noGrp="1" noChangeArrowheads="1"/>
          </p:cNvSpPr>
          <p:nvPr>
            <p:ph type="title"/>
          </p:nvPr>
        </p:nvSpPr>
        <p:spPr>
          <a:xfrm>
            <a:off x="514350" y="82551"/>
            <a:ext cx="9258300" cy="1528763"/>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a:t>Features</a:t>
            </a:r>
          </a:p>
        </p:txBody>
      </p:sp>
      <p:sp>
        <p:nvSpPr>
          <p:cNvPr id="7170" name="Rectangle 2"/>
          <p:cNvSpPr>
            <a:spLocks noGrp="1" noChangeArrowheads="1"/>
          </p:cNvSpPr>
          <p:nvPr>
            <p:ph type="body" idx="1"/>
          </p:nvPr>
        </p:nvSpPr>
        <p:spPr>
          <a:xfrm>
            <a:off x="514350" y="1600201"/>
            <a:ext cx="9258300" cy="4619625"/>
          </a:xfrm>
          <a:ln/>
        </p:spPr>
        <p:txBody>
          <a:bodyPr/>
          <a:lstStyle/>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dirty="0"/>
              <a:t>Univocally identifiable and addressable objects</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dirty="0"/>
              <a:t>Artificial Intelligence</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dirty="0"/>
              <a:t>Architecture</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dirty="0"/>
              <a:t>Geo-Localization</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dirty="0"/>
              <a:t>Size Considerations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descr="https://media.licdn.com/mpr/mpr/shrinknp_800_800/AAEAAQAAAAAAAAMLAAAAJDQ2YTM4YjY2LTM1OTQtNGFkYS04OTNkLTI1YzNmNzNjY2ZlNQ.jpg"/>
          <p:cNvPicPr>
            <a:picLocks noChangeAspect="1" noChangeArrowheads="1"/>
          </p:cNvPicPr>
          <p:nvPr/>
        </p:nvPicPr>
        <p:blipFill>
          <a:blip r:embed="rId2"/>
          <a:srcRect/>
          <a:stretch>
            <a:fillRect/>
          </a:stretch>
        </p:blipFill>
        <p:spPr bwMode="auto">
          <a:xfrm>
            <a:off x="514351" y="1828800"/>
            <a:ext cx="8561784" cy="4171951"/>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idx="10"/>
          </p:nvPr>
        </p:nvSpPr>
        <p:spPr/>
        <p:txBody>
          <a:bodyPr/>
          <a:lstStyle/>
          <a:p>
            <a:r>
              <a:rPr lang="it-IT"/>
              <a:t>IoT and its applications</a:t>
            </a:r>
          </a:p>
        </p:txBody>
      </p:sp>
      <p:sp>
        <p:nvSpPr>
          <p:cNvPr id="5" name="Slide Number Placeholder 4"/>
          <p:cNvSpPr>
            <a:spLocks noGrp="1"/>
          </p:cNvSpPr>
          <p:nvPr>
            <p:ph type="sldNum" idx="11"/>
          </p:nvPr>
        </p:nvSpPr>
        <p:spPr/>
        <p:txBody>
          <a:bodyPr/>
          <a:lstStyle/>
          <a:p>
            <a:endParaRPr lang="it-IT"/>
          </a:p>
          <a:p>
            <a:endParaRPr lang="it-IT"/>
          </a:p>
        </p:txBody>
      </p:sp>
      <p:sp>
        <p:nvSpPr>
          <p:cNvPr id="8193" name="Rectangle 1"/>
          <p:cNvSpPr>
            <a:spLocks noGrp="1" noChangeArrowheads="1"/>
          </p:cNvSpPr>
          <p:nvPr>
            <p:ph type="title"/>
          </p:nvPr>
        </p:nvSpPr>
        <p:spPr>
          <a:xfrm>
            <a:off x="514350" y="127001"/>
            <a:ext cx="9258300" cy="143827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dirty="0" smtClean="0"/>
              <a:t>Technologies</a:t>
            </a:r>
            <a:endParaRPr lang="it-IT" dirty="0"/>
          </a:p>
        </p:txBody>
      </p:sp>
      <p:sp>
        <p:nvSpPr>
          <p:cNvPr id="8194" name="Rectangle 2"/>
          <p:cNvSpPr>
            <a:spLocks noGrp="1" noChangeArrowheads="1"/>
          </p:cNvSpPr>
          <p:nvPr>
            <p:ph type="body" idx="1"/>
          </p:nvPr>
        </p:nvSpPr>
        <p:spPr>
          <a:xfrm>
            <a:off x="514350" y="1600200"/>
            <a:ext cx="9258300" cy="4529138"/>
          </a:xfrm>
          <a:ln/>
        </p:spPr>
        <p:txBody>
          <a:bodyPr/>
          <a:lstStyle/>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a:t>RFID</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a:t>WiFi IEEE 802.11</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a:t>Barcode e QR Code</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a:t>ZigBee IEEE 802.15.4</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a:t>Sensors and smartphones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idx="10"/>
          </p:nvPr>
        </p:nvSpPr>
        <p:spPr/>
        <p:txBody>
          <a:bodyPr/>
          <a:lstStyle/>
          <a:p>
            <a:r>
              <a:rPr lang="it-IT"/>
              <a:t>IoT and its applications</a:t>
            </a:r>
          </a:p>
        </p:txBody>
      </p:sp>
      <p:sp>
        <p:nvSpPr>
          <p:cNvPr id="7" name="Slide Number Placeholder 4"/>
          <p:cNvSpPr>
            <a:spLocks noGrp="1"/>
          </p:cNvSpPr>
          <p:nvPr>
            <p:ph type="sldNum" idx="11"/>
          </p:nvPr>
        </p:nvSpPr>
        <p:spPr/>
        <p:txBody>
          <a:bodyPr/>
          <a:lstStyle/>
          <a:p>
            <a:endParaRPr lang="it-IT"/>
          </a:p>
          <a:p>
            <a:endParaRPr lang="it-IT"/>
          </a:p>
        </p:txBody>
      </p:sp>
      <p:sp>
        <p:nvSpPr>
          <p:cNvPr id="9217" name="Rectangle 1"/>
          <p:cNvSpPr>
            <a:spLocks noGrp="1" noChangeArrowheads="1"/>
          </p:cNvSpPr>
          <p:nvPr>
            <p:ph type="title"/>
          </p:nvPr>
        </p:nvSpPr>
        <p:spPr>
          <a:xfrm>
            <a:off x="514350" y="127001"/>
            <a:ext cx="9258300" cy="143827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a:t>RFID</a:t>
            </a:r>
          </a:p>
        </p:txBody>
      </p:sp>
      <p:sp>
        <p:nvSpPr>
          <p:cNvPr id="9218" name="Rectangle 2"/>
          <p:cNvSpPr>
            <a:spLocks noGrp="1" noChangeArrowheads="1"/>
          </p:cNvSpPr>
          <p:nvPr>
            <p:ph type="body" idx="1"/>
          </p:nvPr>
        </p:nvSpPr>
        <p:spPr>
          <a:xfrm>
            <a:off x="514350" y="1600201"/>
            <a:ext cx="9258300" cy="5084763"/>
          </a:xfrm>
          <a:ln/>
        </p:spPr>
        <p:txBody>
          <a:bodyPr/>
          <a:lstStyle/>
          <a:p>
            <a:endParaRPr lang="en-IN"/>
          </a:p>
        </p:txBody>
      </p:sp>
      <p:pic>
        <p:nvPicPr>
          <p:cNvPr id="9219" name="Picture 3"/>
          <p:cNvPicPr>
            <a:picLocks noChangeAspect="1" noChangeArrowheads="1"/>
          </p:cNvPicPr>
          <p:nvPr/>
        </p:nvPicPr>
        <p:blipFill>
          <a:blip r:embed="rId3" cstate="print"/>
          <a:srcRect/>
          <a:stretch>
            <a:fillRect/>
          </a:stretch>
        </p:blipFill>
        <p:spPr bwMode="auto">
          <a:xfrm>
            <a:off x="201812" y="2519364"/>
            <a:ext cx="4454128" cy="2816225"/>
          </a:xfrm>
          <a:prstGeom prst="rect">
            <a:avLst/>
          </a:prstGeom>
          <a:noFill/>
          <a:ln w="9525">
            <a:noFill/>
            <a:round/>
            <a:headEnd/>
            <a:tailEnd/>
          </a:ln>
          <a:effectLst/>
        </p:spPr>
      </p:pic>
      <p:pic>
        <p:nvPicPr>
          <p:cNvPr id="9220" name="Picture 4"/>
          <p:cNvPicPr>
            <a:picLocks noChangeAspect="1" noChangeArrowheads="1"/>
          </p:cNvPicPr>
          <p:nvPr/>
        </p:nvPicPr>
        <p:blipFill>
          <a:blip r:embed="rId4"/>
          <a:srcRect/>
          <a:stretch>
            <a:fillRect/>
          </a:stretch>
        </p:blipFill>
        <p:spPr bwMode="auto">
          <a:xfrm>
            <a:off x="4859537" y="1951038"/>
            <a:ext cx="5063132" cy="362902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http://blogs.gartner.com/smarterwithgartner/files/2015/10/EmergingTech_Graphic.png"/>
          <p:cNvPicPr>
            <a:picLocks noChangeAspect="1" noChangeArrowheads="1"/>
          </p:cNvPicPr>
          <p:nvPr/>
        </p:nvPicPr>
        <p:blipFill>
          <a:blip r:embed="rId2"/>
          <a:srcRect/>
          <a:stretch>
            <a:fillRect/>
          </a:stretch>
        </p:blipFill>
        <p:spPr bwMode="auto">
          <a:xfrm>
            <a:off x="719115" y="1371600"/>
            <a:ext cx="6846117" cy="5278632"/>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idx="10"/>
          </p:nvPr>
        </p:nvSpPr>
        <p:spPr/>
        <p:txBody>
          <a:bodyPr/>
          <a:lstStyle/>
          <a:p>
            <a:r>
              <a:rPr lang="it-IT"/>
              <a:t>IoT and its applications</a:t>
            </a:r>
          </a:p>
        </p:txBody>
      </p:sp>
      <p:sp>
        <p:nvSpPr>
          <p:cNvPr id="6" name="Slide Number Placeholder 4"/>
          <p:cNvSpPr>
            <a:spLocks noGrp="1"/>
          </p:cNvSpPr>
          <p:nvPr>
            <p:ph type="sldNum" idx="11"/>
          </p:nvPr>
        </p:nvSpPr>
        <p:spPr/>
        <p:txBody>
          <a:bodyPr/>
          <a:lstStyle/>
          <a:p>
            <a:endParaRPr lang="it-IT"/>
          </a:p>
          <a:p>
            <a:endParaRPr lang="it-IT"/>
          </a:p>
        </p:txBody>
      </p:sp>
      <p:sp>
        <p:nvSpPr>
          <p:cNvPr id="10241" name="Rectangle 1"/>
          <p:cNvSpPr>
            <a:spLocks noGrp="1" noChangeArrowheads="1"/>
          </p:cNvSpPr>
          <p:nvPr>
            <p:ph type="title"/>
          </p:nvPr>
        </p:nvSpPr>
        <p:spPr>
          <a:xfrm>
            <a:off x="514351" y="80963"/>
            <a:ext cx="9249371" cy="15287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a:t>RFID</a:t>
            </a:r>
          </a:p>
        </p:txBody>
      </p:sp>
      <p:sp>
        <p:nvSpPr>
          <p:cNvPr id="10242" name="Rectangle 2"/>
          <p:cNvSpPr>
            <a:spLocks noGrp="1" noChangeArrowheads="1"/>
          </p:cNvSpPr>
          <p:nvPr>
            <p:ph type="body" idx="1"/>
          </p:nvPr>
        </p:nvSpPr>
        <p:spPr>
          <a:xfrm>
            <a:off x="514351" y="1600200"/>
            <a:ext cx="9249371" cy="4611688"/>
          </a:xfrm>
          <a:ln/>
        </p:spPr>
        <p:txBody>
          <a:bodyPr/>
          <a:lstStyle/>
          <a:p>
            <a:endParaRPr lang="en-IN" dirty="0"/>
          </a:p>
        </p:txBody>
      </p:sp>
      <p:sp>
        <p:nvSpPr>
          <p:cNvPr id="10243" name="Text Box 3"/>
          <p:cNvSpPr txBox="1">
            <a:spLocks noChangeArrowheads="1"/>
          </p:cNvSpPr>
          <p:nvPr/>
        </p:nvSpPr>
        <p:spPr bwMode="auto">
          <a:xfrm>
            <a:off x="514350" y="1600200"/>
            <a:ext cx="9258300" cy="4529138"/>
          </a:xfrm>
          <a:prstGeom prst="rect">
            <a:avLst/>
          </a:prstGeom>
          <a:noFill/>
          <a:ln w="9525">
            <a:noFill/>
            <a:round/>
            <a:headEnd/>
            <a:tailEnd/>
          </a:ln>
          <a:effectLst/>
        </p:spPr>
        <p:txBody>
          <a:bodyPr lIns="90000" tIns="46800" rIns="90000" bIns="46800"/>
          <a:lstStyle/>
          <a:p>
            <a:pPr marL="331788" indent="-331788">
              <a:spcBef>
                <a:spcPts val="800"/>
              </a:spcBef>
              <a:buFont typeface="Arial" charset="0"/>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it-IT" sz="3200" dirty="0"/>
              <a:t>Widely used in Transport and Logistics</a:t>
            </a:r>
          </a:p>
          <a:p>
            <a:pPr marL="331788" indent="-331788">
              <a:spcBef>
                <a:spcPts val="800"/>
              </a:spcBef>
              <a:buFont typeface="Arial" charset="0"/>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it-IT" sz="3200" dirty="0"/>
              <a:t>Easy to deploy: RFID tags and RFID readers</a:t>
            </a:r>
          </a:p>
          <a:p>
            <a:pPr marL="331788" indent="-331788">
              <a:spcBef>
                <a:spcPts val="800"/>
              </a:spcBef>
              <a:buFont typeface="Arial" charset="0"/>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it-IT" sz="3200" dirty="0"/>
              <a:t>The communication range and the frequency depends on the type of technology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idx="10"/>
          </p:nvPr>
        </p:nvSpPr>
        <p:spPr/>
        <p:txBody>
          <a:bodyPr/>
          <a:lstStyle/>
          <a:p>
            <a:r>
              <a:rPr lang="it-IT"/>
              <a:t>IoT and its applications</a:t>
            </a:r>
          </a:p>
        </p:txBody>
      </p:sp>
      <p:sp>
        <p:nvSpPr>
          <p:cNvPr id="6" name="Slide Number Placeholder 4"/>
          <p:cNvSpPr>
            <a:spLocks noGrp="1"/>
          </p:cNvSpPr>
          <p:nvPr>
            <p:ph type="sldNum" idx="11"/>
          </p:nvPr>
        </p:nvSpPr>
        <p:spPr/>
        <p:txBody>
          <a:bodyPr/>
          <a:lstStyle/>
          <a:p>
            <a:endParaRPr lang="it-IT"/>
          </a:p>
          <a:p>
            <a:endParaRPr lang="it-IT"/>
          </a:p>
        </p:txBody>
      </p:sp>
      <p:sp>
        <p:nvSpPr>
          <p:cNvPr id="11265" name="Rectangle 1"/>
          <p:cNvSpPr>
            <a:spLocks noGrp="1" noChangeArrowheads="1"/>
          </p:cNvSpPr>
          <p:nvPr>
            <p:ph type="title"/>
          </p:nvPr>
        </p:nvSpPr>
        <p:spPr>
          <a:xfrm>
            <a:off x="514350" y="127001"/>
            <a:ext cx="9258300" cy="143827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a:t>WiFi</a:t>
            </a:r>
          </a:p>
        </p:txBody>
      </p:sp>
      <p:sp>
        <p:nvSpPr>
          <p:cNvPr id="11266" name="Rectangle 2"/>
          <p:cNvSpPr>
            <a:spLocks noGrp="1" noChangeArrowheads="1"/>
          </p:cNvSpPr>
          <p:nvPr>
            <p:ph type="body" idx="1"/>
          </p:nvPr>
        </p:nvSpPr>
        <p:spPr>
          <a:xfrm>
            <a:off x="514350" y="1600201"/>
            <a:ext cx="9258300" cy="5084763"/>
          </a:xfrm>
          <a:ln/>
        </p:spPr>
        <p:txBody>
          <a:bodyPr/>
          <a:lstStyle/>
          <a:p>
            <a:endParaRPr lang="en-IN" dirty="0"/>
          </a:p>
        </p:txBody>
      </p:sp>
      <p:pic>
        <p:nvPicPr>
          <p:cNvPr id="11267" name="Picture 3"/>
          <p:cNvPicPr>
            <a:picLocks noChangeAspect="1" noChangeArrowheads="1"/>
          </p:cNvPicPr>
          <p:nvPr/>
        </p:nvPicPr>
        <p:blipFill>
          <a:blip r:embed="rId3"/>
          <a:srcRect/>
          <a:stretch>
            <a:fillRect/>
          </a:stretch>
        </p:blipFill>
        <p:spPr bwMode="auto">
          <a:xfrm>
            <a:off x="3207544" y="1951038"/>
            <a:ext cx="4286250" cy="38100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idx="10"/>
          </p:nvPr>
        </p:nvSpPr>
        <p:spPr/>
        <p:txBody>
          <a:bodyPr/>
          <a:lstStyle/>
          <a:p>
            <a:r>
              <a:rPr lang="it-IT"/>
              <a:t>IoT and its applications</a:t>
            </a:r>
          </a:p>
        </p:txBody>
      </p:sp>
      <p:sp>
        <p:nvSpPr>
          <p:cNvPr id="5" name="Slide Number Placeholder 4"/>
          <p:cNvSpPr>
            <a:spLocks noGrp="1"/>
          </p:cNvSpPr>
          <p:nvPr>
            <p:ph type="sldNum" idx="11"/>
          </p:nvPr>
        </p:nvSpPr>
        <p:spPr/>
        <p:txBody>
          <a:bodyPr/>
          <a:lstStyle/>
          <a:p>
            <a:endParaRPr lang="it-IT"/>
          </a:p>
          <a:p>
            <a:endParaRPr lang="it-IT"/>
          </a:p>
        </p:txBody>
      </p:sp>
      <p:sp>
        <p:nvSpPr>
          <p:cNvPr id="12289" name="Rectangle 1"/>
          <p:cNvSpPr>
            <a:spLocks noGrp="1" noChangeArrowheads="1"/>
          </p:cNvSpPr>
          <p:nvPr>
            <p:ph type="title"/>
          </p:nvPr>
        </p:nvSpPr>
        <p:spPr>
          <a:xfrm>
            <a:off x="514351" y="125414"/>
            <a:ext cx="9249371" cy="143827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a:t>WiFi</a:t>
            </a:r>
          </a:p>
        </p:txBody>
      </p:sp>
      <p:sp>
        <p:nvSpPr>
          <p:cNvPr id="12290" name="Rectangle 2"/>
          <p:cNvSpPr>
            <a:spLocks noGrp="1" noChangeArrowheads="1"/>
          </p:cNvSpPr>
          <p:nvPr>
            <p:ph type="body" idx="1"/>
          </p:nvPr>
        </p:nvSpPr>
        <p:spPr>
          <a:xfrm>
            <a:off x="514351" y="1600200"/>
            <a:ext cx="9249371" cy="4521200"/>
          </a:xfrm>
          <a:ln/>
        </p:spPr>
        <p:txBody>
          <a:bodyPr>
            <a:normAutofit fontScale="92500" lnSpcReduction="10000"/>
          </a:bodyPr>
          <a:lstStyle/>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a:t>Very common</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a:t>Widely used both in indoor and outdoor environments</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a:t>General purpose</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a:t>Low cost</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a:t>Highly interoperable</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a:t>Maybe not a good solution in some special conditions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idx="10"/>
          </p:nvPr>
        </p:nvSpPr>
        <p:spPr/>
        <p:txBody>
          <a:bodyPr/>
          <a:lstStyle/>
          <a:p>
            <a:r>
              <a:rPr lang="it-IT"/>
              <a:t>IoT and its applications</a:t>
            </a:r>
          </a:p>
        </p:txBody>
      </p:sp>
      <p:sp>
        <p:nvSpPr>
          <p:cNvPr id="8" name="Slide Number Placeholder 4"/>
          <p:cNvSpPr>
            <a:spLocks noGrp="1"/>
          </p:cNvSpPr>
          <p:nvPr>
            <p:ph type="sldNum" idx="11"/>
          </p:nvPr>
        </p:nvSpPr>
        <p:spPr/>
        <p:txBody>
          <a:bodyPr/>
          <a:lstStyle/>
          <a:p>
            <a:endParaRPr lang="it-IT"/>
          </a:p>
          <a:p>
            <a:endParaRPr lang="it-IT"/>
          </a:p>
        </p:txBody>
      </p:sp>
      <p:sp>
        <p:nvSpPr>
          <p:cNvPr id="13313" name="Rectangle 1"/>
          <p:cNvSpPr>
            <a:spLocks noGrp="1" noChangeArrowheads="1"/>
          </p:cNvSpPr>
          <p:nvPr>
            <p:ph type="title"/>
          </p:nvPr>
        </p:nvSpPr>
        <p:spPr>
          <a:xfrm>
            <a:off x="357154" y="428604"/>
            <a:ext cx="9258300" cy="143827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dirty="0"/>
              <a:t>Barcode </a:t>
            </a:r>
            <a:r>
              <a:rPr lang="it-IT" dirty="0" smtClean="0"/>
              <a:t>&amp; </a:t>
            </a:r>
            <a:r>
              <a:rPr lang="it-IT" dirty="0"/>
              <a:t>QR Code</a:t>
            </a:r>
          </a:p>
        </p:txBody>
      </p:sp>
      <p:pic>
        <p:nvPicPr>
          <p:cNvPr id="13315" name="Picture 3"/>
          <p:cNvPicPr>
            <a:picLocks noChangeAspect="1" noChangeArrowheads="1"/>
          </p:cNvPicPr>
          <p:nvPr/>
        </p:nvPicPr>
        <p:blipFill>
          <a:blip r:embed="rId3"/>
          <a:srcRect/>
          <a:stretch>
            <a:fillRect/>
          </a:stretch>
        </p:blipFill>
        <p:spPr bwMode="auto">
          <a:xfrm>
            <a:off x="1643038" y="2000240"/>
            <a:ext cx="4039791" cy="2014538"/>
          </a:xfrm>
          <a:prstGeom prst="rect">
            <a:avLst/>
          </a:prstGeom>
          <a:noFill/>
          <a:ln w="9525">
            <a:noFill/>
            <a:round/>
            <a:headEnd/>
            <a:tailEnd/>
          </a:ln>
          <a:effectLst/>
        </p:spPr>
      </p:pic>
      <p:pic>
        <p:nvPicPr>
          <p:cNvPr id="13316" name="Picture 4"/>
          <p:cNvPicPr>
            <a:picLocks noChangeAspect="1" noChangeArrowheads="1"/>
          </p:cNvPicPr>
          <p:nvPr/>
        </p:nvPicPr>
        <p:blipFill>
          <a:blip r:embed="rId4"/>
          <a:srcRect/>
          <a:stretch>
            <a:fillRect/>
          </a:stretch>
        </p:blipFill>
        <p:spPr bwMode="auto">
          <a:xfrm>
            <a:off x="2325291" y="3959226"/>
            <a:ext cx="2332434" cy="1979613"/>
          </a:xfrm>
          <a:prstGeom prst="rect">
            <a:avLst/>
          </a:prstGeom>
          <a:noFill/>
          <a:ln w="9525">
            <a:noFill/>
            <a:round/>
            <a:headEnd/>
            <a:tailEnd/>
          </a:ln>
          <a:effectLst/>
        </p:spPr>
      </p:pic>
      <p:pic>
        <p:nvPicPr>
          <p:cNvPr id="13317" name="Picture 5"/>
          <p:cNvPicPr>
            <a:picLocks noChangeAspect="1" noChangeArrowheads="1"/>
          </p:cNvPicPr>
          <p:nvPr/>
        </p:nvPicPr>
        <p:blipFill>
          <a:blip r:embed="rId5"/>
          <a:srcRect/>
          <a:stretch>
            <a:fillRect/>
          </a:stretch>
        </p:blipFill>
        <p:spPr bwMode="auto">
          <a:xfrm>
            <a:off x="6000756" y="2143116"/>
            <a:ext cx="2341365" cy="3208337"/>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idx="10"/>
          </p:nvPr>
        </p:nvSpPr>
        <p:spPr/>
        <p:txBody>
          <a:bodyPr/>
          <a:lstStyle/>
          <a:p>
            <a:r>
              <a:rPr lang="it-IT"/>
              <a:t>IoT and its applications</a:t>
            </a:r>
          </a:p>
        </p:txBody>
      </p:sp>
      <p:sp>
        <p:nvSpPr>
          <p:cNvPr id="5" name="Slide Number Placeholder 4"/>
          <p:cNvSpPr>
            <a:spLocks noGrp="1"/>
          </p:cNvSpPr>
          <p:nvPr>
            <p:ph type="sldNum" idx="11"/>
          </p:nvPr>
        </p:nvSpPr>
        <p:spPr/>
        <p:txBody>
          <a:bodyPr/>
          <a:lstStyle/>
          <a:p>
            <a:endParaRPr lang="it-IT"/>
          </a:p>
          <a:p>
            <a:endParaRPr lang="it-IT"/>
          </a:p>
        </p:txBody>
      </p:sp>
      <p:sp>
        <p:nvSpPr>
          <p:cNvPr id="14337" name="Rectangle 1"/>
          <p:cNvSpPr>
            <a:spLocks noGrp="1" noChangeArrowheads="1"/>
          </p:cNvSpPr>
          <p:nvPr>
            <p:ph type="title"/>
          </p:nvPr>
        </p:nvSpPr>
        <p:spPr>
          <a:xfrm>
            <a:off x="428592" y="428604"/>
            <a:ext cx="9249371" cy="143827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dirty="0"/>
              <a:t>Barcode e QR Code</a:t>
            </a:r>
          </a:p>
        </p:txBody>
      </p:sp>
      <p:sp>
        <p:nvSpPr>
          <p:cNvPr id="14338" name="Rectangle 2"/>
          <p:cNvSpPr>
            <a:spLocks noGrp="1" noChangeArrowheads="1"/>
          </p:cNvSpPr>
          <p:nvPr>
            <p:ph type="body" idx="1"/>
          </p:nvPr>
        </p:nvSpPr>
        <p:spPr>
          <a:xfrm>
            <a:off x="514351" y="1600200"/>
            <a:ext cx="9249371" cy="4521200"/>
          </a:xfrm>
          <a:ln/>
        </p:spPr>
        <p:txBody>
          <a:bodyPr/>
          <a:lstStyle/>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dirty="0"/>
              <a:t>Low cost</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dirty="0"/>
              <a:t>No technological difficulties</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dirty="0"/>
              <a:t>Several devices can read a barcode</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dirty="0"/>
              <a:t>Starting point for more complex systems</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dirty="0"/>
              <a:t>Example: price comparison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idx="10"/>
          </p:nvPr>
        </p:nvSpPr>
        <p:spPr/>
        <p:txBody>
          <a:bodyPr/>
          <a:lstStyle/>
          <a:p>
            <a:r>
              <a:rPr lang="it-IT"/>
              <a:t>IoT and its applications</a:t>
            </a:r>
          </a:p>
        </p:txBody>
      </p:sp>
      <p:sp>
        <p:nvSpPr>
          <p:cNvPr id="7" name="Slide Number Placeholder 4"/>
          <p:cNvSpPr>
            <a:spLocks noGrp="1"/>
          </p:cNvSpPr>
          <p:nvPr>
            <p:ph type="sldNum" idx="11"/>
          </p:nvPr>
        </p:nvSpPr>
        <p:spPr/>
        <p:txBody>
          <a:bodyPr/>
          <a:lstStyle/>
          <a:p>
            <a:endParaRPr lang="it-IT"/>
          </a:p>
          <a:p>
            <a:endParaRPr lang="it-IT"/>
          </a:p>
        </p:txBody>
      </p:sp>
      <p:sp>
        <p:nvSpPr>
          <p:cNvPr id="15361" name="Rectangle 1"/>
          <p:cNvSpPr>
            <a:spLocks noGrp="1" noChangeArrowheads="1"/>
          </p:cNvSpPr>
          <p:nvPr>
            <p:ph type="title"/>
          </p:nvPr>
        </p:nvSpPr>
        <p:spPr>
          <a:xfrm>
            <a:off x="514350" y="127001"/>
            <a:ext cx="9258300" cy="143827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a:t>ZigBee</a:t>
            </a:r>
          </a:p>
        </p:txBody>
      </p:sp>
      <p:pic>
        <p:nvPicPr>
          <p:cNvPr id="15363" name="Picture 3"/>
          <p:cNvPicPr>
            <a:picLocks noChangeAspect="1" noChangeArrowheads="1"/>
          </p:cNvPicPr>
          <p:nvPr/>
        </p:nvPicPr>
        <p:blipFill>
          <a:blip r:embed="rId3" cstate="print"/>
          <a:srcRect/>
          <a:stretch>
            <a:fillRect/>
          </a:stretch>
        </p:blipFill>
        <p:spPr bwMode="auto">
          <a:xfrm>
            <a:off x="607219" y="2619375"/>
            <a:ext cx="4252318" cy="2241550"/>
          </a:xfrm>
          <a:prstGeom prst="rect">
            <a:avLst/>
          </a:prstGeom>
          <a:noFill/>
          <a:ln w="9525">
            <a:noFill/>
            <a:round/>
            <a:headEnd/>
            <a:tailEnd/>
          </a:ln>
          <a:effectLst/>
        </p:spPr>
      </p:pic>
      <p:pic>
        <p:nvPicPr>
          <p:cNvPr id="15364" name="Picture 4"/>
          <p:cNvPicPr>
            <a:picLocks noChangeAspect="1" noChangeArrowheads="1"/>
          </p:cNvPicPr>
          <p:nvPr/>
        </p:nvPicPr>
        <p:blipFill>
          <a:blip r:embed="rId4"/>
          <a:srcRect/>
          <a:stretch>
            <a:fillRect/>
          </a:stretch>
        </p:blipFill>
        <p:spPr bwMode="auto">
          <a:xfrm>
            <a:off x="5466756" y="2606676"/>
            <a:ext cx="4223742" cy="2252663"/>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idx="10"/>
          </p:nvPr>
        </p:nvSpPr>
        <p:spPr/>
        <p:txBody>
          <a:bodyPr/>
          <a:lstStyle/>
          <a:p>
            <a:r>
              <a:rPr lang="it-IT" dirty="0"/>
              <a:t>IoT and its applications</a:t>
            </a:r>
          </a:p>
        </p:txBody>
      </p:sp>
      <p:sp>
        <p:nvSpPr>
          <p:cNvPr id="5" name="Slide Number Placeholder 4"/>
          <p:cNvSpPr>
            <a:spLocks noGrp="1"/>
          </p:cNvSpPr>
          <p:nvPr>
            <p:ph type="sldNum" idx="11"/>
          </p:nvPr>
        </p:nvSpPr>
        <p:spPr/>
        <p:txBody>
          <a:bodyPr/>
          <a:lstStyle/>
          <a:p>
            <a:endParaRPr lang="it-IT"/>
          </a:p>
          <a:p>
            <a:endParaRPr lang="it-IT"/>
          </a:p>
        </p:txBody>
      </p:sp>
      <p:sp>
        <p:nvSpPr>
          <p:cNvPr id="16385" name="Rectangle 1"/>
          <p:cNvSpPr>
            <a:spLocks noGrp="1" noChangeArrowheads="1"/>
          </p:cNvSpPr>
          <p:nvPr>
            <p:ph type="title"/>
          </p:nvPr>
        </p:nvSpPr>
        <p:spPr>
          <a:xfrm>
            <a:off x="514350" y="127001"/>
            <a:ext cx="9258300" cy="143827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a:t>ZigBee</a:t>
            </a:r>
          </a:p>
        </p:txBody>
      </p:sp>
      <p:sp>
        <p:nvSpPr>
          <p:cNvPr id="16386" name="Rectangle 2"/>
          <p:cNvSpPr>
            <a:spLocks noGrp="1" noChangeArrowheads="1"/>
          </p:cNvSpPr>
          <p:nvPr>
            <p:ph type="body" idx="1"/>
          </p:nvPr>
        </p:nvSpPr>
        <p:spPr>
          <a:xfrm>
            <a:off x="514350" y="1600201"/>
            <a:ext cx="9258300" cy="5191125"/>
          </a:xfrm>
          <a:ln/>
        </p:spPr>
        <p:txBody>
          <a:bodyPr>
            <a:normAutofit lnSpcReduction="10000"/>
          </a:bodyPr>
          <a:lstStyle/>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dirty="0"/>
              <a:t>Low cost</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dirty="0"/>
              <a:t>Very long battery life</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dirty="0"/>
              <a:t>Easy to deploy</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dirty="0"/>
              <a:t>Large number of nodes (up to 64770)</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dirty="0"/>
              <a:t>Can be used globally</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dirty="0"/>
              <a:t>Secure</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dirty="0"/>
              <a:t>Ideal for WPAN and mesh networks</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dirty="0"/>
              <a:t>Support for multiple network topologies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idx="10"/>
          </p:nvPr>
        </p:nvSpPr>
        <p:spPr/>
        <p:txBody>
          <a:bodyPr/>
          <a:lstStyle/>
          <a:p>
            <a:r>
              <a:rPr lang="it-IT"/>
              <a:t>IoT and its applications</a:t>
            </a:r>
          </a:p>
        </p:txBody>
      </p:sp>
      <p:sp>
        <p:nvSpPr>
          <p:cNvPr id="6" name="Slide Number Placeholder 4"/>
          <p:cNvSpPr>
            <a:spLocks noGrp="1"/>
          </p:cNvSpPr>
          <p:nvPr>
            <p:ph type="sldNum" idx="11"/>
          </p:nvPr>
        </p:nvSpPr>
        <p:spPr/>
        <p:txBody>
          <a:bodyPr/>
          <a:lstStyle/>
          <a:p>
            <a:endParaRPr lang="it-IT"/>
          </a:p>
          <a:p>
            <a:endParaRPr lang="it-IT"/>
          </a:p>
        </p:txBody>
      </p:sp>
      <p:sp>
        <p:nvSpPr>
          <p:cNvPr id="17409" name="Rectangle 1"/>
          <p:cNvSpPr>
            <a:spLocks noGrp="1" noChangeArrowheads="1"/>
          </p:cNvSpPr>
          <p:nvPr>
            <p:ph type="title"/>
          </p:nvPr>
        </p:nvSpPr>
        <p:spPr>
          <a:xfrm>
            <a:off x="571468" y="714356"/>
            <a:ext cx="9258300" cy="143827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dirty="0"/>
              <a:t>Sensors and smartphones</a:t>
            </a:r>
          </a:p>
        </p:txBody>
      </p:sp>
      <p:pic>
        <p:nvPicPr>
          <p:cNvPr id="17411" name="Picture 3"/>
          <p:cNvPicPr>
            <a:picLocks noChangeAspect="1" noChangeArrowheads="1"/>
          </p:cNvPicPr>
          <p:nvPr/>
        </p:nvPicPr>
        <p:blipFill>
          <a:blip r:embed="rId3"/>
          <a:srcRect/>
          <a:stretch>
            <a:fillRect/>
          </a:stretch>
        </p:blipFill>
        <p:spPr bwMode="auto">
          <a:xfrm>
            <a:off x="2143104" y="2428868"/>
            <a:ext cx="5659654" cy="3730487"/>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idx="10"/>
          </p:nvPr>
        </p:nvSpPr>
        <p:spPr/>
        <p:txBody>
          <a:bodyPr/>
          <a:lstStyle/>
          <a:p>
            <a:r>
              <a:rPr lang="it-IT"/>
              <a:t>IoT and its applications</a:t>
            </a:r>
          </a:p>
        </p:txBody>
      </p:sp>
      <p:sp>
        <p:nvSpPr>
          <p:cNvPr id="5" name="Slide Number Placeholder 4"/>
          <p:cNvSpPr>
            <a:spLocks noGrp="1"/>
          </p:cNvSpPr>
          <p:nvPr>
            <p:ph type="sldNum" idx="11"/>
          </p:nvPr>
        </p:nvSpPr>
        <p:spPr/>
        <p:txBody>
          <a:bodyPr/>
          <a:lstStyle/>
          <a:p>
            <a:endParaRPr lang="it-IT"/>
          </a:p>
          <a:p>
            <a:endParaRPr lang="it-IT"/>
          </a:p>
        </p:txBody>
      </p:sp>
      <p:sp>
        <p:nvSpPr>
          <p:cNvPr id="18433" name="Rectangle 1"/>
          <p:cNvSpPr>
            <a:spLocks noGrp="1" noChangeArrowheads="1"/>
          </p:cNvSpPr>
          <p:nvPr>
            <p:ph type="title"/>
          </p:nvPr>
        </p:nvSpPr>
        <p:spPr>
          <a:xfrm>
            <a:off x="642906" y="928670"/>
            <a:ext cx="9249371" cy="143827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dirty="0"/>
              <a:t>Sensors and smartphones</a:t>
            </a:r>
          </a:p>
        </p:txBody>
      </p:sp>
      <p:sp>
        <p:nvSpPr>
          <p:cNvPr id="18434" name="Rectangle 2"/>
          <p:cNvSpPr>
            <a:spLocks noGrp="1" noChangeArrowheads="1"/>
          </p:cNvSpPr>
          <p:nvPr>
            <p:ph type="body" idx="1"/>
          </p:nvPr>
        </p:nvSpPr>
        <p:spPr>
          <a:xfrm>
            <a:off x="514351" y="2285992"/>
            <a:ext cx="9249371" cy="3835408"/>
          </a:xfrm>
          <a:ln/>
        </p:spPr>
        <p:txBody>
          <a:bodyPr/>
          <a:lstStyle/>
          <a:p>
            <a:pPr marL="341313" indent="-339725">
              <a:buSzPct val="45000"/>
              <a:buFont typeface="Wingdings" charset="2"/>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it-IT" dirty="0"/>
              <a:t>  In the near future almost everybody will probably have a smartphone</a:t>
            </a:r>
          </a:p>
          <a:p>
            <a:pPr marL="341313" indent="-339725">
              <a:buSzPct val="45000"/>
              <a:buFont typeface="Wingdings" charset="2"/>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it-IT" dirty="0"/>
              <a:t>  A smartphone isn't just a mobile phone that has access to the Internet</a:t>
            </a:r>
          </a:p>
          <a:p>
            <a:pPr marL="341313" indent="-339725">
              <a:buSzPct val="45000"/>
              <a:buFont typeface="Wingdings" charset="2"/>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it-IT" dirty="0"/>
              <a:t>  The iPhone has a lot of different types of sensors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idx="10"/>
          </p:nvPr>
        </p:nvSpPr>
        <p:spPr/>
        <p:txBody>
          <a:bodyPr/>
          <a:lstStyle/>
          <a:p>
            <a:r>
              <a:rPr lang="it-IT"/>
              <a:t>IoT and its applications</a:t>
            </a:r>
          </a:p>
        </p:txBody>
      </p:sp>
      <p:sp>
        <p:nvSpPr>
          <p:cNvPr id="5" name="Slide Number Placeholder 4"/>
          <p:cNvSpPr>
            <a:spLocks noGrp="1"/>
          </p:cNvSpPr>
          <p:nvPr>
            <p:ph type="sldNum" idx="11"/>
          </p:nvPr>
        </p:nvSpPr>
        <p:spPr/>
        <p:txBody>
          <a:bodyPr/>
          <a:lstStyle/>
          <a:p>
            <a:endParaRPr lang="it-IT"/>
          </a:p>
          <a:p>
            <a:endParaRPr lang="it-IT"/>
          </a:p>
        </p:txBody>
      </p:sp>
      <p:sp>
        <p:nvSpPr>
          <p:cNvPr id="19457" name="Rectangle 1"/>
          <p:cNvSpPr>
            <a:spLocks noGrp="1" noChangeArrowheads="1"/>
          </p:cNvSpPr>
          <p:nvPr>
            <p:ph type="title"/>
          </p:nvPr>
        </p:nvSpPr>
        <p:spPr>
          <a:xfrm>
            <a:off x="514350" y="127001"/>
            <a:ext cx="9258300" cy="143827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a:t>Top Applications</a:t>
            </a:r>
          </a:p>
        </p:txBody>
      </p:sp>
      <p:sp>
        <p:nvSpPr>
          <p:cNvPr id="19458" name="Rectangle 2"/>
          <p:cNvSpPr>
            <a:spLocks noGrp="1" noChangeArrowheads="1"/>
          </p:cNvSpPr>
          <p:nvPr>
            <p:ph type="body" idx="1"/>
          </p:nvPr>
        </p:nvSpPr>
        <p:spPr>
          <a:xfrm>
            <a:off x="514350" y="1600200"/>
            <a:ext cx="9258300" cy="4529138"/>
          </a:xfrm>
          <a:ln/>
        </p:spPr>
        <p:txBody>
          <a:bodyPr/>
          <a:lstStyle/>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dirty="0"/>
              <a:t>Traffic monitoring</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dirty="0"/>
              <a:t>Health</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dirty="0"/>
              <a:t>Security</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dirty="0"/>
              <a:t>Transport and Logistics</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dirty="0"/>
              <a:t>Daily life and domotics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idx="10"/>
          </p:nvPr>
        </p:nvSpPr>
        <p:spPr/>
        <p:txBody>
          <a:bodyPr/>
          <a:lstStyle/>
          <a:p>
            <a:r>
              <a:rPr lang="it-IT"/>
              <a:t>IoT and its applications</a:t>
            </a:r>
          </a:p>
        </p:txBody>
      </p:sp>
      <p:sp>
        <p:nvSpPr>
          <p:cNvPr id="6" name="Slide Number Placeholder 3"/>
          <p:cNvSpPr>
            <a:spLocks noGrp="1"/>
          </p:cNvSpPr>
          <p:nvPr>
            <p:ph type="sldNum" idx="11"/>
          </p:nvPr>
        </p:nvSpPr>
        <p:spPr/>
        <p:txBody>
          <a:bodyPr/>
          <a:lstStyle/>
          <a:p>
            <a:endParaRPr lang="it-IT"/>
          </a:p>
          <a:p>
            <a:endParaRPr lang="it-IT"/>
          </a:p>
        </p:txBody>
      </p:sp>
      <p:sp>
        <p:nvSpPr>
          <p:cNvPr id="4097" name="Rectangle 1"/>
          <p:cNvSpPr>
            <a:spLocks noGrp="1" noChangeArrowheads="1"/>
          </p:cNvSpPr>
          <p:nvPr>
            <p:ph type="title"/>
          </p:nvPr>
        </p:nvSpPr>
        <p:spPr>
          <a:xfrm>
            <a:off x="642906" y="714356"/>
            <a:ext cx="9258300" cy="1528763"/>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dirty="0"/>
              <a:t>What's Internet of Things</a:t>
            </a:r>
          </a:p>
        </p:txBody>
      </p:sp>
      <p:pic>
        <p:nvPicPr>
          <p:cNvPr id="4099" name="Picture 3"/>
          <p:cNvPicPr>
            <a:picLocks noChangeAspect="1" noChangeArrowheads="1"/>
          </p:cNvPicPr>
          <p:nvPr/>
        </p:nvPicPr>
        <p:blipFill>
          <a:blip r:embed="rId3"/>
          <a:srcRect/>
          <a:stretch>
            <a:fillRect/>
          </a:stretch>
        </p:blipFill>
        <p:spPr bwMode="auto">
          <a:xfrm>
            <a:off x="1285848" y="2214554"/>
            <a:ext cx="7543800" cy="32512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idx="10"/>
          </p:nvPr>
        </p:nvSpPr>
        <p:spPr/>
        <p:txBody>
          <a:bodyPr/>
          <a:lstStyle/>
          <a:p>
            <a:r>
              <a:rPr lang="it-IT"/>
              <a:t>IoT and its applications</a:t>
            </a:r>
          </a:p>
        </p:txBody>
      </p:sp>
      <p:sp>
        <p:nvSpPr>
          <p:cNvPr id="6" name="Slide Number Placeholder 4"/>
          <p:cNvSpPr>
            <a:spLocks noGrp="1"/>
          </p:cNvSpPr>
          <p:nvPr>
            <p:ph type="sldNum" idx="11"/>
          </p:nvPr>
        </p:nvSpPr>
        <p:spPr/>
        <p:txBody>
          <a:bodyPr/>
          <a:lstStyle/>
          <a:p>
            <a:endParaRPr lang="it-IT"/>
          </a:p>
          <a:p>
            <a:endParaRPr lang="it-IT"/>
          </a:p>
        </p:txBody>
      </p:sp>
      <p:sp>
        <p:nvSpPr>
          <p:cNvPr id="20481" name="Rectangle 1"/>
          <p:cNvSpPr>
            <a:spLocks noGrp="1" noChangeArrowheads="1"/>
          </p:cNvSpPr>
          <p:nvPr>
            <p:ph type="title"/>
          </p:nvPr>
        </p:nvSpPr>
        <p:spPr>
          <a:xfrm>
            <a:off x="514350" y="127001"/>
            <a:ext cx="9258300" cy="143827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a:t>Google Traffic</a:t>
            </a:r>
          </a:p>
        </p:txBody>
      </p:sp>
      <p:sp>
        <p:nvSpPr>
          <p:cNvPr id="20482" name="Rectangle 2"/>
          <p:cNvSpPr>
            <a:spLocks noGrp="1" noChangeArrowheads="1"/>
          </p:cNvSpPr>
          <p:nvPr>
            <p:ph type="body" idx="1"/>
          </p:nvPr>
        </p:nvSpPr>
        <p:spPr>
          <a:xfrm>
            <a:off x="514350" y="1600201"/>
            <a:ext cx="9258300" cy="5084763"/>
          </a:xfrm>
          <a:ln/>
        </p:spPr>
        <p:txBody>
          <a:bodyPr/>
          <a:lstStyle/>
          <a:p>
            <a:endParaRPr lang="en-IN"/>
          </a:p>
        </p:txBody>
      </p:sp>
      <p:pic>
        <p:nvPicPr>
          <p:cNvPr id="20483" name="Picture 3"/>
          <p:cNvPicPr>
            <a:picLocks noChangeAspect="1" noChangeArrowheads="1"/>
          </p:cNvPicPr>
          <p:nvPr/>
        </p:nvPicPr>
        <p:blipFill>
          <a:blip r:embed="rId3"/>
          <a:srcRect/>
          <a:stretch>
            <a:fillRect/>
          </a:stretch>
        </p:blipFill>
        <p:spPr bwMode="auto">
          <a:xfrm>
            <a:off x="607219" y="1800225"/>
            <a:ext cx="9126141" cy="41402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idx="10"/>
          </p:nvPr>
        </p:nvSpPr>
        <p:spPr/>
        <p:txBody>
          <a:bodyPr/>
          <a:lstStyle/>
          <a:p>
            <a:r>
              <a:rPr lang="it-IT"/>
              <a:t>IoT and its applications</a:t>
            </a:r>
          </a:p>
        </p:txBody>
      </p:sp>
      <p:sp>
        <p:nvSpPr>
          <p:cNvPr id="5" name="Slide Number Placeholder 4"/>
          <p:cNvSpPr>
            <a:spLocks noGrp="1"/>
          </p:cNvSpPr>
          <p:nvPr>
            <p:ph type="sldNum" idx="11"/>
          </p:nvPr>
        </p:nvSpPr>
        <p:spPr/>
        <p:txBody>
          <a:bodyPr/>
          <a:lstStyle/>
          <a:p>
            <a:endParaRPr lang="it-IT"/>
          </a:p>
          <a:p>
            <a:endParaRPr lang="it-IT"/>
          </a:p>
        </p:txBody>
      </p:sp>
      <p:sp>
        <p:nvSpPr>
          <p:cNvPr id="21505" name="Rectangle 1"/>
          <p:cNvSpPr>
            <a:spLocks noGrp="1" noChangeArrowheads="1"/>
          </p:cNvSpPr>
          <p:nvPr>
            <p:ph type="title"/>
          </p:nvPr>
        </p:nvSpPr>
        <p:spPr>
          <a:xfrm>
            <a:off x="514351" y="125414"/>
            <a:ext cx="9249371" cy="143827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a:t>Google Traffic</a:t>
            </a:r>
          </a:p>
        </p:txBody>
      </p:sp>
      <p:sp>
        <p:nvSpPr>
          <p:cNvPr id="21506" name="Rectangle 2"/>
          <p:cNvSpPr>
            <a:spLocks noGrp="1" noChangeArrowheads="1"/>
          </p:cNvSpPr>
          <p:nvPr>
            <p:ph type="body" idx="1"/>
          </p:nvPr>
        </p:nvSpPr>
        <p:spPr>
          <a:xfrm>
            <a:off x="514351" y="1600200"/>
            <a:ext cx="9249371" cy="4521200"/>
          </a:xfrm>
          <a:ln/>
        </p:spPr>
        <p:txBody>
          <a:bodyPr/>
          <a:lstStyle/>
          <a:p>
            <a:pPr marL="341313" indent="-339725">
              <a:buSzPct val="45000"/>
              <a:buFont typeface="Wingdings" charset="2"/>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it-IT" dirty="0"/>
              <a:t>  Not exactly </a:t>
            </a:r>
            <a:r>
              <a:rPr lang="it-IT" dirty="0" smtClean="0"/>
              <a:t>an </a:t>
            </a:r>
            <a:r>
              <a:rPr lang="it-IT" dirty="0"/>
              <a:t>IoT application</a:t>
            </a:r>
          </a:p>
          <a:p>
            <a:pPr marL="341313" indent="-339725">
              <a:buSzPct val="45000"/>
              <a:buFont typeface="Wingdings" charset="2"/>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it-IT" dirty="0"/>
              <a:t>  Example of an application for everyday usage.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idx="10"/>
          </p:nvPr>
        </p:nvSpPr>
        <p:spPr/>
        <p:txBody>
          <a:bodyPr/>
          <a:lstStyle/>
          <a:p>
            <a:r>
              <a:rPr lang="it-IT"/>
              <a:t>IoT and its applications</a:t>
            </a:r>
          </a:p>
        </p:txBody>
      </p:sp>
      <p:sp>
        <p:nvSpPr>
          <p:cNvPr id="6" name="Slide Number Placeholder 4"/>
          <p:cNvSpPr>
            <a:spLocks noGrp="1"/>
          </p:cNvSpPr>
          <p:nvPr>
            <p:ph type="sldNum" idx="11"/>
          </p:nvPr>
        </p:nvSpPr>
        <p:spPr/>
        <p:txBody>
          <a:bodyPr/>
          <a:lstStyle/>
          <a:p>
            <a:endParaRPr lang="it-IT"/>
          </a:p>
          <a:p>
            <a:endParaRPr lang="it-IT"/>
          </a:p>
        </p:txBody>
      </p:sp>
      <p:sp>
        <p:nvSpPr>
          <p:cNvPr id="22529" name="Rectangle 1"/>
          <p:cNvSpPr>
            <a:spLocks noGrp="1" noChangeArrowheads="1"/>
          </p:cNvSpPr>
          <p:nvPr>
            <p:ph type="title"/>
          </p:nvPr>
        </p:nvSpPr>
        <p:spPr>
          <a:xfrm>
            <a:off x="514350" y="127001"/>
            <a:ext cx="9258300" cy="143827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a:t>Jawbone UP</a:t>
            </a:r>
          </a:p>
        </p:txBody>
      </p:sp>
      <p:sp>
        <p:nvSpPr>
          <p:cNvPr id="22530" name="Rectangle 2"/>
          <p:cNvSpPr>
            <a:spLocks noGrp="1" noChangeArrowheads="1"/>
          </p:cNvSpPr>
          <p:nvPr>
            <p:ph type="body" idx="1"/>
          </p:nvPr>
        </p:nvSpPr>
        <p:spPr>
          <a:xfrm>
            <a:off x="514350" y="1600201"/>
            <a:ext cx="9258300" cy="5084763"/>
          </a:xfrm>
          <a:ln/>
        </p:spPr>
        <p:txBody>
          <a:bodyPr/>
          <a:lstStyle/>
          <a:p>
            <a:endParaRPr lang="en-IN" dirty="0"/>
          </a:p>
        </p:txBody>
      </p:sp>
      <p:pic>
        <p:nvPicPr>
          <p:cNvPr id="22531" name="Picture 3"/>
          <p:cNvPicPr>
            <a:picLocks noChangeAspect="1" noChangeArrowheads="1"/>
          </p:cNvPicPr>
          <p:nvPr/>
        </p:nvPicPr>
        <p:blipFill>
          <a:blip r:embed="rId3"/>
          <a:srcRect/>
          <a:stretch>
            <a:fillRect/>
          </a:stretch>
        </p:blipFill>
        <p:spPr bwMode="auto">
          <a:xfrm>
            <a:off x="2952155" y="2700338"/>
            <a:ext cx="4741664" cy="2519362"/>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idx="10"/>
          </p:nvPr>
        </p:nvSpPr>
        <p:spPr/>
        <p:txBody>
          <a:bodyPr/>
          <a:lstStyle/>
          <a:p>
            <a:r>
              <a:rPr lang="it-IT"/>
              <a:t>IoT and its applications</a:t>
            </a:r>
          </a:p>
        </p:txBody>
      </p:sp>
      <p:sp>
        <p:nvSpPr>
          <p:cNvPr id="5" name="Slide Number Placeholder 4"/>
          <p:cNvSpPr>
            <a:spLocks noGrp="1"/>
          </p:cNvSpPr>
          <p:nvPr>
            <p:ph type="sldNum" idx="11"/>
          </p:nvPr>
        </p:nvSpPr>
        <p:spPr/>
        <p:txBody>
          <a:bodyPr/>
          <a:lstStyle/>
          <a:p>
            <a:endParaRPr lang="it-IT"/>
          </a:p>
          <a:p>
            <a:endParaRPr lang="it-IT"/>
          </a:p>
        </p:txBody>
      </p:sp>
      <p:sp>
        <p:nvSpPr>
          <p:cNvPr id="23553" name="Rectangle 1"/>
          <p:cNvSpPr>
            <a:spLocks noGrp="1" noChangeArrowheads="1"/>
          </p:cNvSpPr>
          <p:nvPr>
            <p:ph type="title"/>
          </p:nvPr>
        </p:nvSpPr>
        <p:spPr>
          <a:xfrm>
            <a:off x="514351" y="125414"/>
            <a:ext cx="9249371" cy="143827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a:t>Jawbone UP</a:t>
            </a:r>
          </a:p>
        </p:txBody>
      </p:sp>
      <p:sp>
        <p:nvSpPr>
          <p:cNvPr id="23554" name="Rectangle 2"/>
          <p:cNvSpPr>
            <a:spLocks noGrp="1" noChangeArrowheads="1"/>
          </p:cNvSpPr>
          <p:nvPr>
            <p:ph type="body" idx="1"/>
          </p:nvPr>
        </p:nvSpPr>
        <p:spPr>
          <a:xfrm>
            <a:off x="514351" y="1600200"/>
            <a:ext cx="9249371" cy="4521200"/>
          </a:xfrm>
          <a:ln/>
        </p:spPr>
        <p:txBody>
          <a:bodyPr/>
          <a:lstStyle/>
          <a:p>
            <a:pPr marL="341313" indent="-339725">
              <a:buSzPct val="45000"/>
              <a:buFont typeface="Wingdings" charset="2"/>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it-IT"/>
              <a:t>  Linked to an iPhone application</a:t>
            </a:r>
          </a:p>
          <a:p>
            <a:pPr marL="341313" indent="-339725">
              <a:buSzPct val="45000"/>
              <a:buFont typeface="Wingdings" charset="2"/>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it-IT"/>
              <a:t>  Not just a passive bracelet</a:t>
            </a:r>
          </a:p>
          <a:p>
            <a:pPr marL="341313" indent="-339725">
              <a:buSzPct val="45000"/>
              <a:buFont typeface="Wingdings" charset="2"/>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it-IT"/>
              <a:t>  The application recommends to change life-style or diet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idx="10"/>
          </p:nvPr>
        </p:nvSpPr>
        <p:spPr/>
        <p:txBody>
          <a:bodyPr/>
          <a:lstStyle/>
          <a:p>
            <a:r>
              <a:rPr lang="it-IT"/>
              <a:t>IoT and its applications</a:t>
            </a:r>
          </a:p>
        </p:txBody>
      </p:sp>
      <p:sp>
        <p:nvSpPr>
          <p:cNvPr id="6" name="Slide Number Placeholder 4"/>
          <p:cNvSpPr>
            <a:spLocks noGrp="1"/>
          </p:cNvSpPr>
          <p:nvPr>
            <p:ph type="sldNum" idx="11"/>
          </p:nvPr>
        </p:nvSpPr>
        <p:spPr/>
        <p:txBody>
          <a:bodyPr/>
          <a:lstStyle/>
          <a:p>
            <a:endParaRPr lang="it-IT"/>
          </a:p>
          <a:p>
            <a:endParaRPr lang="it-IT"/>
          </a:p>
        </p:txBody>
      </p:sp>
      <p:sp>
        <p:nvSpPr>
          <p:cNvPr id="24577" name="Rectangle 1"/>
          <p:cNvSpPr>
            <a:spLocks noGrp="1" noChangeArrowheads="1"/>
          </p:cNvSpPr>
          <p:nvPr>
            <p:ph type="title"/>
          </p:nvPr>
        </p:nvSpPr>
        <p:spPr>
          <a:xfrm>
            <a:off x="514350" y="127001"/>
            <a:ext cx="9258300" cy="143827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a:t>AutoBot</a:t>
            </a:r>
          </a:p>
        </p:txBody>
      </p:sp>
      <p:sp>
        <p:nvSpPr>
          <p:cNvPr id="24578" name="Rectangle 2"/>
          <p:cNvSpPr>
            <a:spLocks noGrp="1" noChangeArrowheads="1"/>
          </p:cNvSpPr>
          <p:nvPr>
            <p:ph type="body" idx="1"/>
          </p:nvPr>
        </p:nvSpPr>
        <p:spPr>
          <a:xfrm>
            <a:off x="514350" y="1600201"/>
            <a:ext cx="9258300" cy="5084763"/>
          </a:xfrm>
          <a:ln/>
        </p:spPr>
        <p:txBody>
          <a:bodyPr/>
          <a:lstStyle/>
          <a:p>
            <a:endParaRPr lang="en-IN"/>
          </a:p>
        </p:txBody>
      </p:sp>
      <p:pic>
        <p:nvPicPr>
          <p:cNvPr id="24579" name="Picture 3"/>
          <p:cNvPicPr>
            <a:picLocks noChangeAspect="1" noChangeArrowheads="1"/>
          </p:cNvPicPr>
          <p:nvPr/>
        </p:nvPicPr>
        <p:blipFill>
          <a:blip r:embed="rId3"/>
          <a:srcRect/>
          <a:stretch>
            <a:fillRect/>
          </a:stretch>
        </p:blipFill>
        <p:spPr bwMode="auto">
          <a:xfrm>
            <a:off x="3443288" y="2160588"/>
            <a:ext cx="3455790" cy="307975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idx="10"/>
          </p:nvPr>
        </p:nvSpPr>
        <p:spPr/>
        <p:txBody>
          <a:bodyPr/>
          <a:lstStyle/>
          <a:p>
            <a:r>
              <a:rPr lang="it-IT"/>
              <a:t>IoT and its applications</a:t>
            </a:r>
          </a:p>
        </p:txBody>
      </p:sp>
      <p:sp>
        <p:nvSpPr>
          <p:cNvPr id="5" name="Slide Number Placeholder 4"/>
          <p:cNvSpPr>
            <a:spLocks noGrp="1"/>
          </p:cNvSpPr>
          <p:nvPr>
            <p:ph type="sldNum" idx="11"/>
          </p:nvPr>
        </p:nvSpPr>
        <p:spPr/>
        <p:txBody>
          <a:bodyPr/>
          <a:lstStyle/>
          <a:p>
            <a:endParaRPr lang="it-IT"/>
          </a:p>
          <a:p>
            <a:endParaRPr lang="it-IT"/>
          </a:p>
        </p:txBody>
      </p:sp>
      <p:sp>
        <p:nvSpPr>
          <p:cNvPr id="25601" name="Rectangle 1"/>
          <p:cNvSpPr>
            <a:spLocks noGrp="1" noChangeArrowheads="1"/>
          </p:cNvSpPr>
          <p:nvPr>
            <p:ph type="title"/>
          </p:nvPr>
        </p:nvSpPr>
        <p:spPr>
          <a:xfrm>
            <a:off x="514351" y="125414"/>
            <a:ext cx="9249371" cy="143827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a:t>AutoBot</a:t>
            </a:r>
          </a:p>
        </p:txBody>
      </p:sp>
      <p:sp>
        <p:nvSpPr>
          <p:cNvPr id="25602" name="Rectangle 2"/>
          <p:cNvSpPr>
            <a:spLocks noGrp="1" noChangeArrowheads="1"/>
          </p:cNvSpPr>
          <p:nvPr>
            <p:ph type="body" idx="1"/>
          </p:nvPr>
        </p:nvSpPr>
        <p:spPr>
          <a:xfrm>
            <a:off x="514351" y="1600200"/>
            <a:ext cx="9249371" cy="4521200"/>
          </a:xfrm>
          <a:ln/>
        </p:spPr>
        <p:txBody>
          <a:bodyPr/>
          <a:lstStyle/>
          <a:p>
            <a:pPr marL="341313" indent="-339725">
              <a:buSzPct val="45000"/>
              <a:buFont typeface="Wingdings" charset="2"/>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it-IT"/>
              <a:t>  Diagnostics service for cars</a:t>
            </a:r>
          </a:p>
          <a:p>
            <a:pPr marL="341313" indent="-339725">
              <a:buSzPct val="45000"/>
              <a:buFont typeface="Wingdings" charset="2"/>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it-IT"/>
              <a:t>  Alerts relatives in case of an accident</a:t>
            </a:r>
          </a:p>
          <a:p>
            <a:pPr marL="341313" indent="-339725">
              <a:buSzPct val="45000"/>
              <a:buFont typeface="Wingdings" charset="2"/>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it-IT"/>
              <a:t>  Discovery service of car position</a:t>
            </a:r>
          </a:p>
          <a:p>
            <a:pPr marL="341313" indent="-339725">
              <a:buSzPct val="45000"/>
              <a:buFont typeface="Wingdings" charset="2"/>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it-IT"/>
              <a:t>  Integrated with several web services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idx="10"/>
          </p:nvPr>
        </p:nvSpPr>
        <p:spPr/>
        <p:txBody>
          <a:bodyPr/>
          <a:lstStyle/>
          <a:p>
            <a:r>
              <a:rPr lang="it-IT"/>
              <a:t>IoT and its applications</a:t>
            </a:r>
          </a:p>
        </p:txBody>
      </p:sp>
      <p:sp>
        <p:nvSpPr>
          <p:cNvPr id="6" name="Slide Number Placeholder 4"/>
          <p:cNvSpPr>
            <a:spLocks noGrp="1"/>
          </p:cNvSpPr>
          <p:nvPr>
            <p:ph type="sldNum" idx="11"/>
          </p:nvPr>
        </p:nvSpPr>
        <p:spPr/>
        <p:txBody>
          <a:bodyPr/>
          <a:lstStyle/>
          <a:p>
            <a:endParaRPr lang="it-IT"/>
          </a:p>
          <a:p>
            <a:endParaRPr lang="it-IT"/>
          </a:p>
        </p:txBody>
      </p:sp>
      <p:sp>
        <p:nvSpPr>
          <p:cNvPr id="26625" name="Rectangle 1"/>
          <p:cNvSpPr>
            <a:spLocks noGrp="1" noChangeArrowheads="1"/>
          </p:cNvSpPr>
          <p:nvPr>
            <p:ph type="title"/>
          </p:nvPr>
        </p:nvSpPr>
        <p:spPr>
          <a:xfrm>
            <a:off x="571468" y="714356"/>
            <a:ext cx="9258300" cy="143827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dirty="0"/>
              <a:t>Transport and Logistics</a:t>
            </a:r>
          </a:p>
        </p:txBody>
      </p:sp>
      <p:pic>
        <p:nvPicPr>
          <p:cNvPr id="26627" name="Picture 3"/>
          <p:cNvPicPr>
            <a:picLocks noChangeAspect="1" noChangeArrowheads="1"/>
          </p:cNvPicPr>
          <p:nvPr/>
        </p:nvPicPr>
        <p:blipFill>
          <a:blip r:embed="rId3"/>
          <a:srcRect/>
          <a:stretch>
            <a:fillRect/>
          </a:stretch>
        </p:blipFill>
        <p:spPr bwMode="auto">
          <a:xfrm>
            <a:off x="1643038" y="2000240"/>
            <a:ext cx="7029471" cy="3998706"/>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idx="10"/>
          </p:nvPr>
        </p:nvSpPr>
        <p:spPr/>
        <p:txBody>
          <a:bodyPr/>
          <a:lstStyle/>
          <a:p>
            <a:r>
              <a:rPr lang="it-IT"/>
              <a:t>IoT and its applications</a:t>
            </a:r>
          </a:p>
        </p:txBody>
      </p:sp>
      <p:sp>
        <p:nvSpPr>
          <p:cNvPr id="5" name="Slide Number Placeholder 4"/>
          <p:cNvSpPr>
            <a:spLocks noGrp="1"/>
          </p:cNvSpPr>
          <p:nvPr>
            <p:ph type="sldNum" idx="11"/>
          </p:nvPr>
        </p:nvSpPr>
        <p:spPr/>
        <p:txBody>
          <a:bodyPr/>
          <a:lstStyle/>
          <a:p>
            <a:endParaRPr lang="it-IT"/>
          </a:p>
          <a:p>
            <a:endParaRPr lang="it-IT"/>
          </a:p>
        </p:txBody>
      </p:sp>
      <p:sp>
        <p:nvSpPr>
          <p:cNvPr id="27649" name="Rectangle 1"/>
          <p:cNvSpPr>
            <a:spLocks noGrp="1" noChangeArrowheads="1"/>
          </p:cNvSpPr>
          <p:nvPr>
            <p:ph type="title"/>
          </p:nvPr>
        </p:nvSpPr>
        <p:spPr>
          <a:xfrm>
            <a:off x="500030" y="1000108"/>
            <a:ext cx="9249371" cy="143827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dirty="0"/>
              <a:t>Transport and Logistics</a:t>
            </a:r>
          </a:p>
        </p:txBody>
      </p:sp>
      <p:sp>
        <p:nvSpPr>
          <p:cNvPr id="27650" name="Rectangle 2"/>
          <p:cNvSpPr>
            <a:spLocks noGrp="1" noChangeArrowheads="1"/>
          </p:cNvSpPr>
          <p:nvPr>
            <p:ph type="body" idx="1"/>
          </p:nvPr>
        </p:nvSpPr>
        <p:spPr>
          <a:xfrm>
            <a:off x="514351" y="2500306"/>
            <a:ext cx="9249371" cy="3621094"/>
          </a:xfrm>
          <a:ln/>
        </p:spPr>
        <p:txBody>
          <a:bodyPr/>
          <a:lstStyle/>
          <a:p>
            <a:pPr marL="341313" indent="-339725">
              <a:buSzPct val="45000"/>
              <a:buFont typeface="Wingdings" charset="2"/>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it-IT" dirty="0"/>
              <a:t>  One of the first business sectors interested in IoT technologies</a:t>
            </a:r>
          </a:p>
          <a:p>
            <a:pPr marL="341313" indent="-339725">
              <a:buSzPct val="45000"/>
              <a:buFont typeface="Wingdings" charset="2"/>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it-IT" dirty="0"/>
              <a:t>  Currently two systems are already available and deployed: ConLock and ContainerSafe</a:t>
            </a:r>
          </a:p>
          <a:p>
            <a:pPr marL="341313" indent="-339725">
              <a:buSzPct val="45000"/>
              <a:buFont typeface="Wingdings" charset="2"/>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it-IT" dirty="0"/>
              <a:t>  Integration of light sensors, GPS and GSM</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idx="10"/>
          </p:nvPr>
        </p:nvSpPr>
        <p:spPr/>
        <p:txBody>
          <a:bodyPr/>
          <a:lstStyle/>
          <a:p>
            <a:r>
              <a:rPr lang="it-IT"/>
              <a:t>IoT and its applications</a:t>
            </a:r>
          </a:p>
        </p:txBody>
      </p:sp>
      <p:sp>
        <p:nvSpPr>
          <p:cNvPr id="7" name="Slide Number Placeholder 4"/>
          <p:cNvSpPr>
            <a:spLocks noGrp="1"/>
          </p:cNvSpPr>
          <p:nvPr>
            <p:ph type="sldNum" idx="11"/>
          </p:nvPr>
        </p:nvSpPr>
        <p:spPr/>
        <p:txBody>
          <a:bodyPr/>
          <a:lstStyle/>
          <a:p>
            <a:endParaRPr lang="it-IT"/>
          </a:p>
          <a:p>
            <a:endParaRPr lang="it-IT"/>
          </a:p>
        </p:txBody>
      </p:sp>
      <p:sp>
        <p:nvSpPr>
          <p:cNvPr id="28673" name="Rectangle 1"/>
          <p:cNvSpPr>
            <a:spLocks noGrp="1" noChangeArrowheads="1"/>
          </p:cNvSpPr>
          <p:nvPr>
            <p:ph type="title"/>
          </p:nvPr>
        </p:nvSpPr>
        <p:spPr>
          <a:xfrm>
            <a:off x="500030" y="642918"/>
            <a:ext cx="9258300" cy="143827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dirty="0"/>
              <a:t>Daily Life and Domotics</a:t>
            </a:r>
          </a:p>
        </p:txBody>
      </p:sp>
      <p:pic>
        <p:nvPicPr>
          <p:cNvPr id="28675" name="Picture 3"/>
          <p:cNvPicPr>
            <a:picLocks noChangeAspect="1" noChangeArrowheads="1"/>
          </p:cNvPicPr>
          <p:nvPr/>
        </p:nvPicPr>
        <p:blipFill>
          <a:blip r:embed="rId3"/>
          <a:srcRect/>
          <a:stretch>
            <a:fillRect/>
          </a:stretch>
        </p:blipFill>
        <p:spPr bwMode="auto">
          <a:xfrm>
            <a:off x="508993" y="2339976"/>
            <a:ext cx="4959548" cy="3101975"/>
          </a:xfrm>
          <a:prstGeom prst="rect">
            <a:avLst/>
          </a:prstGeom>
          <a:noFill/>
          <a:ln w="9525">
            <a:noFill/>
            <a:round/>
            <a:headEnd/>
            <a:tailEnd/>
          </a:ln>
          <a:effectLst/>
        </p:spPr>
      </p:pic>
      <p:pic>
        <p:nvPicPr>
          <p:cNvPr id="28676" name="Picture 4"/>
          <p:cNvPicPr>
            <a:picLocks noChangeAspect="1" noChangeArrowheads="1"/>
          </p:cNvPicPr>
          <p:nvPr/>
        </p:nvPicPr>
        <p:blipFill>
          <a:blip r:embed="rId4"/>
          <a:srcRect/>
          <a:stretch>
            <a:fillRect/>
          </a:stretch>
        </p:blipFill>
        <p:spPr bwMode="auto">
          <a:xfrm>
            <a:off x="5670352" y="2519364"/>
            <a:ext cx="4050506" cy="2700337"/>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idx="10"/>
          </p:nvPr>
        </p:nvSpPr>
        <p:spPr/>
        <p:txBody>
          <a:bodyPr/>
          <a:lstStyle/>
          <a:p>
            <a:r>
              <a:rPr lang="it-IT"/>
              <a:t>IoT and its applications</a:t>
            </a:r>
          </a:p>
        </p:txBody>
      </p:sp>
      <p:sp>
        <p:nvSpPr>
          <p:cNvPr id="5" name="Slide Number Placeholder 4"/>
          <p:cNvSpPr>
            <a:spLocks noGrp="1"/>
          </p:cNvSpPr>
          <p:nvPr>
            <p:ph type="sldNum" idx="11"/>
          </p:nvPr>
        </p:nvSpPr>
        <p:spPr/>
        <p:txBody>
          <a:bodyPr/>
          <a:lstStyle/>
          <a:p>
            <a:endParaRPr lang="it-IT"/>
          </a:p>
          <a:p>
            <a:endParaRPr lang="it-IT"/>
          </a:p>
        </p:txBody>
      </p:sp>
      <p:sp>
        <p:nvSpPr>
          <p:cNvPr id="29697" name="Rectangle 1"/>
          <p:cNvSpPr>
            <a:spLocks noGrp="1" noChangeArrowheads="1"/>
          </p:cNvSpPr>
          <p:nvPr>
            <p:ph type="title"/>
          </p:nvPr>
        </p:nvSpPr>
        <p:spPr>
          <a:xfrm>
            <a:off x="500030" y="785794"/>
            <a:ext cx="9249371" cy="143827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dirty="0"/>
              <a:t>Daily Life and Domotics</a:t>
            </a:r>
          </a:p>
        </p:txBody>
      </p:sp>
      <p:sp>
        <p:nvSpPr>
          <p:cNvPr id="29698" name="Rectangle 2"/>
          <p:cNvSpPr>
            <a:spLocks noGrp="1" noChangeArrowheads="1"/>
          </p:cNvSpPr>
          <p:nvPr>
            <p:ph type="body" idx="1"/>
          </p:nvPr>
        </p:nvSpPr>
        <p:spPr>
          <a:xfrm>
            <a:off x="514351" y="2500306"/>
            <a:ext cx="9249371" cy="3621094"/>
          </a:xfrm>
          <a:ln/>
        </p:spPr>
        <p:txBody>
          <a:bodyPr/>
          <a:lstStyle/>
          <a:p>
            <a:pPr marL="341313" indent="-339725">
              <a:buSzPct val="45000"/>
              <a:buFont typeface="Wingdings" charset="2"/>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it-IT" dirty="0"/>
              <a:t>  Many possible developments to Domotics</a:t>
            </a:r>
          </a:p>
          <a:p>
            <a:pPr marL="341313" indent="-339725">
              <a:buSzPct val="45000"/>
              <a:buFont typeface="Wingdings" charset="2"/>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it-IT" dirty="0"/>
              <a:t>  There are no standard and widely accepted solutions yet for Domotics</a:t>
            </a:r>
          </a:p>
          <a:p>
            <a:pPr marL="341313" indent="-339725">
              <a:buSzPct val="45000"/>
              <a:buFont typeface="Wingdings" charset="2"/>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it-IT" dirty="0"/>
              <a:t>  A framework has been developed for Home Automation applications: FreeDom</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idx="10"/>
          </p:nvPr>
        </p:nvSpPr>
        <p:spPr/>
        <p:txBody>
          <a:bodyPr/>
          <a:lstStyle/>
          <a:p>
            <a:r>
              <a:rPr lang="it-IT"/>
              <a:t>IoT and its applications</a:t>
            </a:r>
          </a:p>
        </p:txBody>
      </p:sp>
      <p:sp>
        <p:nvSpPr>
          <p:cNvPr id="5" name="Slide Number Placeholder 3"/>
          <p:cNvSpPr>
            <a:spLocks noGrp="1"/>
          </p:cNvSpPr>
          <p:nvPr>
            <p:ph type="sldNum" idx="11"/>
          </p:nvPr>
        </p:nvSpPr>
        <p:spPr/>
        <p:txBody>
          <a:bodyPr/>
          <a:lstStyle/>
          <a:p>
            <a:endParaRPr lang="it-IT"/>
          </a:p>
          <a:p>
            <a:endParaRPr lang="it-IT"/>
          </a:p>
        </p:txBody>
      </p:sp>
      <p:sp>
        <p:nvSpPr>
          <p:cNvPr id="6145" name="Rectangle 1"/>
          <p:cNvSpPr>
            <a:spLocks noGrp="1" noChangeArrowheads="1"/>
          </p:cNvSpPr>
          <p:nvPr>
            <p:ph type="title"/>
          </p:nvPr>
        </p:nvSpPr>
        <p:spPr>
          <a:xfrm>
            <a:off x="514350" y="82551"/>
            <a:ext cx="9258300" cy="1528763"/>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a:t>Definition</a:t>
            </a:r>
          </a:p>
        </p:txBody>
      </p:sp>
      <p:sp>
        <p:nvSpPr>
          <p:cNvPr id="6146" name="Rectangle 2"/>
          <p:cNvSpPr>
            <a:spLocks noGrp="1" noChangeArrowheads="1"/>
          </p:cNvSpPr>
          <p:nvPr>
            <p:ph type="subTitle" idx="4294967295"/>
          </p:nvPr>
        </p:nvSpPr>
        <p:spPr bwMode="auto">
          <a:xfrm>
            <a:off x="514350" y="1644651"/>
            <a:ext cx="9258300" cy="4437063"/>
          </a:xfrm>
          <a:prstGeom prst="rect">
            <a:avLst/>
          </a:prstGeom>
          <a:noFill/>
          <a:ln/>
        </p:spPr>
        <p:txBody>
          <a:bodyPr lIns="0" tIns="0" rIns="0" bIns="0" anchor="ctr"/>
          <a:lstStyle/>
          <a:p>
            <a:pPr indent="-333375" algn="ctr">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1800"/>
              <a:t>CERP-IOT: Internet of Things (IoT) is an integrated part of Future Internet and could be defined as a dynamic global network infrastructure with self configuring capabilities based on standard and interoperable communication protocols where physical and virtual ‘things’ have identities, physical attributes, and virtual personalities and use intelligent interfaces, and are seamlessly integrated into the information network. In the IoT, ‘things’ are expected to become active participants in business, information and social processes where they are enabled to interact and communicate among themselves and with the environment by exchanging data and information ‘sensed’ about the environment, while reacting autonomously to the ‘real/physical world’ events and influencing it by running processes that trigger actions and create services with or without direct human intervention. Interfaces in the form of services facilitate interactions with these ‘smart things’ over the Internet, query and change their state and any information associated with them, taking into account security and privacy issues.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idx="10"/>
          </p:nvPr>
        </p:nvSpPr>
        <p:spPr/>
        <p:txBody>
          <a:bodyPr/>
          <a:lstStyle/>
          <a:p>
            <a:r>
              <a:rPr lang="it-IT"/>
              <a:t>IoT and its applications</a:t>
            </a:r>
          </a:p>
        </p:txBody>
      </p:sp>
      <p:sp>
        <p:nvSpPr>
          <p:cNvPr id="5" name="Slide Number Placeholder 3"/>
          <p:cNvSpPr>
            <a:spLocks noGrp="1"/>
          </p:cNvSpPr>
          <p:nvPr>
            <p:ph type="sldNum" idx="11"/>
          </p:nvPr>
        </p:nvSpPr>
        <p:spPr/>
        <p:txBody>
          <a:bodyPr/>
          <a:lstStyle/>
          <a:p>
            <a:endParaRPr lang="it-IT"/>
          </a:p>
          <a:p>
            <a:endParaRPr lang="it-IT"/>
          </a:p>
        </p:txBody>
      </p:sp>
      <p:sp>
        <p:nvSpPr>
          <p:cNvPr id="30721" name="Rectangle 1"/>
          <p:cNvSpPr>
            <a:spLocks noGrp="1" noChangeArrowheads="1"/>
          </p:cNvSpPr>
          <p:nvPr>
            <p:ph type="title"/>
          </p:nvPr>
        </p:nvSpPr>
        <p:spPr>
          <a:xfrm>
            <a:off x="514350" y="82551"/>
            <a:ext cx="9258300" cy="1528763"/>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a:t>Web of Things</a:t>
            </a:r>
          </a:p>
        </p:txBody>
      </p:sp>
      <p:sp>
        <p:nvSpPr>
          <p:cNvPr id="30722" name="Rectangle 2"/>
          <p:cNvSpPr>
            <a:spLocks noGrp="1" noChangeArrowheads="1"/>
          </p:cNvSpPr>
          <p:nvPr>
            <p:ph type="subTitle" idx="4294967295"/>
          </p:nvPr>
        </p:nvSpPr>
        <p:spPr bwMode="auto">
          <a:xfrm>
            <a:off x="514350" y="1600201"/>
            <a:ext cx="9258300" cy="4525963"/>
          </a:xfrm>
          <a:prstGeom prst="rect">
            <a:avLst/>
          </a:prstGeom>
          <a:noFill/>
          <a:ln/>
        </p:spPr>
        <p:txBody>
          <a:bodyPr lIns="0" tIns="0" rIns="0" bIns="0" anchor="ctr"/>
          <a:lstStyle/>
          <a:p>
            <a:pPr marL="0" indent="0" algn="ctr">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pPr>
            <a:r>
              <a:rPr lang="it-IT"/>
              <a:t>To achieve IoT we need a universal protocol to combine several heterogeneous devices.</a:t>
            </a:r>
          </a:p>
          <a:p>
            <a:pPr marL="0" indent="0" algn="ctr">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pPr>
            <a:r>
              <a:rPr lang="it-IT"/>
              <a:t>This protocol should be: simple, lightweight, loosely-coupled, scalable, flexible and standard.</a:t>
            </a:r>
          </a:p>
          <a:p>
            <a:pPr marL="0" indent="0" algn="ctr">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pPr>
            <a:endParaRPr lang="it-IT"/>
          </a:p>
          <a:p>
            <a:pPr marL="0" indent="0" algn="ctr">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pPr>
            <a:r>
              <a:rPr lang="it-IT"/>
              <a:t>Sounds like the </a:t>
            </a:r>
            <a:r>
              <a:rPr lang="it-IT" sz="4400" b="1" i="1"/>
              <a:t>WEB</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idx="10"/>
          </p:nvPr>
        </p:nvSpPr>
        <p:spPr/>
        <p:txBody>
          <a:bodyPr/>
          <a:lstStyle/>
          <a:p>
            <a:r>
              <a:rPr lang="it-IT"/>
              <a:t>IoT and its applications</a:t>
            </a:r>
          </a:p>
        </p:txBody>
      </p:sp>
      <p:sp>
        <p:nvSpPr>
          <p:cNvPr id="5" name="Slide Number Placeholder 4"/>
          <p:cNvSpPr>
            <a:spLocks noGrp="1"/>
          </p:cNvSpPr>
          <p:nvPr>
            <p:ph type="sldNum" idx="11"/>
          </p:nvPr>
        </p:nvSpPr>
        <p:spPr/>
        <p:txBody>
          <a:bodyPr/>
          <a:lstStyle/>
          <a:p>
            <a:endParaRPr lang="it-IT"/>
          </a:p>
          <a:p>
            <a:endParaRPr lang="it-IT"/>
          </a:p>
        </p:txBody>
      </p:sp>
      <p:sp>
        <p:nvSpPr>
          <p:cNvPr id="31745" name="Rectangle 1"/>
          <p:cNvSpPr>
            <a:spLocks noGrp="1" noChangeArrowheads="1"/>
          </p:cNvSpPr>
          <p:nvPr>
            <p:ph type="title"/>
          </p:nvPr>
        </p:nvSpPr>
        <p:spPr>
          <a:xfrm>
            <a:off x="514350" y="82551"/>
            <a:ext cx="9258300" cy="1528763"/>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a:t>Web of Things</a:t>
            </a:r>
          </a:p>
        </p:txBody>
      </p:sp>
      <p:sp>
        <p:nvSpPr>
          <p:cNvPr id="31746" name="Rectangle 2"/>
          <p:cNvSpPr>
            <a:spLocks noGrp="1" noChangeArrowheads="1"/>
          </p:cNvSpPr>
          <p:nvPr>
            <p:ph type="body" idx="1"/>
          </p:nvPr>
        </p:nvSpPr>
        <p:spPr>
          <a:xfrm>
            <a:off x="514350" y="1857363"/>
            <a:ext cx="9258300" cy="4387861"/>
          </a:xfrm>
          <a:ln/>
        </p:spPr>
        <p:txBody>
          <a:bodyPr/>
          <a:lstStyle/>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sz="2800" dirty="0"/>
              <a:t>Several technologies and protocols already available and widely accepted by the community:</a:t>
            </a:r>
          </a:p>
          <a:p>
            <a:pPr marL="731838" lvl="1" indent="-27463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dirty="0"/>
              <a:t>HTTP, TCP, IPV6, XML, JSON, RSS, ATOM, REST, WS-*, URI, etc.</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sz="2800" dirty="0"/>
              <a:t>URI to make the objects easily identifiable and addressable</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sz="2800" dirty="0"/>
              <a:t>XML, WS-* and REST to allow the objects to expose their features and to communicate with external or centralized services</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sz="2800" dirty="0"/>
              <a:t>Simpler mashup</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idx="10"/>
          </p:nvPr>
        </p:nvSpPr>
        <p:spPr/>
        <p:txBody>
          <a:bodyPr/>
          <a:lstStyle/>
          <a:p>
            <a:r>
              <a:rPr lang="it-IT"/>
              <a:t>IoT and its applications</a:t>
            </a:r>
          </a:p>
        </p:txBody>
      </p:sp>
      <p:sp>
        <p:nvSpPr>
          <p:cNvPr id="5" name="Slide Number Placeholder 4"/>
          <p:cNvSpPr>
            <a:spLocks noGrp="1"/>
          </p:cNvSpPr>
          <p:nvPr>
            <p:ph type="sldNum" idx="11"/>
          </p:nvPr>
        </p:nvSpPr>
        <p:spPr/>
        <p:txBody>
          <a:bodyPr/>
          <a:lstStyle/>
          <a:p>
            <a:endParaRPr lang="it-IT"/>
          </a:p>
          <a:p>
            <a:endParaRPr lang="it-IT"/>
          </a:p>
        </p:txBody>
      </p:sp>
      <p:sp>
        <p:nvSpPr>
          <p:cNvPr id="33793" name="Rectangle 1"/>
          <p:cNvSpPr>
            <a:spLocks noGrp="1" noChangeArrowheads="1"/>
          </p:cNvSpPr>
          <p:nvPr>
            <p:ph type="title"/>
          </p:nvPr>
        </p:nvSpPr>
        <p:spPr>
          <a:xfrm>
            <a:off x="514350" y="127001"/>
            <a:ext cx="9258300" cy="143827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a:t>Issues</a:t>
            </a:r>
          </a:p>
        </p:txBody>
      </p:sp>
      <p:sp>
        <p:nvSpPr>
          <p:cNvPr id="33794" name="Rectangle 2"/>
          <p:cNvSpPr>
            <a:spLocks noGrp="1" noChangeArrowheads="1"/>
          </p:cNvSpPr>
          <p:nvPr>
            <p:ph type="body" idx="1"/>
          </p:nvPr>
        </p:nvSpPr>
        <p:spPr>
          <a:xfrm>
            <a:off x="514350" y="1600200"/>
            <a:ext cx="9258300" cy="4529138"/>
          </a:xfrm>
          <a:ln/>
        </p:spPr>
        <p:txBody>
          <a:bodyPr/>
          <a:lstStyle/>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a:t>Privacy</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a:t>Security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idx="10"/>
          </p:nvPr>
        </p:nvSpPr>
        <p:spPr/>
        <p:txBody>
          <a:bodyPr/>
          <a:lstStyle/>
          <a:p>
            <a:r>
              <a:rPr lang="it-IT"/>
              <a:t>IoT and its applications</a:t>
            </a:r>
          </a:p>
        </p:txBody>
      </p:sp>
      <p:sp>
        <p:nvSpPr>
          <p:cNvPr id="5" name="Slide Number Placeholder 4"/>
          <p:cNvSpPr>
            <a:spLocks noGrp="1"/>
          </p:cNvSpPr>
          <p:nvPr>
            <p:ph type="sldNum" idx="11"/>
          </p:nvPr>
        </p:nvSpPr>
        <p:spPr/>
        <p:txBody>
          <a:bodyPr/>
          <a:lstStyle/>
          <a:p>
            <a:endParaRPr lang="it-IT"/>
          </a:p>
          <a:p>
            <a:endParaRPr lang="it-IT"/>
          </a:p>
        </p:txBody>
      </p:sp>
      <p:sp>
        <p:nvSpPr>
          <p:cNvPr id="34817" name="Rectangle 1"/>
          <p:cNvSpPr>
            <a:spLocks noGrp="1" noChangeArrowheads="1"/>
          </p:cNvSpPr>
          <p:nvPr>
            <p:ph type="title"/>
          </p:nvPr>
        </p:nvSpPr>
        <p:spPr>
          <a:xfrm>
            <a:off x="514350" y="127001"/>
            <a:ext cx="9258300" cy="143827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a:t>The future of IoT</a:t>
            </a:r>
          </a:p>
        </p:txBody>
      </p:sp>
      <p:sp>
        <p:nvSpPr>
          <p:cNvPr id="34818" name="Rectangle 2"/>
          <p:cNvSpPr>
            <a:spLocks noGrp="1" noChangeArrowheads="1"/>
          </p:cNvSpPr>
          <p:nvPr>
            <p:ph type="body" idx="1"/>
          </p:nvPr>
        </p:nvSpPr>
        <p:spPr>
          <a:xfrm>
            <a:off x="514350" y="1600200"/>
            <a:ext cx="9258300" cy="4529138"/>
          </a:xfrm>
          <a:ln/>
        </p:spPr>
        <p:txBody>
          <a:bodyPr/>
          <a:lstStyle/>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a:t>World sensor networks</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a:t>Home automation and domotics</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a:t>Daily life (traffic monitoring, shopping, etc.)</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a:t>Tracking and shipping of goods</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a:t>Health</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a:t>Unpredictable developments...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idx="10"/>
          </p:nvPr>
        </p:nvSpPr>
        <p:spPr/>
        <p:txBody>
          <a:bodyPr/>
          <a:lstStyle/>
          <a:p>
            <a:r>
              <a:rPr lang="it-IT"/>
              <a:t>IoT and its applications</a:t>
            </a:r>
          </a:p>
        </p:txBody>
      </p:sp>
      <p:sp>
        <p:nvSpPr>
          <p:cNvPr id="6" name="Slide Number Placeholder 4"/>
          <p:cNvSpPr>
            <a:spLocks noGrp="1"/>
          </p:cNvSpPr>
          <p:nvPr>
            <p:ph type="sldNum" idx="11"/>
          </p:nvPr>
        </p:nvSpPr>
        <p:spPr/>
        <p:txBody>
          <a:bodyPr/>
          <a:lstStyle/>
          <a:p>
            <a:endParaRPr lang="it-IT"/>
          </a:p>
          <a:p>
            <a:endParaRPr lang="it-IT"/>
          </a:p>
        </p:txBody>
      </p:sp>
      <p:sp>
        <p:nvSpPr>
          <p:cNvPr id="35841" name="Rectangle 1"/>
          <p:cNvSpPr>
            <a:spLocks noGrp="1" noChangeArrowheads="1"/>
          </p:cNvSpPr>
          <p:nvPr>
            <p:ph type="title"/>
          </p:nvPr>
        </p:nvSpPr>
        <p:spPr>
          <a:xfrm>
            <a:off x="514350" y="127001"/>
            <a:ext cx="9256515" cy="143827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a:t>IoT roadmap</a:t>
            </a:r>
          </a:p>
        </p:txBody>
      </p:sp>
      <p:sp>
        <p:nvSpPr>
          <p:cNvPr id="35842" name="Rectangle 2"/>
          <p:cNvSpPr>
            <a:spLocks noGrp="1" noChangeArrowheads="1"/>
          </p:cNvSpPr>
          <p:nvPr>
            <p:ph type="body" idx="1"/>
          </p:nvPr>
        </p:nvSpPr>
        <p:spPr>
          <a:xfrm>
            <a:off x="514350" y="1600200"/>
            <a:ext cx="9256515" cy="4991100"/>
          </a:xfrm>
          <a:ln/>
        </p:spPr>
        <p:txBody>
          <a:bodyPr/>
          <a:lstStyle/>
          <a:p>
            <a:endParaRPr lang="en-IN"/>
          </a:p>
        </p:txBody>
      </p:sp>
      <p:pic>
        <p:nvPicPr>
          <p:cNvPr id="35843" name="Picture 3"/>
          <p:cNvPicPr>
            <a:picLocks noChangeAspect="1" noChangeArrowheads="1"/>
          </p:cNvPicPr>
          <p:nvPr/>
        </p:nvPicPr>
        <p:blipFill>
          <a:blip r:embed="rId3"/>
          <a:srcRect/>
          <a:stretch>
            <a:fillRect/>
          </a:stretch>
        </p:blipFill>
        <p:spPr bwMode="auto">
          <a:xfrm>
            <a:off x="810816" y="1439863"/>
            <a:ext cx="8708231" cy="4679950"/>
          </a:xfrm>
          <a:prstGeom prst="rect">
            <a:avLst/>
          </a:prstGeom>
          <a:solidFill>
            <a:srgbClr val="FFFFFF"/>
          </a:solid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idx="10"/>
          </p:nvPr>
        </p:nvSpPr>
        <p:spPr/>
        <p:txBody>
          <a:bodyPr/>
          <a:lstStyle/>
          <a:p>
            <a:r>
              <a:rPr lang="it-IT"/>
              <a:t>IoT and its applications</a:t>
            </a:r>
          </a:p>
        </p:txBody>
      </p:sp>
      <p:sp>
        <p:nvSpPr>
          <p:cNvPr id="5" name="Slide Number Placeholder 4"/>
          <p:cNvSpPr>
            <a:spLocks noGrp="1"/>
          </p:cNvSpPr>
          <p:nvPr>
            <p:ph type="sldNum" idx="11"/>
          </p:nvPr>
        </p:nvSpPr>
        <p:spPr/>
        <p:txBody>
          <a:bodyPr/>
          <a:lstStyle/>
          <a:p>
            <a:endParaRPr lang="it-IT"/>
          </a:p>
          <a:p>
            <a:endParaRPr lang="it-IT"/>
          </a:p>
        </p:txBody>
      </p:sp>
      <p:sp>
        <p:nvSpPr>
          <p:cNvPr id="36865" name="Rectangle 1"/>
          <p:cNvSpPr>
            <a:spLocks noGrp="1" noChangeArrowheads="1"/>
          </p:cNvSpPr>
          <p:nvPr>
            <p:ph type="title"/>
          </p:nvPr>
        </p:nvSpPr>
        <p:spPr>
          <a:xfrm>
            <a:off x="514350" y="127001"/>
            <a:ext cx="9258300" cy="143827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a:t>References</a:t>
            </a:r>
          </a:p>
        </p:txBody>
      </p:sp>
      <p:sp>
        <p:nvSpPr>
          <p:cNvPr id="36866" name="Rectangle 2"/>
          <p:cNvSpPr>
            <a:spLocks noGrp="1" noChangeArrowheads="1"/>
          </p:cNvSpPr>
          <p:nvPr>
            <p:ph type="body" idx="1"/>
          </p:nvPr>
        </p:nvSpPr>
        <p:spPr>
          <a:xfrm>
            <a:off x="462558" y="2071678"/>
            <a:ext cx="9258300" cy="3751272"/>
          </a:xfrm>
          <a:ln/>
        </p:spPr>
        <p:txBody>
          <a:bodyPr/>
          <a:lstStyle/>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sz="2400" dirty="0"/>
              <a:t>Kevin Ashton: That 'Internet of Things' Thing. In: RFID Journal, 22. Juli 2009. Abgerufen am 8. April 2011</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sz="2400" dirty="0"/>
              <a:t>Cisco: Over 50 billions of devices connected to Internet http://blogs.cisco.com/news/the-internet-of-things-infographic/</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sz="2400" dirty="0"/>
              <a:t>Vlad Trifa: HomeWeb and Android at Home – challenges? http://www.webofthings.com/2011/06/10/homeweb-and-android-at-home-challenges/</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sz="2600" dirty="0"/>
              <a:t>IoT - Visit the future: </a:t>
            </a:r>
            <a:br>
              <a:rPr lang="it-IT" sz="2600" dirty="0"/>
            </a:br>
            <a:r>
              <a:rPr lang="it-IT" sz="2600" dirty="0"/>
              <a:t>http://www.iot-visitthefuture.eu/index.php?id=108</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idx="10"/>
          </p:nvPr>
        </p:nvSpPr>
        <p:spPr/>
        <p:txBody>
          <a:bodyPr/>
          <a:lstStyle/>
          <a:p>
            <a:r>
              <a:rPr lang="it-IT"/>
              <a:t>IoT and its applications</a:t>
            </a:r>
          </a:p>
        </p:txBody>
      </p:sp>
      <p:sp>
        <p:nvSpPr>
          <p:cNvPr id="5" name="Slide Number Placeholder 4"/>
          <p:cNvSpPr>
            <a:spLocks noGrp="1"/>
          </p:cNvSpPr>
          <p:nvPr>
            <p:ph type="sldNum" idx="11"/>
          </p:nvPr>
        </p:nvSpPr>
        <p:spPr/>
        <p:txBody>
          <a:bodyPr/>
          <a:lstStyle/>
          <a:p>
            <a:endParaRPr lang="it-IT"/>
          </a:p>
          <a:p>
            <a:endParaRPr lang="it-IT"/>
          </a:p>
        </p:txBody>
      </p:sp>
      <p:sp>
        <p:nvSpPr>
          <p:cNvPr id="37889" name="Rectangle 1"/>
          <p:cNvSpPr>
            <a:spLocks noGrp="1" noChangeArrowheads="1"/>
          </p:cNvSpPr>
          <p:nvPr>
            <p:ph type="title"/>
          </p:nvPr>
        </p:nvSpPr>
        <p:spPr>
          <a:xfrm>
            <a:off x="514350" y="127001"/>
            <a:ext cx="9258300" cy="143827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a:t>References</a:t>
            </a:r>
          </a:p>
        </p:txBody>
      </p:sp>
      <p:sp>
        <p:nvSpPr>
          <p:cNvPr id="37890" name="Rectangle 2"/>
          <p:cNvSpPr>
            <a:spLocks noGrp="1" noChangeArrowheads="1"/>
          </p:cNvSpPr>
          <p:nvPr>
            <p:ph type="body" idx="1"/>
          </p:nvPr>
        </p:nvSpPr>
        <p:spPr>
          <a:xfrm>
            <a:off x="400050" y="1498600"/>
            <a:ext cx="9258300" cy="4529138"/>
          </a:xfrm>
          <a:ln/>
        </p:spPr>
        <p:txBody>
          <a:bodyPr/>
          <a:lstStyle/>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sz="2600"/>
              <a:t>Google Favorite Places: http://www.google.com/help/maps/favoriteplaces/business/barcode.html</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sz="2600"/>
              <a:t>Jawbone UP: </a:t>
            </a:r>
            <a:r>
              <a:rPr lang="it-IT" sz="2600">
                <a:solidFill>
                  <a:srgbClr val="CCCCFF"/>
                </a:solidFill>
                <a:hlinkClick r:id="rId3"/>
              </a:rPr>
              <a:t>http://jawbone.com/up/preview</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sz="2600"/>
              <a:t>AutoBot: </a:t>
            </a:r>
            <a:r>
              <a:rPr lang="it-IT" sz="2600">
                <a:solidFill>
                  <a:srgbClr val="CCCCFF"/>
                </a:solidFill>
                <a:hlinkClick r:id="rId4"/>
              </a:rPr>
              <a:t>http://mavizontech.com/MeetMavia.htm</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sz="2600"/>
              <a:t>IoT for Shipping: </a:t>
            </a:r>
            <a:r>
              <a:rPr lang="it-IT" sz="2600">
                <a:solidFill>
                  <a:srgbClr val="CCCCFF"/>
                </a:solidFill>
                <a:hlinkClick r:id="rId5"/>
              </a:rPr>
              <a:t>http://www.iot-visitthefuture.eu/?id=113</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sz="2600"/>
              <a:t>Social Web of Things: http://www.ericsson.com/thinkingahead/idea/110217_social_network_for_you_1968920151_c</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idx="10"/>
          </p:nvPr>
        </p:nvSpPr>
        <p:spPr/>
        <p:txBody>
          <a:bodyPr/>
          <a:lstStyle/>
          <a:p>
            <a:r>
              <a:rPr lang="it-IT"/>
              <a:t>IoT and its applications</a:t>
            </a:r>
          </a:p>
        </p:txBody>
      </p:sp>
      <p:sp>
        <p:nvSpPr>
          <p:cNvPr id="5" name="Slide Number Placeholder 4"/>
          <p:cNvSpPr>
            <a:spLocks noGrp="1"/>
          </p:cNvSpPr>
          <p:nvPr>
            <p:ph type="sldNum" idx="11"/>
          </p:nvPr>
        </p:nvSpPr>
        <p:spPr/>
        <p:txBody>
          <a:bodyPr/>
          <a:lstStyle/>
          <a:p>
            <a:endParaRPr lang="it-IT"/>
          </a:p>
          <a:p>
            <a:endParaRPr lang="it-IT"/>
          </a:p>
        </p:txBody>
      </p:sp>
      <p:sp>
        <p:nvSpPr>
          <p:cNvPr id="38913" name="Rectangle 1"/>
          <p:cNvSpPr>
            <a:spLocks noGrp="1" noChangeArrowheads="1"/>
          </p:cNvSpPr>
          <p:nvPr>
            <p:ph type="title"/>
          </p:nvPr>
        </p:nvSpPr>
        <p:spPr>
          <a:xfrm>
            <a:off x="514350" y="127001"/>
            <a:ext cx="9258300" cy="143827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a:t>References</a:t>
            </a:r>
          </a:p>
        </p:txBody>
      </p:sp>
      <p:sp>
        <p:nvSpPr>
          <p:cNvPr id="38914" name="Rectangle 2"/>
          <p:cNvSpPr>
            <a:spLocks noGrp="1" noChangeArrowheads="1"/>
          </p:cNvSpPr>
          <p:nvPr>
            <p:ph type="body" idx="1"/>
          </p:nvPr>
        </p:nvSpPr>
        <p:spPr>
          <a:xfrm>
            <a:off x="514350" y="1600200"/>
            <a:ext cx="9258300" cy="4529138"/>
          </a:xfrm>
          <a:ln/>
        </p:spPr>
        <p:txBody>
          <a:bodyPr/>
          <a:lstStyle/>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sz="2600"/>
              <a:t>FreeDom - Open Source Home Automation: </a:t>
            </a:r>
            <a:r>
              <a:rPr lang="it-IT" sz="2600">
                <a:solidFill>
                  <a:srgbClr val="CCCCFF"/>
                </a:solidFill>
                <a:hlinkClick r:id="rId3"/>
              </a:rPr>
              <a:t>http://freedom.disi.unitn.it/</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sz="2600"/>
              <a:t>ZigBee Alliance: </a:t>
            </a:r>
            <a:r>
              <a:rPr lang="it-IT" sz="2600">
                <a:solidFill>
                  <a:srgbClr val="CCCCFF"/>
                </a:solidFill>
                <a:hlinkClick r:id="rId4"/>
              </a:rPr>
              <a:t>http://www.zigbee.org/</a:t>
            </a:r>
          </a:p>
          <a:p>
            <a:pPr marL="331788" indent="-331788">
              <a:buFont typeface="Arial" charset="0"/>
              <a:buChar char="•"/>
              <a:tabLst>
                <a:tab pos="331788" algn="l"/>
                <a:tab pos="436563" algn="l"/>
                <a:tab pos="885825" algn="l"/>
                <a:tab pos="1335088" algn="l"/>
                <a:tab pos="1784350" algn="l"/>
                <a:tab pos="2233613" algn="l"/>
                <a:tab pos="2682875" algn="l"/>
                <a:tab pos="3132138" algn="l"/>
                <a:tab pos="3581400" algn="l"/>
                <a:tab pos="4030663" algn="l"/>
                <a:tab pos="4479925" algn="l"/>
                <a:tab pos="4929188" algn="l"/>
                <a:tab pos="5378450" algn="l"/>
                <a:tab pos="5827713" algn="l"/>
                <a:tab pos="6276975" algn="l"/>
                <a:tab pos="6726238" algn="l"/>
                <a:tab pos="7175500" algn="l"/>
                <a:tab pos="7624763" algn="l"/>
                <a:tab pos="8074025" algn="l"/>
                <a:tab pos="8523288" algn="l"/>
                <a:tab pos="8972550" algn="l"/>
              </a:tabLst>
            </a:pPr>
            <a:r>
              <a:rPr lang="it-IT" sz="2600"/>
              <a:t>Web of Things: </a:t>
            </a:r>
            <a:r>
              <a:rPr lang="it-IT" sz="2600">
                <a:solidFill>
                  <a:srgbClr val="CCCCFF"/>
                </a:solidFill>
                <a:hlinkClick r:id="rId5"/>
              </a:rPr>
              <a:t>http://www.webofthings.com/</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1"/>
          <p:cNvSpPr>
            <a:spLocks noGrp="1"/>
          </p:cNvSpPr>
          <p:nvPr>
            <p:ph type="ftr" idx="10"/>
          </p:nvPr>
        </p:nvSpPr>
        <p:spPr/>
        <p:txBody>
          <a:bodyPr/>
          <a:lstStyle/>
          <a:p>
            <a:r>
              <a:rPr lang="it-IT"/>
              <a:t>IoT and its applications</a:t>
            </a:r>
          </a:p>
        </p:txBody>
      </p:sp>
      <p:sp>
        <p:nvSpPr>
          <p:cNvPr id="4" name="Slide Number Placeholder 2"/>
          <p:cNvSpPr>
            <a:spLocks noGrp="1"/>
          </p:cNvSpPr>
          <p:nvPr>
            <p:ph type="sldNum" idx="11"/>
          </p:nvPr>
        </p:nvSpPr>
        <p:spPr/>
        <p:txBody>
          <a:bodyPr/>
          <a:lstStyle/>
          <a:p>
            <a:endParaRPr lang="it-IT"/>
          </a:p>
          <a:p>
            <a:endParaRPr lang="it-IT"/>
          </a:p>
        </p:txBody>
      </p:sp>
      <p:sp>
        <p:nvSpPr>
          <p:cNvPr id="2050" name="AutoShape 2" descr="https://cdn.meme.am/instances/500x/6582368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052" name="Picture 4"/>
          <p:cNvPicPr>
            <a:picLocks noChangeAspect="1" noChangeArrowheads="1"/>
          </p:cNvPicPr>
          <p:nvPr/>
        </p:nvPicPr>
        <p:blipFill>
          <a:blip r:embed="rId3"/>
          <a:srcRect/>
          <a:stretch>
            <a:fillRect/>
          </a:stretch>
        </p:blipFill>
        <p:spPr bwMode="auto">
          <a:xfrm>
            <a:off x="14686" y="0"/>
            <a:ext cx="10272314" cy="6858000"/>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304800"/>
            <a:ext cx="92583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The Internet of Things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TextBox 3"/>
          <p:cNvSpPr txBox="1"/>
          <p:nvPr/>
        </p:nvSpPr>
        <p:spPr>
          <a:xfrm>
            <a:off x="642906" y="1500174"/>
            <a:ext cx="2491400" cy="400110"/>
          </a:xfrm>
          <a:prstGeom prst="rect">
            <a:avLst/>
          </a:prstGeom>
          <a:noFill/>
        </p:spPr>
        <p:txBody>
          <a:bodyPr wrap="square" rtlCol="0">
            <a:spAutoFit/>
          </a:bodyPr>
          <a:lstStyle/>
          <a:p>
            <a:r>
              <a:rPr lang="en-US" dirty="0" smtClean="0"/>
              <a:t>“Internet of Objects”</a:t>
            </a:r>
          </a:p>
        </p:txBody>
      </p:sp>
      <p:sp>
        <p:nvSpPr>
          <p:cNvPr id="5" name="TextBox 4"/>
          <p:cNvSpPr txBox="1"/>
          <p:nvPr/>
        </p:nvSpPr>
        <p:spPr>
          <a:xfrm>
            <a:off x="3295042" y="1500174"/>
            <a:ext cx="3214710" cy="400110"/>
          </a:xfrm>
          <a:prstGeom prst="rect">
            <a:avLst/>
          </a:prstGeom>
          <a:noFill/>
        </p:spPr>
        <p:txBody>
          <a:bodyPr wrap="square" rtlCol="0">
            <a:spAutoFit/>
          </a:bodyPr>
          <a:lstStyle/>
          <a:p>
            <a:r>
              <a:rPr lang="en-US" dirty="0" smtClean="0"/>
              <a:t>“Machine-to-Machine Era”</a:t>
            </a:r>
          </a:p>
        </p:txBody>
      </p:sp>
      <p:sp>
        <p:nvSpPr>
          <p:cNvPr id="6" name="TextBox 5"/>
          <p:cNvSpPr txBox="1"/>
          <p:nvPr/>
        </p:nvSpPr>
        <p:spPr>
          <a:xfrm>
            <a:off x="1607319" y="3643315"/>
            <a:ext cx="7152730" cy="2215991"/>
          </a:xfrm>
          <a:prstGeom prst="rect">
            <a:avLst/>
          </a:prstGeom>
          <a:noFill/>
        </p:spPr>
        <p:txBody>
          <a:bodyPr wrap="square" rtlCol="0">
            <a:spAutoFit/>
          </a:bodyPr>
          <a:lstStyle/>
          <a:p>
            <a:pPr marL="342900" indent="-342900">
              <a:lnSpc>
                <a:spcPct val="90000"/>
              </a:lnSpc>
              <a:spcBef>
                <a:spcPct val="20000"/>
              </a:spcBef>
              <a:buClr>
                <a:schemeClr val="tx2"/>
              </a:buClr>
              <a:buSzPct val="115000"/>
              <a:buFont typeface="Wingdings" pitchFamily="2" charset="2"/>
              <a:buNone/>
            </a:pPr>
            <a:endParaRPr lang="en-US" altLang="zh-CN" dirty="0" smtClean="0">
              <a:ea typeface="宋体" pitchFamily="2" charset="-122"/>
            </a:endParaRPr>
          </a:p>
          <a:p>
            <a:r>
              <a:rPr lang="en-US" altLang="zh-CN" b="1" dirty="0" smtClean="0">
                <a:ea typeface="宋体" pitchFamily="2" charset="-122"/>
              </a:rPr>
              <a:t>     (2)</a:t>
            </a:r>
            <a:r>
              <a:rPr lang="en-US" altLang="zh-CN" dirty="0" smtClean="0">
                <a:ea typeface="宋体" pitchFamily="2" charset="-122"/>
              </a:rPr>
              <a:t> Internet of Things refers to the concept that the   </a:t>
            </a:r>
          </a:p>
          <a:p>
            <a:r>
              <a:rPr lang="en-US" altLang="zh-CN" dirty="0" smtClean="0">
                <a:ea typeface="宋体" pitchFamily="2" charset="-122"/>
              </a:rPr>
              <a:t>     Internet is no longer just a global network for people to    </a:t>
            </a:r>
          </a:p>
          <a:p>
            <a:r>
              <a:rPr lang="en-US" altLang="zh-CN" dirty="0" smtClean="0">
                <a:ea typeface="宋体" pitchFamily="2" charset="-122"/>
              </a:rPr>
              <a:t>     communicate with one another using computers, but it is    </a:t>
            </a:r>
          </a:p>
          <a:p>
            <a:r>
              <a:rPr lang="en-US" altLang="zh-CN" dirty="0" smtClean="0">
                <a:ea typeface="宋体" pitchFamily="2" charset="-122"/>
              </a:rPr>
              <a:t>     also a platform for devices to communicate electronically </a:t>
            </a:r>
          </a:p>
          <a:p>
            <a:r>
              <a:rPr lang="en-US" altLang="zh-CN" dirty="0" smtClean="0">
                <a:ea typeface="宋体" pitchFamily="2" charset="-122"/>
              </a:rPr>
              <a:t>     with the world around them.”</a:t>
            </a:r>
          </a:p>
          <a:p>
            <a:r>
              <a:rPr lang="en-US" altLang="zh-CN" dirty="0" smtClean="0">
                <a:ea typeface="宋体" pitchFamily="2" charset="-122"/>
              </a:rPr>
              <a:t>			--Center for Data and Innovation</a:t>
            </a:r>
            <a:endParaRPr lang="en-US" dirty="0"/>
          </a:p>
        </p:txBody>
      </p:sp>
      <p:sp>
        <p:nvSpPr>
          <p:cNvPr id="7" name="TextBox 6"/>
          <p:cNvSpPr txBox="1"/>
          <p:nvPr/>
        </p:nvSpPr>
        <p:spPr>
          <a:xfrm>
            <a:off x="1526951" y="2000241"/>
            <a:ext cx="7233098" cy="1772793"/>
          </a:xfrm>
          <a:prstGeom prst="rect">
            <a:avLst/>
          </a:prstGeom>
          <a:noFill/>
          <a:ln>
            <a:noFill/>
          </a:ln>
        </p:spPr>
        <p:txBody>
          <a:bodyPr wrap="square" rtlCol="0">
            <a:spAutoFit/>
          </a:bodyPr>
          <a:lstStyle/>
          <a:p>
            <a:pPr marL="342900" indent="-342900" algn="just">
              <a:lnSpc>
                <a:spcPct val="90000"/>
              </a:lnSpc>
              <a:spcBef>
                <a:spcPct val="20000"/>
              </a:spcBef>
              <a:buClr>
                <a:schemeClr val="tx2"/>
              </a:buClr>
              <a:buSzPct val="115000"/>
              <a:buFont typeface="Wingdings" pitchFamily="2" charset="2"/>
              <a:buNone/>
            </a:pPr>
            <a:r>
              <a:rPr lang="en-US" altLang="zh-CN" sz="2800" b="1" dirty="0" smtClean="0">
                <a:ea typeface="宋体" pitchFamily="2" charset="-122"/>
              </a:rPr>
              <a:t>	</a:t>
            </a:r>
            <a:r>
              <a:rPr lang="en-US" altLang="zh-CN" b="1" dirty="0" smtClean="0">
                <a:ea typeface="宋体" pitchFamily="2" charset="-122"/>
              </a:rPr>
              <a:t>(1) T</a:t>
            </a:r>
            <a:r>
              <a:rPr lang="en-US" altLang="zh-CN" dirty="0" smtClean="0">
                <a:ea typeface="宋体" pitchFamily="2" charset="-122"/>
              </a:rPr>
              <a:t>he Internet of Things, also called The Internet of</a:t>
            </a:r>
          </a:p>
          <a:p>
            <a:pPr marL="342900" indent="-342900" algn="just">
              <a:lnSpc>
                <a:spcPct val="90000"/>
              </a:lnSpc>
              <a:spcBef>
                <a:spcPct val="20000"/>
              </a:spcBef>
              <a:buClr>
                <a:schemeClr val="tx2"/>
              </a:buClr>
              <a:buSzPct val="115000"/>
              <a:buFont typeface="Wingdings" pitchFamily="2" charset="2"/>
              <a:buNone/>
            </a:pPr>
            <a:r>
              <a:rPr lang="en-US" altLang="zh-CN" dirty="0" smtClean="0">
                <a:ea typeface="宋体" pitchFamily="2" charset="-122"/>
              </a:rPr>
              <a:t>	Objects, refers to a wireless network between objects,</a:t>
            </a:r>
          </a:p>
          <a:p>
            <a:pPr marL="342900" indent="-342900" algn="just">
              <a:lnSpc>
                <a:spcPct val="90000"/>
              </a:lnSpc>
              <a:spcBef>
                <a:spcPct val="20000"/>
              </a:spcBef>
              <a:buClr>
                <a:schemeClr val="tx2"/>
              </a:buClr>
              <a:buSzPct val="115000"/>
              <a:buFont typeface="Wingdings" pitchFamily="2" charset="2"/>
              <a:buNone/>
            </a:pPr>
            <a:r>
              <a:rPr lang="en-US" altLang="zh-CN" dirty="0" smtClean="0">
                <a:ea typeface="宋体" pitchFamily="2" charset="-122"/>
              </a:rPr>
              <a:t>	usually the network will be wireless and self-configuring, such as household appliances.</a:t>
            </a:r>
          </a:p>
          <a:p>
            <a:pPr marL="342900" indent="-342900">
              <a:lnSpc>
                <a:spcPct val="90000"/>
              </a:lnSpc>
              <a:spcBef>
                <a:spcPct val="20000"/>
              </a:spcBef>
              <a:buClr>
                <a:schemeClr val="tx2"/>
              </a:buClr>
              <a:buSzPct val="115000"/>
              <a:buFont typeface="Wingdings" pitchFamily="2" charset="2"/>
              <a:buNone/>
            </a:pPr>
            <a:r>
              <a:rPr lang="en-US" altLang="zh-CN" dirty="0" smtClean="0">
                <a:ea typeface="宋体" pitchFamily="2" charset="-122"/>
              </a:rPr>
              <a:t>                                                              ------Wikipedia</a:t>
            </a:r>
            <a:endParaRPr lang="en-US" dirty="0"/>
          </a:p>
        </p:txBody>
      </p:sp>
      <p:sp>
        <p:nvSpPr>
          <p:cNvPr id="8" name="TextBox 7"/>
          <p:cNvSpPr txBox="1"/>
          <p:nvPr/>
        </p:nvSpPr>
        <p:spPr>
          <a:xfrm>
            <a:off x="6670487" y="1500174"/>
            <a:ext cx="2973607" cy="400110"/>
          </a:xfrm>
          <a:prstGeom prst="rect">
            <a:avLst/>
          </a:prstGeom>
          <a:noFill/>
        </p:spPr>
        <p:txBody>
          <a:bodyPr wrap="square" rtlCol="0">
            <a:spAutoFit/>
          </a:bodyPr>
          <a:lstStyle/>
          <a:p>
            <a:r>
              <a:rPr lang="en-US" dirty="0" smtClean="0"/>
              <a:t>“Internet of Everything”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357286" y="1000108"/>
            <a:ext cx="6766918" cy="762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4000" dirty="0" smtClean="0">
                <a:ea typeface="SimSun" pitchFamily="2" charset="-122"/>
              </a:rPr>
              <a:t>Starting from the Internet</a:t>
            </a:r>
            <a:endParaRPr lang="en-US" altLang="zh-TW" sz="4000" dirty="0" smtClean="0">
              <a:ea typeface="PMingLiU" pitchFamily="18" charset="-120"/>
            </a:endParaRPr>
          </a:p>
        </p:txBody>
      </p:sp>
      <p:sp>
        <p:nvSpPr>
          <p:cNvPr id="3" name="Rectangle 3"/>
          <p:cNvSpPr txBox="1">
            <a:spLocks noChangeArrowheads="1"/>
          </p:cNvSpPr>
          <p:nvPr/>
        </p:nvSpPr>
        <p:spPr>
          <a:xfrm>
            <a:off x="773312" y="5372124"/>
            <a:ext cx="8668941" cy="8651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US" altLang="zh-CN" sz="2000" dirty="0" smtClean="0"/>
              <a:t>Internet appears everywhere in the world</a:t>
            </a:r>
          </a:p>
          <a:p>
            <a:pPr>
              <a:lnSpc>
                <a:spcPct val="80000"/>
              </a:lnSpc>
            </a:pPr>
            <a:endParaRPr lang="zh-CN" altLang="en-US" sz="2000" dirty="0" smtClean="0"/>
          </a:p>
          <a:p>
            <a:pPr>
              <a:lnSpc>
                <a:spcPct val="80000"/>
              </a:lnSpc>
            </a:pPr>
            <a:r>
              <a:rPr lang="en-US" altLang="zh-CN" sz="2000" dirty="0" smtClean="0"/>
              <a:t>but it is still a connection between people and people</a:t>
            </a:r>
          </a:p>
        </p:txBody>
      </p:sp>
      <p:pic>
        <p:nvPicPr>
          <p:cNvPr id="4" name="Picture 5" descr="internet_031205"/>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64429" y="1978016"/>
            <a:ext cx="3762971" cy="3082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6" descr="start"/>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572260" y="2071678"/>
            <a:ext cx="3446859" cy="2608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AutoShape 7"/>
          <p:cNvSpPr>
            <a:spLocks noChangeArrowheads="1"/>
          </p:cNvSpPr>
          <p:nvPr/>
        </p:nvSpPr>
        <p:spPr bwMode="auto">
          <a:xfrm>
            <a:off x="5422575" y="3090626"/>
            <a:ext cx="1098352" cy="485775"/>
          </a:xfrm>
          <a:prstGeom prst="rightArrow">
            <a:avLst>
              <a:gd name="adj1" fmla="val 50000"/>
              <a:gd name="adj2" fmla="val 50245"/>
            </a:avLst>
          </a:prstGeom>
          <a:solidFill>
            <a:schemeClr val="accent1"/>
          </a:solidFill>
          <a:ln w="9525" algn="ctr">
            <a:solidFill>
              <a:schemeClr val="tx1"/>
            </a:solidFill>
            <a:miter lim="800000"/>
            <a:headEnd/>
            <a:tailEnd/>
          </a:ln>
          <a:effectLst/>
          <a:scene3d>
            <a:camera prst="orthographicFront"/>
            <a:lightRig rig="threePt" dir="t"/>
          </a:scene3d>
          <a:sp3d>
            <a:bevelT/>
          </a:sp3d>
          <a:extLst/>
        </p:spPr>
        <p:txBody>
          <a:bodyPr wrap="none" anchor="ctr"/>
          <a:lstStyle/>
          <a:p>
            <a:pPr>
              <a:defRPr/>
            </a:pP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428724" y="1071546"/>
            <a:ext cx="8229600" cy="762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4000" dirty="0" smtClean="0">
                <a:ea typeface="SimSun" pitchFamily="2" charset="-122"/>
              </a:rPr>
              <a:t>What is the Internet of Things?</a:t>
            </a:r>
            <a:endParaRPr lang="en-US" altLang="zh-TW" sz="4000" dirty="0" smtClean="0">
              <a:ea typeface="PMingLiU" pitchFamily="18" charset="-120"/>
            </a:endParaRPr>
          </a:p>
        </p:txBody>
      </p:sp>
      <p:pic>
        <p:nvPicPr>
          <p:cNvPr id="3" name="Picture 4" descr="20091028085937851"/>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71798" y="2143116"/>
            <a:ext cx="4755966" cy="3142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Rectangle 5"/>
          <p:cNvSpPr txBox="1">
            <a:spLocks noChangeArrowheads="1"/>
          </p:cNvSpPr>
          <p:nvPr/>
        </p:nvSpPr>
        <p:spPr>
          <a:xfrm>
            <a:off x="716161" y="5372696"/>
            <a:ext cx="9335095" cy="936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US" altLang="zh-CN" sz="2000" dirty="0" smtClean="0"/>
              <a:t>Internet connects all people, so it is called “the Internet of  People”</a:t>
            </a:r>
          </a:p>
          <a:p>
            <a:pPr>
              <a:lnSpc>
                <a:spcPct val="80000"/>
              </a:lnSpc>
            </a:pPr>
            <a:endParaRPr lang="zh-CN" altLang="en-US" sz="2000" dirty="0" smtClean="0"/>
          </a:p>
          <a:p>
            <a:pPr>
              <a:lnSpc>
                <a:spcPct val="80000"/>
              </a:lnSpc>
            </a:pPr>
            <a:r>
              <a:rPr lang="en-US" altLang="zh-CN" sz="2000" dirty="0" smtClean="0"/>
              <a:t>IoT connects all things, so it is called “the Internet of Things”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txBox="1">
            <a:spLocks noChangeArrowheads="1"/>
          </p:cNvSpPr>
          <p:nvPr/>
        </p:nvSpPr>
        <p:spPr>
          <a:xfrm>
            <a:off x="500030" y="1142984"/>
            <a:ext cx="9567267" cy="8382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4000" dirty="0" smtClean="0">
                <a:ea typeface="SimSun" pitchFamily="2" charset="-122"/>
              </a:rPr>
              <a:t>Welcome to our NEW DIMENSION</a:t>
            </a:r>
          </a:p>
        </p:txBody>
      </p:sp>
      <p:pic>
        <p:nvPicPr>
          <p:cNvPr id="3" name="图片 5" descr="A new dimension.bmp"/>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1643038" y="2143116"/>
            <a:ext cx="6924070" cy="39342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29501" y="-27384"/>
            <a:ext cx="8479591" cy="114300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Opportunities</a:t>
            </a:r>
          </a:p>
        </p:txBody>
      </p:sp>
      <p:sp>
        <p:nvSpPr>
          <p:cNvPr id="3" name="Slide Number Placeholder 3"/>
          <p:cNvSpPr>
            <a:spLocks noGrp="1"/>
          </p:cNvSpPr>
          <p:nvPr>
            <p:ph type="sldNum" sz="quarter" idx="12"/>
          </p:nvPr>
        </p:nvSpPr>
        <p:spPr>
          <a:xfrm>
            <a:off x="7454055" y="6381355"/>
            <a:ext cx="2198413" cy="339725"/>
          </a:xfrm>
        </p:spPr>
        <p:txBody>
          <a:bodyPr/>
          <a:lstStyle/>
          <a:p>
            <a:pPr>
              <a:defRPr/>
            </a:pPr>
            <a:fld id="{BB0DE053-946E-457B-B930-FF4A7480C35A}" type="slidenum">
              <a:rPr lang="en-GB"/>
              <a:pPr>
                <a:defRPr/>
              </a:pPr>
              <a:t>9</a:t>
            </a:fld>
            <a:endParaRPr lang="en-GB"/>
          </a:p>
        </p:txBody>
      </p:sp>
      <p:pic>
        <p:nvPicPr>
          <p:cNvPr id="4" name="Picture 2" descr="http://blog.trentonsystems.com/wp-content/uploads/2013/07/Intel-Internet-of-Things-Infographic.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21435" y="1071547"/>
            <a:ext cx="9408681" cy="538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TotalTime>
  <Words>1223</Words>
  <Application>Microsoft Office PowerPoint</Application>
  <PresentationFormat>35mm Slides</PresentationFormat>
  <Paragraphs>220</Paragraphs>
  <Slides>48</Slides>
  <Notes>36</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Slide 1</vt:lpstr>
      <vt:lpstr>Slide 2</vt:lpstr>
      <vt:lpstr>What's Internet of Things</vt:lpstr>
      <vt:lpstr>Definition</vt:lpstr>
      <vt:lpstr>Slide 5</vt:lpstr>
      <vt:lpstr>Slide 6</vt:lpstr>
      <vt:lpstr>Slide 7</vt:lpstr>
      <vt:lpstr>Slide 8</vt:lpstr>
      <vt:lpstr>Slide 9</vt:lpstr>
      <vt:lpstr>Slide 10</vt:lpstr>
      <vt:lpstr>Slide 11</vt:lpstr>
      <vt:lpstr>Slide 12</vt:lpstr>
      <vt:lpstr>Slide 13</vt:lpstr>
      <vt:lpstr>Slide 14</vt:lpstr>
      <vt:lpstr>Slide 15</vt:lpstr>
      <vt:lpstr>Features</vt:lpstr>
      <vt:lpstr>Slide 17</vt:lpstr>
      <vt:lpstr>Technologies</vt:lpstr>
      <vt:lpstr>RFID</vt:lpstr>
      <vt:lpstr>RFID</vt:lpstr>
      <vt:lpstr>WiFi</vt:lpstr>
      <vt:lpstr>WiFi</vt:lpstr>
      <vt:lpstr>Barcode &amp; QR Code</vt:lpstr>
      <vt:lpstr>Barcode e QR Code</vt:lpstr>
      <vt:lpstr>ZigBee</vt:lpstr>
      <vt:lpstr>ZigBee</vt:lpstr>
      <vt:lpstr>Sensors and smartphones</vt:lpstr>
      <vt:lpstr>Sensors and smartphones</vt:lpstr>
      <vt:lpstr>Top Applications</vt:lpstr>
      <vt:lpstr>Google Traffic</vt:lpstr>
      <vt:lpstr>Google Traffic</vt:lpstr>
      <vt:lpstr>Jawbone UP</vt:lpstr>
      <vt:lpstr>Jawbone UP</vt:lpstr>
      <vt:lpstr>AutoBot</vt:lpstr>
      <vt:lpstr>AutoBot</vt:lpstr>
      <vt:lpstr>Transport and Logistics</vt:lpstr>
      <vt:lpstr>Transport and Logistics</vt:lpstr>
      <vt:lpstr>Daily Life and Domotics</vt:lpstr>
      <vt:lpstr>Daily Life and Domotics</vt:lpstr>
      <vt:lpstr>Web of Things</vt:lpstr>
      <vt:lpstr>Web of Things</vt:lpstr>
      <vt:lpstr>Issues</vt:lpstr>
      <vt:lpstr>The future of IoT</vt:lpstr>
      <vt:lpstr>IoT roadmap</vt:lpstr>
      <vt:lpstr>References</vt:lpstr>
      <vt:lpstr>References</vt:lpstr>
      <vt:lpstr>References</vt:lpstr>
      <vt:lpstr>Slide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27</cp:revision>
  <dcterms:created xsi:type="dcterms:W3CDTF">2017-05-30T10:20:51Z</dcterms:created>
  <dcterms:modified xsi:type="dcterms:W3CDTF">2017-06-03T09:07:12Z</dcterms:modified>
</cp:coreProperties>
</file>