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</p:sldIdLst>
  <p:sldSz cx="10287000" cy="6858000" type="35mm"/>
  <p:notesSz cx="6858000" cy="9144000"/>
  <p:defaultTextStyle>
    <a:defPPr>
      <a:defRPr lang="en-US"/>
    </a:defPPr>
    <a:lvl1pPr marL="0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716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430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146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2861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8577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292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007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5723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04" y="-9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98569-0077-4CEF-9198-95A7F3D089F1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FA5D6-5604-47DB-91AA-144F071B1AD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7250" y="695325"/>
            <a:ext cx="5143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8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5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1"/>
            <a:ext cx="23145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41"/>
            <a:ext cx="67722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2"/>
            <a:ext cx="8743950" cy="136207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5"/>
            <a:ext cx="8743950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57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4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1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28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85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2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0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57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2"/>
            <a:ext cx="4543425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2"/>
            <a:ext cx="4543425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5"/>
            <a:ext cx="4545211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16" indent="0">
              <a:buNone/>
              <a:defRPr sz="2200" b="1"/>
            </a:lvl2pPr>
            <a:lvl3pPr marL="1031430" indent="0">
              <a:buNone/>
              <a:defRPr sz="2000" b="1"/>
            </a:lvl3pPr>
            <a:lvl4pPr marL="1547146" indent="0">
              <a:buNone/>
              <a:defRPr sz="1800" b="1"/>
            </a:lvl4pPr>
            <a:lvl5pPr marL="2062861" indent="0">
              <a:buNone/>
              <a:defRPr sz="1800" b="1"/>
            </a:lvl5pPr>
            <a:lvl6pPr marL="2578577" indent="0">
              <a:buNone/>
              <a:defRPr sz="1800" b="1"/>
            </a:lvl6pPr>
            <a:lvl7pPr marL="3094292" indent="0">
              <a:buNone/>
              <a:defRPr sz="1800" b="1"/>
            </a:lvl7pPr>
            <a:lvl8pPr marL="3610007" indent="0">
              <a:buNone/>
              <a:defRPr sz="1800" b="1"/>
            </a:lvl8pPr>
            <a:lvl9pPr marL="412572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1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7" y="1535115"/>
            <a:ext cx="4546997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16" indent="0">
              <a:buNone/>
              <a:defRPr sz="2200" b="1"/>
            </a:lvl2pPr>
            <a:lvl3pPr marL="1031430" indent="0">
              <a:buNone/>
              <a:defRPr sz="2000" b="1"/>
            </a:lvl3pPr>
            <a:lvl4pPr marL="1547146" indent="0">
              <a:buNone/>
              <a:defRPr sz="1800" b="1"/>
            </a:lvl4pPr>
            <a:lvl5pPr marL="2062861" indent="0">
              <a:buNone/>
              <a:defRPr sz="1800" b="1"/>
            </a:lvl5pPr>
            <a:lvl6pPr marL="2578577" indent="0">
              <a:buNone/>
              <a:defRPr sz="1800" b="1"/>
            </a:lvl6pPr>
            <a:lvl7pPr marL="3094292" indent="0">
              <a:buNone/>
              <a:defRPr sz="1800" b="1"/>
            </a:lvl7pPr>
            <a:lvl8pPr marL="3610007" indent="0">
              <a:buNone/>
              <a:defRPr sz="1800" b="1"/>
            </a:lvl8pPr>
            <a:lvl9pPr marL="412572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7" y="2174875"/>
            <a:ext cx="4546997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3" y="273051"/>
            <a:ext cx="3384352" cy="11620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2"/>
            <a:ext cx="5750719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3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716" indent="0">
              <a:buNone/>
              <a:defRPr sz="1300"/>
            </a:lvl2pPr>
            <a:lvl3pPr marL="1031430" indent="0">
              <a:buNone/>
              <a:defRPr sz="1100"/>
            </a:lvl3pPr>
            <a:lvl4pPr marL="1547146" indent="0">
              <a:buNone/>
              <a:defRPr sz="1000"/>
            </a:lvl4pPr>
            <a:lvl5pPr marL="2062861" indent="0">
              <a:buNone/>
              <a:defRPr sz="1000"/>
            </a:lvl5pPr>
            <a:lvl6pPr marL="2578577" indent="0">
              <a:buNone/>
              <a:defRPr sz="1000"/>
            </a:lvl6pPr>
            <a:lvl7pPr marL="3094292" indent="0">
              <a:buNone/>
              <a:defRPr sz="1000"/>
            </a:lvl7pPr>
            <a:lvl8pPr marL="3610007" indent="0">
              <a:buNone/>
              <a:defRPr sz="1000"/>
            </a:lvl8pPr>
            <a:lvl9pPr marL="41257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1"/>
            <a:ext cx="6172200" cy="566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5716" indent="0">
              <a:buNone/>
              <a:defRPr sz="3100"/>
            </a:lvl2pPr>
            <a:lvl3pPr marL="1031430" indent="0">
              <a:buNone/>
              <a:defRPr sz="2700"/>
            </a:lvl3pPr>
            <a:lvl4pPr marL="1547146" indent="0">
              <a:buNone/>
              <a:defRPr sz="2200"/>
            </a:lvl4pPr>
            <a:lvl5pPr marL="2062861" indent="0">
              <a:buNone/>
              <a:defRPr sz="2200"/>
            </a:lvl5pPr>
            <a:lvl6pPr marL="2578577" indent="0">
              <a:buNone/>
              <a:defRPr sz="2200"/>
            </a:lvl6pPr>
            <a:lvl7pPr marL="3094292" indent="0">
              <a:buNone/>
              <a:defRPr sz="2200"/>
            </a:lvl7pPr>
            <a:lvl8pPr marL="3610007" indent="0">
              <a:buNone/>
              <a:defRPr sz="2200"/>
            </a:lvl8pPr>
            <a:lvl9pPr marL="4125723" indent="0">
              <a:buNone/>
              <a:defRPr sz="22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40"/>
            <a:ext cx="61722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716" indent="0">
              <a:buNone/>
              <a:defRPr sz="1300"/>
            </a:lvl2pPr>
            <a:lvl3pPr marL="1031430" indent="0">
              <a:buNone/>
              <a:defRPr sz="1100"/>
            </a:lvl3pPr>
            <a:lvl4pPr marL="1547146" indent="0">
              <a:buNone/>
              <a:defRPr sz="1000"/>
            </a:lvl4pPr>
            <a:lvl5pPr marL="2062861" indent="0">
              <a:buNone/>
              <a:defRPr sz="1000"/>
            </a:lvl5pPr>
            <a:lvl6pPr marL="2578577" indent="0">
              <a:buNone/>
              <a:defRPr sz="1000"/>
            </a:lvl6pPr>
            <a:lvl7pPr marL="3094292" indent="0">
              <a:buNone/>
              <a:defRPr sz="1000"/>
            </a:lvl7pPr>
            <a:lvl8pPr marL="3610007" indent="0">
              <a:buNone/>
              <a:defRPr sz="1000"/>
            </a:lvl8pPr>
            <a:lvl9pPr marL="41257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3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0"/>
          </a:xfrm>
          <a:prstGeom prst="rect">
            <a:avLst/>
          </a:prstGeom>
        </p:spPr>
        <p:txBody>
          <a:bodyPr vert="horz" lIns="103143" tIns="51571" rIns="103143" bIns="515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00202"/>
            <a:ext cx="9258300" cy="4525963"/>
          </a:xfrm>
          <a:prstGeom prst="rect">
            <a:avLst/>
          </a:prstGeom>
        </p:spPr>
        <p:txBody>
          <a:bodyPr vert="horz" lIns="103143" tIns="51571" rIns="103143" bIns="51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3"/>
            <a:ext cx="2400300" cy="365125"/>
          </a:xfrm>
          <a:prstGeom prst="rect">
            <a:avLst/>
          </a:prstGeom>
        </p:spPr>
        <p:txBody>
          <a:bodyPr vert="horz" lIns="103143" tIns="51571" rIns="103143" bIns="5157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3"/>
            <a:ext cx="3257550" cy="365125"/>
          </a:xfrm>
          <a:prstGeom prst="rect">
            <a:avLst/>
          </a:prstGeom>
        </p:spPr>
        <p:txBody>
          <a:bodyPr vert="horz" lIns="103143" tIns="51571" rIns="103143" bIns="5157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3"/>
            <a:ext cx="2400300" cy="365125"/>
          </a:xfrm>
          <a:prstGeom prst="rect">
            <a:avLst/>
          </a:prstGeom>
        </p:spPr>
        <p:txBody>
          <a:bodyPr vert="horz" lIns="103143" tIns="51571" rIns="103143" bIns="5157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143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786" indent="-386786" algn="l" defTabSz="103143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8037" indent="-322322" algn="l" defTabSz="103143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9289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5004" indent="-257857" algn="l" defTabSz="103143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20719" indent="-257857" algn="l" defTabSz="103143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36434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150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67865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3580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716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430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146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2861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8577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292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007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5723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28625" y="3886200"/>
            <a:ext cx="95154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2" charset="0"/>
                <a:ea typeface="SimSun" charset="-122"/>
              </a:defRPr>
            </a:lvl9pPr>
          </a:lstStyle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>
              <a:solidFill>
                <a:srgbClr val="443329"/>
              </a:solidFill>
              <a:latin typeface="Franklin Gothic Book" pitchFamily="32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>
              <a:solidFill>
                <a:srgbClr val="443329"/>
              </a:solidFill>
              <a:latin typeface="Franklin Gothic Book" pitchFamily="32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28625" y="457201"/>
            <a:ext cx="8486775" cy="3051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endParaRPr lang="en-US" altLang="en-US" sz="2800" dirty="0">
              <a:solidFill>
                <a:srgbClr val="008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71525" y="4572000"/>
            <a:ext cx="726948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 smtClean="0">
              <a:solidFill>
                <a:srgbClr val="92D050"/>
              </a:solidFill>
              <a:latin typeface="Georgia" pitchFamily="18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92D050"/>
              </a:solidFill>
              <a:latin typeface="Georgia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1524000"/>
            <a:ext cx="4293479" cy="487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4200525" cy="1470025"/>
          </a:xfrm>
        </p:spPr>
        <p:txBody>
          <a:bodyPr/>
          <a:lstStyle/>
          <a:p>
            <a:r>
              <a:rPr lang="en-US" altLang="en-US" dirty="0" err="1" smtClean="0">
                <a:solidFill>
                  <a:srgbClr val="008000"/>
                </a:solidFill>
              </a:rPr>
              <a:t>RaspberryPi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0713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86" y="1214422"/>
            <a:ext cx="8615358" cy="78581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GPIO Function Select Registers (</a:t>
            </a:r>
            <a:r>
              <a:rPr lang="en-US" b="1" dirty="0" err="1" smtClean="0"/>
              <a:t>GPFSELn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0" y="2500306"/>
            <a:ext cx="9258300" cy="41687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function select registers are used to define the operation of the general-purpose I/O pins. </a:t>
            </a:r>
          </a:p>
          <a:p>
            <a:r>
              <a:rPr lang="en-US" dirty="0" smtClean="0"/>
              <a:t>Each of the 54 GPIO pins has at least two alternative functions. </a:t>
            </a:r>
          </a:p>
          <a:p>
            <a:r>
              <a:rPr lang="en-US" dirty="0" smtClean="0"/>
              <a:t>The FSEL{n} field determines the functionality of the nth GPIO pin. </a:t>
            </a:r>
          </a:p>
          <a:p>
            <a:r>
              <a:rPr lang="en-US" dirty="0" smtClean="0"/>
              <a:t>All unused alternative function lines are tied to ground and will output a “0” if selected. </a:t>
            </a:r>
          </a:p>
          <a:p>
            <a:r>
              <a:rPr lang="en-US" dirty="0" smtClean="0"/>
              <a:t>All pins reset to normal GPIO input operation.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0"/>
            <a:ext cx="9258300" cy="1143000"/>
          </a:xfrm>
        </p:spPr>
        <p:txBody>
          <a:bodyPr/>
          <a:lstStyle/>
          <a:p>
            <a:r>
              <a:rPr lang="en-US" b="1" dirty="0" smtClean="0"/>
              <a:t>GPFSEL0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2" y="1142984"/>
            <a:ext cx="9258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05" y="1905323"/>
            <a:ext cx="8872569" cy="495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-152400"/>
            <a:ext cx="9258300" cy="1143000"/>
          </a:xfrm>
        </p:spPr>
        <p:txBody>
          <a:bodyPr/>
          <a:lstStyle/>
          <a:p>
            <a:r>
              <a:rPr lang="en-US" b="1" dirty="0" smtClean="0"/>
              <a:t>GPFSEL1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043" y="773144"/>
            <a:ext cx="9287332" cy="608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0" y="1193815"/>
            <a:ext cx="8501122" cy="56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10287000" cy="4653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5943600"/>
            <a:ext cx="1028699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10029825" cy="541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07" y="1824038"/>
            <a:ext cx="9942318" cy="434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571751" y="914400"/>
            <a:ext cx="618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GPIO Alternate function select register 5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8" y="1142984"/>
            <a:ext cx="92583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GPIO Pull-up/down Register (GPPUD)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78" y="2571744"/>
            <a:ext cx="988937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0" y="1214422"/>
            <a:ext cx="92583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GPIO Pin Output Set Registers (</a:t>
            </a:r>
            <a:r>
              <a:rPr lang="en-US" b="1" dirty="0" err="1" smtClean="0"/>
              <a:t>GPSETn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285992"/>
            <a:ext cx="9258300" cy="45720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output set registers are used to set a GPIO pin. The SET{n} field defines the respective GPIO pin to set, writing a “0” to the field has no effect. If the GPIO pin is being used as in input (by default) then the value in the SET{n} field is ignored.</a:t>
            </a:r>
          </a:p>
          <a:p>
            <a:r>
              <a:rPr lang="en-US" dirty="0" smtClean="0"/>
              <a:t>However, if the pin is subsequently defined as an output then the bit will be set according to the last set/clear operation.</a:t>
            </a:r>
          </a:p>
          <a:p>
            <a:r>
              <a:rPr lang="en-US" dirty="0" smtClean="0"/>
              <a:t> Separating the set and clear functions removes the need for read-modify-write operations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0" y="1214422"/>
            <a:ext cx="92583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GPIO Pin Output Set Registers (</a:t>
            </a:r>
            <a:r>
              <a:rPr lang="en-US" b="1" dirty="0" err="1" smtClean="0"/>
              <a:t>GPSETn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4" y="2357430"/>
            <a:ext cx="9517789" cy="407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jameco.com/Jameco/workshop/circuitnotes/raspberry_pi_circuit_note_fig2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0286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0" y="1214422"/>
            <a:ext cx="9258300" cy="85724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GPIO Pin Output Clear Registers (</a:t>
            </a:r>
            <a:r>
              <a:rPr lang="en-US" b="1" dirty="0" err="1" smtClean="0"/>
              <a:t>GPCLRn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071678"/>
            <a:ext cx="9258300" cy="478632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output clear registers are used to clear a GPIO pin. The CLR{n} field defines the respective GPIO pin to clear, writing a “0” to the field has no effect. </a:t>
            </a:r>
          </a:p>
          <a:p>
            <a:r>
              <a:rPr lang="en-US" dirty="0" smtClean="0"/>
              <a:t>If the GPIO pin is being used as in input (by default) then the value in the CLR{n} field is ignored. </a:t>
            </a:r>
          </a:p>
          <a:p>
            <a:r>
              <a:rPr lang="en-US" dirty="0" smtClean="0"/>
              <a:t>However, if the pin is subsequently defined as an output then the bit will be set according to the last set/clear operation. </a:t>
            </a:r>
          </a:p>
          <a:p>
            <a:r>
              <a:rPr lang="en-US" dirty="0" smtClean="0"/>
              <a:t>Separating the set and clear functions removes the need for read-modify-write operations.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0" y="500042"/>
            <a:ext cx="9258300" cy="1143000"/>
          </a:xfrm>
        </p:spPr>
        <p:txBody>
          <a:bodyPr/>
          <a:lstStyle/>
          <a:p>
            <a:r>
              <a:rPr lang="en-US" b="1" dirty="0" smtClean="0"/>
              <a:t>(</a:t>
            </a:r>
            <a:r>
              <a:rPr lang="en-US" b="1" dirty="0" err="1" smtClean="0"/>
              <a:t>GPCLRn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100298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14884"/>
            <a:ext cx="9858375" cy="70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06" y="1142984"/>
            <a:ext cx="9258300" cy="1143000"/>
          </a:xfrm>
        </p:spPr>
        <p:txBody>
          <a:bodyPr/>
          <a:lstStyle/>
          <a:p>
            <a:r>
              <a:rPr lang="en-US" b="1" dirty="0" smtClean="0"/>
              <a:t>GPIO Pin Level Registers (</a:t>
            </a:r>
            <a:r>
              <a:rPr lang="en-US" b="1" dirty="0" err="1" smtClean="0"/>
              <a:t>GPLEVn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592" y="2857496"/>
            <a:ext cx="95154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pin level registers return the actual value of the pin. The LEV{n} field gives the value of the respective GPIO pin.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</a:t>
            </a:r>
            <a:r>
              <a:rPr lang="en-US" b="1" dirty="0" err="1" smtClean="0"/>
              <a:t>GPLEVn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1905000"/>
            <a:ext cx="10029825" cy="395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0" y="1142984"/>
            <a:ext cx="92583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GPIO Event Detect Status Registers (</a:t>
            </a:r>
            <a:r>
              <a:rPr lang="en-US" b="1" dirty="0" err="1" smtClean="0"/>
              <a:t>GPEDSn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357430"/>
            <a:ext cx="9258300" cy="450057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event detect status registers are used to record level and edge events on the</a:t>
            </a:r>
          </a:p>
          <a:p>
            <a:r>
              <a:rPr lang="en-US" dirty="0" smtClean="0"/>
              <a:t>GPIO pins. </a:t>
            </a:r>
          </a:p>
          <a:p>
            <a:r>
              <a:rPr lang="en-US" dirty="0" smtClean="0"/>
              <a:t>The relevant bit in the event detect status registers is set whenever:</a:t>
            </a:r>
          </a:p>
          <a:p>
            <a:pPr>
              <a:buNone/>
            </a:pPr>
            <a:r>
              <a:rPr lang="en-US" dirty="0" smtClean="0"/>
              <a:t> 1) An edge is detected that matches the type of edge programmed in the rising/falling edge detect enable registers, or </a:t>
            </a:r>
          </a:p>
          <a:p>
            <a:pPr>
              <a:buNone/>
            </a:pPr>
            <a:r>
              <a:rPr lang="en-US" dirty="0" smtClean="0"/>
              <a:t>2) a level is detected that matches the type of level programmed in the high/low level detect enable registers. </a:t>
            </a:r>
          </a:p>
          <a:p>
            <a:pPr>
              <a:buNone/>
            </a:pPr>
            <a:r>
              <a:rPr lang="en-US" dirty="0" smtClean="0"/>
              <a:t>The bit is cleared by writing a “1” to the relevant bit.</a:t>
            </a:r>
          </a:p>
          <a:p>
            <a:r>
              <a:rPr lang="en-US" dirty="0" smtClean="0"/>
              <a:t>The interrupt controller can be programmed to interrupt the processor when any of the status bits are set. The GPIO peripheral has three dedicated interrupt lines.</a:t>
            </a:r>
          </a:p>
          <a:p>
            <a:r>
              <a:rPr lang="en-US" dirty="0" smtClean="0"/>
              <a:t>Each GPIO bank can generate an independent interrupt. The third line generates a single interrupt whenever any bit is set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0" y="3786190"/>
            <a:ext cx="9444468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0" y="2214554"/>
            <a:ext cx="8245674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GPIO Rising Edge Detect Enable Registers (</a:t>
            </a:r>
            <a:r>
              <a:rPr lang="en-US" b="1" dirty="0" err="1" smtClean="0"/>
              <a:t>GPRENn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GPIO Falling Edge Detect Enable Registers (</a:t>
            </a:r>
            <a:r>
              <a:rPr lang="en-US" b="1" dirty="0" err="1" smtClean="0"/>
              <a:t>GPRENn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GPIO High Detect Enable Registers (</a:t>
            </a:r>
            <a:r>
              <a:rPr lang="en-US" b="1" dirty="0" err="1" smtClean="0"/>
              <a:t>GPHENn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GPIO Low Detect Enable Registers (</a:t>
            </a:r>
            <a:r>
              <a:rPr lang="en-US" b="1" dirty="0" err="1" smtClean="0"/>
              <a:t>GPLENn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GPIO Asynchronous rising Edge Detect Enable Registers (</a:t>
            </a:r>
            <a:r>
              <a:rPr lang="en-US" b="1" dirty="0" err="1" smtClean="0"/>
              <a:t>GPARENn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GPIO Asynchronous Falling Edge Detect Enable Registers (</a:t>
            </a:r>
            <a:r>
              <a:rPr lang="en-US" b="1" dirty="0" err="1" smtClean="0"/>
              <a:t>GPAFENn</a:t>
            </a:r>
            <a:r>
              <a:rPr lang="en-US" b="1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0" y="785794"/>
            <a:ext cx="9258300" cy="1143000"/>
          </a:xfrm>
        </p:spPr>
        <p:txBody>
          <a:bodyPr/>
          <a:lstStyle/>
          <a:p>
            <a:r>
              <a:rPr lang="en-US" dirty="0" smtClean="0"/>
              <a:t>REG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285992"/>
            <a:ext cx="9258300" cy="3840173"/>
          </a:xfrm>
        </p:spPr>
        <p:txBody>
          <a:bodyPr/>
          <a:lstStyle/>
          <a:p>
            <a:r>
              <a:rPr lang="en-US" b="1" dirty="0" err="1" smtClean="0"/>
              <a:t>GPFSELn</a:t>
            </a:r>
            <a:r>
              <a:rPr lang="en-US" b="1" dirty="0" smtClean="0"/>
              <a:t> = 0X</a:t>
            </a:r>
          </a:p>
          <a:p>
            <a:r>
              <a:rPr lang="en-US" b="1" dirty="0" err="1" smtClean="0"/>
              <a:t>GPPUDn</a:t>
            </a:r>
            <a:r>
              <a:rPr lang="en-US" b="1" dirty="0" smtClean="0"/>
              <a:t> = 0x</a:t>
            </a:r>
          </a:p>
          <a:p>
            <a:r>
              <a:rPr lang="en-US" b="1" dirty="0" err="1" smtClean="0"/>
              <a:t>GPSETn</a:t>
            </a:r>
            <a:r>
              <a:rPr lang="en-US" b="1" dirty="0" smtClean="0"/>
              <a:t>   = 0x</a:t>
            </a:r>
          </a:p>
          <a:p>
            <a:r>
              <a:rPr lang="en-US" b="1" dirty="0" err="1" smtClean="0"/>
              <a:t>GPCLRn</a:t>
            </a:r>
            <a:r>
              <a:rPr lang="en-US" b="1" dirty="0" smtClean="0"/>
              <a:t>  = 0x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3" y="0"/>
            <a:ext cx="102723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10287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1023878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10287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10287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10287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nesh\Desktop\bin\ARC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0" y="1214422"/>
            <a:ext cx="6051987" cy="54853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8" y="1142984"/>
            <a:ext cx="92583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Selecting pin with respective registers</a:t>
            </a:r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6" y="2428868"/>
            <a:ext cx="9601200" cy="401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571</Words>
  <Application>Microsoft Office PowerPoint</Application>
  <PresentationFormat>35mm Slides</PresentationFormat>
  <Paragraphs>48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RaspberryPi</vt:lpstr>
      <vt:lpstr>Slide 2</vt:lpstr>
      <vt:lpstr>Slide 3</vt:lpstr>
      <vt:lpstr>Slide 4</vt:lpstr>
      <vt:lpstr>Slide 5</vt:lpstr>
      <vt:lpstr>Slide 6</vt:lpstr>
      <vt:lpstr>Slide 7</vt:lpstr>
      <vt:lpstr>Slide 8</vt:lpstr>
      <vt:lpstr>Selecting pin with respective registers</vt:lpstr>
      <vt:lpstr>GPIO Function Select Registers (GPFSELn)</vt:lpstr>
      <vt:lpstr>GPFSEL0</vt:lpstr>
      <vt:lpstr>GPFSEL1</vt:lpstr>
      <vt:lpstr>Slide 13</vt:lpstr>
      <vt:lpstr>Slide 14</vt:lpstr>
      <vt:lpstr>Slide 15</vt:lpstr>
      <vt:lpstr>Slide 16</vt:lpstr>
      <vt:lpstr>GPIO Pull-up/down Register (GPPUD)</vt:lpstr>
      <vt:lpstr>GPIO Pin Output Set Registers (GPSETn)</vt:lpstr>
      <vt:lpstr>GPIO Pin Output Set Registers (GPSETn)</vt:lpstr>
      <vt:lpstr>GPIO Pin Output Clear Registers (GPCLRn)</vt:lpstr>
      <vt:lpstr>(GPCLRn)</vt:lpstr>
      <vt:lpstr>GPIO Pin Level Registers (GPLEVn)</vt:lpstr>
      <vt:lpstr>(GPLEVn)</vt:lpstr>
      <vt:lpstr>GPIO Event Detect Status Registers (GPEDSn)</vt:lpstr>
      <vt:lpstr>Slide 25</vt:lpstr>
      <vt:lpstr>Slide 26</vt:lpstr>
      <vt:lpstr>REG CONFIGURATION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25</cp:revision>
  <dcterms:created xsi:type="dcterms:W3CDTF">2017-05-30T10:20:51Z</dcterms:created>
  <dcterms:modified xsi:type="dcterms:W3CDTF">2017-06-03T10:22:22Z</dcterms:modified>
</cp:coreProperties>
</file>