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</p:sldIdLst>
  <p:sldSz cx="10287000" cy="6858000" type="35mm"/>
  <p:notesSz cx="6858000" cy="9144000"/>
  <p:defaultTextStyle>
    <a:defPPr>
      <a:defRPr lang="en-US"/>
    </a:defPPr>
    <a:lvl1pPr marL="0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716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430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146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2861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8577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292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007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5723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04" y="-9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98569-0077-4CEF-9198-95A7F3D089F1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FA5D6-5604-47DB-91AA-144F071B1AD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8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5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1"/>
            <a:ext cx="23145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41"/>
            <a:ext cx="67722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2"/>
            <a:ext cx="8743950" cy="136207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5"/>
            <a:ext cx="8743950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57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4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1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28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85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0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57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2"/>
            <a:ext cx="4543425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2"/>
            <a:ext cx="4543425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5"/>
            <a:ext cx="4545211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16" indent="0">
              <a:buNone/>
              <a:defRPr sz="2200" b="1"/>
            </a:lvl2pPr>
            <a:lvl3pPr marL="1031430" indent="0">
              <a:buNone/>
              <a:defRPr sz="2000" b="1"/>
            </a:lvl3pPr>
            <a:lvl4pPr marL="1547146" indent="0">
              <a:buNone/>
              <a:defRPr sz="1800" b="1"/>
            </a:lvl4pPr>
            <a:lvl5pPr marL="2062861" indent="0">
              <a:buNone/>
              <a:defRPr sz="1800" b="1"/>
            </a:lvl5pPr>
            <a:lvl6pPr marL="2578577" indent="0">
              <a:buNone/>
              <a:defRPr sz="1800" b="1"/>
            </a:lvl6pPr>
            <a:lvl7pPr marL="3094292" indent="0">
              <a:buNone/>
              <a:defRPr sz="1800" b="1"/>
            </a:lvl7pPr>
            <a:lvl8pPr marL="3610007" indent="0">
              <a:buNone/>
              <a:defRPr sz="1800" b="1"/>
            </a:lvl8pPr>
            <a:lvl9pPr marL="412572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1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7" y="1535115"/>
            <a:ext cx="4546997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16" indent="0">
              <a:buNone/>
              <a:defRPr sz="2200" b="1"/>
            </a:lvl2pPr>
            <a:lvl3pPr marL="1031430" indent="0">
              <a:buNone/>
              <a:defRPr sz="2000" b="1"/>
            </a:lvl3pPr>
            <a:lvl4pPr marL="1547146" indent="0">
              <a:buNone/>
              <a:defRPr sz="1800" b="1"/>
            </a:lvl4pPr>
            <a:lvl5pPr marL="2062861" indent="0">
              <a:buNone/>
              <a:defRPr sz="1800" b="1"/>
            </a:lvl5pPr>
            <a:lvl6pPr marL="2578577" indent="0">
              <a:buNone/>
              <a:defRPr sz="1800" b="1"/>
            </a:lvl6pPr>
            <a:lvl7pPr marL="3094292" indent="0">
              <a:buNone/>
              <a:defRPr sz="1800" b="1"/>
            </a:lvl7pPr>
            <a:lvl8pPr marL="3610007" indent="0">
              <a:buNone/>
              <a:defRPr sz="1800" b="1"/>
            </a:lvl8pPr>
            <a:lvl9pPr marL="412572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7" y="2174875"/>
            <a:ext cx="4546997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3" y="273051"/>
            <a:ext cx="3384352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2"/>
            <a:ext cx="5750719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3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716" indent="0">
              <a:buNone/>
              <a:defRPr sz="1300"/>
            </a:lvl2pPr>
            <a:lvl3pPr marL="1031430" indent="0">
              <a:buNone/>
              <a:defRPr sz="1100"/>
            </a:lvl3pPr>
            <a:lvl4pPr marL="1547146" indent="0">
              <a:buNone/>
              <a:defRPr sz="1000"/>
            </a:lvl4pPr>
            <a:lvl5pPr marL="2062861" indent="0">
              <a:buNone/>
              <a:defRPr sz="1000"/>
            </a:lvl5pPr>
            <a:lvl6pPr marL="2578577" indent="0">
              <a:buNone/>
              <a:defRPr sz="1000"/>
            </a:lvl6pPr>
            <a:lvl7pPr marL="3094292" indent="0">
              <a:buNone/>
              <a:defRPr sz="1000"/>
            </a:lvl7pPr>
            <a:lvl8pPr marL="3610007" indent="0">
              <a:buNone/>
              <a:defRPr sz="1000"/>
            </a:lvl8pPr>
            <a:lvl9pPr marL="41257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1"/>
            <a:ext cx="6172200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5716" indent="0">
              <a:buNone/>
              <a:defRPr sz="3100"/>
            </a:lvl2pPr>
            <a:lvl3pPr marL="1031430" indent="0">
              <a:buNone/>
              <a:defRPr sz="2700"/>
            </a:lvl3pPr>
            <a:lvl4pPr marL="1547146" indent="0">
              <a:buNone/>
              <a:defRPr sz="2200"/>
            </a:lvl4pPr>
            <a:lvl5pPr marL="2062861" indent="0">
              <a:buNone/>
              <a:defRPr sz="2200"/>
            </a:lvl5pPr>
            <a:lvl6pPr marL="2578577" indent="0">
              <a:buNone/>
              <a:defRPr sz="2200"/>
            </a:lvl6pPr>
            <a:lvl7pPr marL="3094292" indent="0">
              <a:buNone/>
              <a:defRPr sz="2200"/>
            </a:lvl7pPr>
            <a:lvl8pPr marL="3610007" indent="0">
              <a:buNone/>
              <a:defRPr sz="2200"/>
            </a:lvl8pPr>
            <a:lvl9pPr marL="4125723" indent="0">
              <a:buNone/>
              <a:defRPr sz="22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40"/>
            <a:ext cx="61722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716" indent="0">
              <a:buNone/>
              <a:defRPr sz="1300"/>
            </a:lvl2pPr>
            <a:lvl3pPr marL="1031430" indent="0">
              <a:buNone/>
              <a:defRPr sz="1100"/>
            </a:lvl3pPr>
            <a:lvl4pPr marL="1547146" indent="0">
              <a:buNone/>
              <a:defRPr sz="1000"/>
            </a:lvl4pPr>
            <a:lvl5pPr marL="2062861" indent="0">
              <a:buNone/>
              <a:defRPr sz="1000"/>
            </a:lvl5pPr>
            <a:lvl6pPr marL="2578577" indent="0">
              <a:buNone/>
              <a:defRPr sz="1000"/>
            </a:lvl6pPr>
            <a:lvl7pPr marL="3094292" indent="0">
              <a:buNone/>
              <a:defRPr sz="1000"/>
            </a:lvl7pPr>
            <a:lvl8pPr marL="3610007" indent="0">
              <a:buNone/>
              <a:defRPr sz="1000"/>
            </a:lvl8pPr>
            <a:lvl9pPr marL="41257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3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0"/>
          </a:xfrm>
          <a:prstGeom prst="rect">
            <a:avLst/>
          </a:prstGeom>
        </p:spPr>
        <p:txBody>
          <a:bodyPr vert="horz" lIns="103143" tIns="51571" rIns="103143" bIns="515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2"/>
            <a:ext cx="9258300" cy="4525963"/>
          </a:xfrm>
          <a:prstGeom prst="rect">
            <a:avLst/>
          </a:prstGeom>
        </p:spPr>
        <p:txBody>
          <a:bodyPr vert="horz" lIns="103143" tIns="51571" rIns="103143" bIns="51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3"/>
            <a:ext cx="2400300" cy="365125"/>
          </a:xfrm>
          <a:prstGeom prst="rect">
            <a:avLst/>
          </a:prstGeom>
        </p:spPr>
        <p:txBody>
          <a:bodyPr vert="horz" lIns="103143" tIns="51571" rIns="103143" bIns="5157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3"/>
            <a:ext cx="3257550" cy="365125"/>
          </a:xfrm>
          <a:prstGeom prst="rect">
            <a:avLst/>
          </a:prstGeom>
        </p:spPr>
        <p:txBody>
          <a:bodyPr vert="horz" lIns="103143" tIns="51571" rIns="103143" bIns="5157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3"/>
            <a:ext cx="2400300" cy="365125"/>
          </a:xfrm>
          <a:prstGeom prst="rect">
            <a:avLst/>
          </a:prstGeom>
        </p:spPr>
        <p:txBody>
          <a:bodyPr vert="horz" lIns="103143" tIns="51571" rIns="103143" bIns="5157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143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786" indent="-386786" algn="l" defTabSz="103143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8037" indent="-322322" algn="l" defTabSz="103143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9289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5004" indent="-257857" algn="l" defTabSz="103143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20719" indent="-257857" algn="l" defTabSz="103143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36434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150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67865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3580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716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430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146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2861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8577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292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007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5723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3200"/>
            <a:ext cx="92583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Life of PY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480"/>
            <a:ext cx="9258300" cy="1143000"/>
          </a:xfrm>
        </p:spPr>
        <p:txBody>
          <a:bodyPr/>
          <a:lstStyle/>
          <a:p>
            <a:r>
              <a:rPr lang="en-US" dirty="0" smtClean="0"/>
              <a:t>Read console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928802"/>
            <a:ext cx="9258300" cy="4197363"/>
          </a:xfrm>
        </p:spPr>
        <p:txBody>
          <a:bodyPr/>
          <a:lstStyle/>
          <a:p>
            <a:r>
              <a:rPr lang="en-US" dirty="0" smtClean="0"/>
              <a:t>I just know </a:t>
            </a:r>
            <a:r>
              <a:rPr lang="en-US" dirty="0" err="1" smtClean="0"/>
              <a:t>scanf</a:t>
            </a:r>
            <a:r>
              <a:rPr lang="en-US" dirty="0" smtClean="0"/>
              <a:t>(</a:t>
            </a:r>
            <a:r>
              <a:rPr lang="en-US" dirty="0" err="1" smtClean="0"/>
              <a:t>xxxxxxxxx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But do I remember syntax???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06" y="714356"/>
            <a:ext cx="9258300" cy="1143000"/>
          </a:xfrm>
        </p:spPr>
        <p:txBody>
          <a:bodyPr/>
          <a:lstStyle/>
          <a:p>
            <a:r>
              <a:rPr lang="en-US" dirty="0" smtClean="0"/>
              <a:t>Python Reading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2" y="2000240"/>
            <a:ext cx="9258300" cy="4643470"/>
          </a:xfrm>
        </p:spPr>
        <p:txBody>
          <a:bodyPr>
            <a:normAutofit/>
          </a:bodyPr>
          <a:lstStyle/>
          <a:p>
            <a:r>
              <a:rPr lang="en-US" dirty="0" smtClean="0"/>
              <a:t>&gt;&gt;&gt; x = </a:t>
            </a:r>
            <a:r>
              <a:rPr lang="en-US" dirty="0" err="1" smtClean="0"/>
              <a:t>raw_input</a:t>
            </a:r>
            <a:r>
              <a:rPr lang="en-US" dirty="0" smtClean="0"/>
              <a:t>("Enter Value:")</a:t>
            </a:r>
          </a:p>
          <a:p>
            <a:r>
              <a:rPr lang="en-US" dirty="0" smtClean="0"/>
              <a:t>Enter Value:’23’</a:t>
            </a:r>
          </a:p>
          <a:p>
            <a:r>
              <a:rPr lang="en-US" dirty="0" smtClean="0"/>
              <a:t>&gt;&gt;&gt; </a:t>
            </a:r>
            <a:r>
              <a:rPr lang="en-US" b="1" dirty="0" smtClean="0"/>
              <a:t>print(x)</a:t>
            </a:r>
          </a:p>
          <a:p>
            <a:r>
              <a:rPr lang="en-US" dirty="0" smtClean="0"/>
              <a:t>23</a:t>
            </a:r>
          </a:p>
          <a:p>
            <a:r>
              <a:rPr lang="en-US" dirty="0" smtClean="0"/>
              <a:t>&gt;&gt;&gt;</a:t>
            </a:r>
          </a:p>
          <a:p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leafpad</a:t>
            </a:r>
            <a:r>
              <a:rPr lang="en-US" dirty="0" smtClean="0"/>
              <a:t> name.py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C……</a:t>
            </a:r>
          </a:p>
          <a:p>
            <a:r>
              <a:rPr lang="en-US" dirty="0" smtClean="0"/>
              <a:t>Step1: define some variable within its data type</a:t>
            </a:r>
          </a:p>
          <a:p>
            <a:r>
              <a:rPr lang="en-US" dirty="0" smtClean="0"/>
              <a:t>Referring to particular variable…….</a:t>
            </a:r>
          </a:p>
          <a:p>
            <a:r>
              <a:rPr lang="en-US" dirty="0" smtClean="0"/>
              <a:t>Errors…….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4" y="928670"/>
            <a:ext cx="9258300" cy="1143000"/>
          </a:xfrm>
        </p:spPr>
        <p:txBody>
          <a:bodyPr/>
          <a:lstStyle/>
          <a:p>
            <a:r>
              <a:rPr lang="en-US" dirty="0" smtClean="0"/>
              <a:t>Arithmetic In PY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4" y="2214554"/>
            <a:ext cx="956691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14344" y="5214950"/>
            <a:ext cx="51435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&gt;&gt;&gt; 2 ** 8</a:t>
            </a:r>
          </a:p>
          <a:p>
            <a:r>
              <a:rPr lang="en-US" sz="3200" dirty="0" smtClean="0"/>
              <a:t>256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C….?</a:t>
            </a:r>
          </a:p>
          <a:p>
            <a:r>
              <a:rPr lang="en-US" dirty="0" smtClean="0"/>
              <a:t>Memory of a string</a:t>
            </a:r>
          </a:p>
          <a:p>
            <a:r>
              <a:rPr lang="en-US" dirty="0" smtClean="0"/>
              <a:t>Assigning a string variable</a:t>
            </a:r>
          </a:p>
          <a:p>
            <a:r>
              <a:rPr lang="en-US" dirty="0" smtClean="0"/>
              <a:t>Reading string</a:t>
            </a:r>
          </a:p>
          <a:p>
            <a:r>
              <a:rPr lang="en-US" dirty="0" smtClean="0"/>
              <a:t>String operations</a:t>
            </a:r>
          </a:p>
          <a:p>
            <a:endParaRPr lang="en-US" dirty="0" smtClean="0"/>
          </a:p>
          <a:p>
            <a:r>
              <a:rPr lang="en-US" dirty="0" smtClean="0"/>
              <a:t>----</a:t>
            </a:r>
            <a:r>
              <a:rPr lang="en-US" dirty="0" smtClean="0">
                <a:sym typeface="Wingdings" pitchFamily="2" charset="2"/>
              </a:rPr>
              <a:t>big story…!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285860"/>
            <a:ext cx="9258300" cy="1143000"/>
          </a:xfrm>
        </p:spPr>
        <p:txBody>
          <a:bodyPr/>
          <a:lstStyle/>
          <a:p>
            <a:pPr algn="l"/>
            <a:r>
              <a:rPr lang="en-US" dirty="0" smtClean="0"/>
              <a:t>String operations in PY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0" y="2500306"/>
            <a:ext cx="647180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772650" cy="4525963"/>
          </a:xfrm>
        </p:spPr>
        <p:txBody>
          <a:bodyPr/>
          <a:lstStyle/>
          <a:p>
            <a:r>
              <a:rPr lang="en-US" dirty="0" smtClean="0"/>
              <a:t>&gt;&gt;&gt; s = "name</a:t>
            </a:r>
            <a:r>
              <a:rPr lang="en-US" b="1" dirty="0" smtClean="0"/>
              <a:t>\</a:t>
            </a:r>
            <a:r>
              <a:rPr lang="en-US" b="1" dirty="0" err="1" smtClean="0"/>
              <a:t>t</a:t>
            </a:r>
            <a:r>
              <a:rPr lang="en-US" dirty="0" err="1" smtClean="0"/>
              <a:t>place</a:t>
            </a:r>
            <a:r>
              <a:rPr lang="en-US" b="1" dirty="0" smtClean="0"/>
              <a:t>\</a:t>
            </a:r>
            <a:r>
              <a:rPr lang="en-US" b="1" dirty="0" err="1" smtClean="0"/>
              <a:t>npantech</a:t>
            </a:r>
            <a:r>
              <a:rPr lang="en-US" b="1" dirty="0" smtClean="0"/>
              <a:t>\</a:t>
            </a:r>
            <a:r>
              <a:rPr lang="en-US" b="1" dirty="0" err="1" smtClean="0"/>
              <a:t>tCoimbatore</a:t>
            </a:r>
            <a:r>
              <a:rPr lang="en-US" b="1" dirty="0" smtClean="0"/>
              <a:t>"</a:t>
            </a:r>
          </a:p>
          <a:p>
            <a:r>
              <a:rPr lang="en-US" dirty="0" smtClean="0"/>
              <a:t>&gt;&gt;&gt; </a:t>
            </a:r>
            <a:r>
              <a:rPr lang="en-US" b="1" dirty="0" smtClean="0"/>
              <a:t>print(s)</a:t>
            </a:r>
          </a:p>
          <a:p>
            <a:r>
              <a:rPr lang="en-US" dirty="0" smtClean="0"/>
              <a:t>name	</a:t>
            </a:r>
            <a:r>
              <a:rPr lang="en-US" b="1" dirty="0" smtClean="0"/>
              <a:t>place</a:t>
            </a:r>
          </a:p>
          <a:p>
            <a:r>
              <a:rPr lang="en-US" b="1" dirty="0" err="1" smtClean="0"/>
              <a:t>pantech</a:t>
            </a:r>
            <a:r>
              <a:rPr lang="en-US" dirty="0" smtClean="0"/>
              <a:t> </a:t>
            </a:r>
            <a:r>
              <a:rPr lang="en-US" b="1" dirty="0" smtClean="0"/>
              <a:t>Coimbatore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06" y="928670"/>
            <a:ext cx="9258300" cy="1143000"/>
          </a:xfrm>
        </p:spPr>
        <p:txBody>
          <a:bodyPr/>
          <a:lstStyle/>
          <a:p>
            <a:r>
              <a:rPr lang="en-US" dirty="0" smtClean="0"/>
              <a:t>Concatenating (Joining)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43116"/>
            <a:ext cx="9258300" cy="4429156"/>
          </a:xfrm>
        </p:spPr>
        <p:txBody>
          <a:bodyPr/>
          <a:lstStyle/>
          <a:p>
            <a:r>
              <a:rPr lang="en-US" dirty="0" smtClean="0"/>
              <a:t>&gt;&gt;&gt; s1 = "</a:t>
            </a:r>
            <a:r>
              <a:rPr lang="en-US" dirty="0" err="1" smtClean="0"/>
              <a:t>abc</a:t>
            </a:r>
            <a:r>
              <a:rPr lang="en-US" dirty="0" smtClean="0"/>
              <a:t>"</a:t>
            </a:r>
          </a:p>
          <a:p>
            <a:r>
              <a:rPr lang="en-US" dirty="0" smtClean="0"/>
              <a:t>&gt;&gt;&gt; s2 = "def"</a:t>
            </a:r>
          </a:p>
          <a:p>
            <a:r>
              <a:rPr lang="en-US" dirty="0" smtClean="0"/>
              <a:t>&gt;&gt;&gt; s = s1 + s2</a:t>
            </a:r>
          </a:p>
          <a:p>
            <a:r>
              <a:rPr lang="en-US" dirty="0" smtClean="0"/>
              <a:t>&gt;&gt;&gt; </a:t>
            </a:r>
            <a:r>
              <a:rPr lang="en-US" b="1" dirty="0" smtClean="0"/>
              <a:t>print(s)</a:t>
            </a:r>
          </a:p>
          <a:p>
            <a:r>
              <a:rPr lang="en-US" dirty="0" err="1" smtClean="0"/>
              <a:t>abcdef</a:t>
            </a:r>
            <a:endParaRPr lang="en-US" dirty="0" smtClean="0"/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"</a:t>
            </a:r>
            <a:r>
              <a:rPr lang="en-US" dirty="0" err="1" smtClean="0"/>
              <a:t>abc</a:t>
            </a:r>
            <a:r>
              <a:rPr lang="en-US" dirty="0" smtClean="0"/>
              <a:t>" + 23</a:t>
            </a:r>
          </a:p>
          <a:p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</a:p>
          <a:p>
            <a:r>
              <a:rPr lang="en-US" dirty="0" smtClean="0"/>
              <a:t>File "&lt;</a:t>
            </a:r>
            <a:r>
              <a:rPr lang="en-US" dirty="0" err="1" smtClean="0"/>
              <a:t>stdin</a:t>
            </a:r>
            <a:r>
              <a:rPr lang="en-US" dirty="0" smtClean="0"/>
              <a:t>&gt;", line 1, </a:t>
            </a:r>
            <a:r>
              <a:rPr lang="en-US" b="1" dirty="0" smtClean="0"/>
              <a:t>in &lt;module&gt;</a:t>
            </a:r>
          </a:p>
          <a:p>
            <a:r>
              <a:rPr lang="en-US" b="1" dirty="0" err="1" smtClean="0"/>
              <a:t>TypeError</a:t>
            </a:r>
            <a:r>
              <a:rPr lang="en-US" b="1" dirty="0" smtClean="0"/>
              <a:t>: Can't convert '</a:t>
            </a:r>
            <a:r>
              <a:rPr lang="en-US" b="1" dirty="0" err="1" smtClean="0"/>
              <a:t>int</a:t>
            </a:r>
            <a:r>
              <a:rPr lang="en-US" b="1" dirty="0" smtClean="0"/>
              <a:t>' object to </a:t>
            </a:r>
            <a:r>
              <a:rPr lang="en-US" b="1" dirty="0" err="1" smtClean="0"/>
              <a:t>str</a:t>
            </a:r>
            <a:r>
              <a:rPr lang="en-US" b="1" dirty="0" smtClean="0"/>
              <a:t> implicitly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/>
          <a:p>
            <a:r>
              <a:rPr lang="en-US" dirty="0" smtClean="0"/>
              <a:t>Is it fine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works 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"</a:t>
            </a:r>
            <a:r>
              <a:rPr lang="en-US" dirty="0" err="1" smtClean="0"/>
              <a:t>abc</a:t>
            </a:r>
            <a:r>
              <a:rPr lang="en-US" dirty="0" smtClean="0"/>
              <a:t>" + </a:t>
            </a:r>
            <a:r>
              <a:rPr lang="en-US" dirty="0" err="1" smtClean="0"/>
              <a:t>str</a:t>
            </a:r>
            <a:r>
              <a:rPr lang="en-US" dirty="0" smtClean="0"/>
              <a:t>(23)</a:t>
            </a:r>
          </a:p>
          <a:p>
            <a:r>
              <a:rPr lang="en-US" dirty="0" smtClean="0"/>
              <a:t>'abc23'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in range(0,10):</a:t>
            </a:r>
          </a:p>
          <a:p>
            <a:pPr lvl="1">
              <a:buNone/>
            </a:pPr>
            <a:r>
              <a:rPr lang="en-US" dirty="0" smtClean="0"/>
              <a:t>	print(‘true’)</a:t>
            </a:r>
          </a:p>
          <a:p>
            <a:pPr lvl="1">
              <a:buNone/>
            </a:pPr>
            <a:r>
              <a:rPr lang="en-US" dirty="0" smtClean="0"/>
              <a:t>	if(a==5):</a:t>
            </a:r>
          </a:p>
          <a:p>
            <a:pPr lvl="1">
              <a:buNone/>
            </a:pPr>
            <a:r>
              <a:rPr lang="en-US" dirty="0" smtClean="0"/>
              <a:t>		   print(“in middle”) 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print(‘false’)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8" y="1000108"/>
            <a:ext cx="9258300" cy="1143000"/>
          </a:xfrm>
        </p:spPr>
        <p:txBody>
          <a:bodyPr/>
          <a:lstStyle/>
          <a:p>
            <a:r>
              <a:rPr lang="en-US" dirty="0" smtClean="0"/>
              <a:t>Converting Numbers to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43116"/>
            <a:ext cx="9258300" cy="3983049"/>
          </a:xfrm>
        </p:spPr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str</a:t>
            </a:r>
            <a:r>
              <a:rPr lang="en-US" dirty="0" smtClean="0"/>
              <a:t>(123)</a:t>
            </a:r>
          </a:p>
          <a:p>
            <a:r>
              <a:rPr lang="en-US" dirty="0" smtClean="0"/>
              <a:t>'123'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0" y="1071546"/>
            <a:ext cx="9258300" cy="1143000"/>
          </a:xfrm>
        </p:spPr>
        <p:txBody>
          <a:bodyPr/>
          <a:lstStyle/>
          <a:p>
            <a:r>
              <a:rPr lang="en-US" dirty="0" smtClean="0"/>
              <a:t>Converting Strings to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0" y="2332037"/>
            <a:ext cx="9258300" cy="4525963"/>
          </a:xfrm>
        </p:spPr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int</a:t>
            </a:r>
            <a:r>
              <a:rPr lang="en-US" dirty="0" smtClean="0"/>
              <a:t>("-123")</a:t>
            </a:r>
          </a:p>
          <a:p>
            <a:r>
              <a:rPr lang="en-US" dirty="0" smtClean="0"/>
              <a:t>-123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float("00123.45")</a:t>
            </a:r>
          </a:p>
          <a:p>
            <a:r>
              <a:rPr lang="en-US" dirty="0" smtClean="0"/>
              <a:t>123.45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0" y="857232"/>
            <a:ext cx="9258300" cy="1143000"/>
          </a:xfrm>
        </p:spPr>
        <p:txBody>
          <a:bodyPr/>
          <a:lstStyle/>
          <a:p>
            <a:r>
              <a:rPr lang="en-US" dirty="0" smtClean="0"/>
              <a:t>&amp; some more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000240"/>
            <a:ext cx="9258300" cy="4643470"/>
          </a:xfrm>
        </p:spPr>
        <p:txBody>
          <a:bodyPr>
            <a:normAutofit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int</a:t>
            </a:r>
            <a:r>
              <a:rPr lang="en-US" dirty="0" smtClean="0"/>
              <a:t>("1011", 2)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int</a:t>
            </a:r>
            <a:r>
              <a:rPr lang="en-US" dirty="0" smtClean="0"/>
              <a:t>("AFF0", 16)</a:t>
            </a:r>
          </a:p>
          <a:p>
            <a:r>
              <a:rPr lang="en-US" dirty="0" smtClean="0"/>
              <a:t>45040</a:t>
            </a:r>
          </a:p>
          <a:p>
            <a:r>
              <a:rPr lang="en-US" dirty="0" smtClean="0"/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8" y="1071546"/>
            <a:ext cx="9258300" cy="1143000"/>
          </a:xfrm>
        </p:spPr>
        <p:txBody>
          <a:bodyPr/>
          <a:lstStyle/>
          <a:p>
            <a:r>
              <a:rPr lang="en-US" dirty="0" smtClean="0"/>
              <a:t>Find the Length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571744"/>
            <a:ext cx="9258300" cy="3554421"/>
          </a:xfrm>
        </p:spPr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("</a:t>
            </a:r>
            <a:r>
              <a:rPr lang="en-US" dirty="0" err="1" smtClean="0"/>
              <a:t>abcdef</a:t>
            </a:r>
            <a:r>
              <a:rPr lang="en-US" dirty="0" smtClean="0"/>
              <a:t>")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0" y="1214422"/>
            <a:ext cx="92583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the Position of One String Inside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428868"/>
            <a:ext cx="9258300" cy="3697297"/>
          </a:xfrm>
        </p:spPr>
        <p:txBody>
          <a:bodyPr/>
          <a:lstStyle/>
          <a:p>
            <a:r>
              <a:rPr lang="en-US" dirty="0" smtClean="0"/>
              <a:t>&gt;&gt;&gt; s = "</a:t>
            </a:r>
            <a:r>
              <a:rPr lang="en-US" dirty="0" err="1" smtClean="0"/>
              <a:t>abcdefghi</a:t>
            </a:r>
            <a:r>
              <a:rPr lang="en-US" dirty="0" smtClean="0"/>
              <a:t>"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s.find</a:t>
            </a:r>
            <a:r>
              <a:rPr lang="en-US" dirty="0" smtClean="0"/>
              <a:t>("def")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8" y="714356"/>
            <a:ext cx="9258300" cy="1143000"/>
          </a:xfrm>
        </p:spPr>
        <p:txBody>
          <a:bodyPr/>
          <a:lstStyle/>
          <a:p>
            <a:r>
              <a:rPr lang="en-US" dirty="0" smtClean="0"/>
              <a:t>Extracting Part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785926"/>
            <a:ext cx="9258300" cy="484347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&gt;&gt;&gt; s = "</a:t>
            </a:r>
            <a:r>
              <a:rPr lang="en-US" dirty="0" err="1" smtClean="0"/>
              <a:t>abcdefghi</a:t>
            </a:r>
            <a:r>
              <a:rPr lang="en-US" dirty="0" smtClean="0"/>
              <a:t>"</a:t>
            </a:r>
          </a:p>
          <a:p>
            <a:r>
              <a:rPr lang="en-US" dirty="0" smtClean="0"/>
              <a:t>&gt;&gt;&gt; s[x:5]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bcde</a:t>
            </a:r>
            <a:r>
              <a:rPr lang="en-US" dirty="0" smtClean="0"/>
              <a:t>'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s[:5]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abcde</a:t>
            </a:r>
            <a:r>
              <a:rPr lang="en-US" dirty="0" smtClean="0"/>
              <a:t>'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s = "</a:t>
            </a:r>
            <a:r>
              <a:rPr lang="en-US" dirty="0" err="1" smtClean="0"/>
              <a:t>abcdefghi</a:t>
            </a:r>
            <a:r>
              <a:rPr lang="en-US" dirty="0" smtClean="0"/>
              <a:t>"</a:t>
            </a:r>
          </a:p>
          <a:p>
            <a:r>
              <a:rPr lang="en-US" dirty="0" smtClean="0"/>
              <a:t>&gt;&gt;&gt; s[3:]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defghi</a:t>
            </a:r>
            <a:r>
              <a:rPr lang="en-US" dirty="0" smtClean="0"/>
              <a:t>'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Replacing One String of Characters with Another Inside a String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s = “wait </a:t>
            </a:r>
            <a:r>
              <a:rPr lang="en-US" dirty="0" err="1" smtClean="0"/>
              <a:t>wait</a:t>
            </a:r>
            <a:r>
              <a:rPr lang="en-US" dirty="0" smtClean="0"/>
              <a:t> </a:t>
            </a:r>
            <a:r>
              <a:rPr lang="en-US" dirty="0" err="1" smtClean="0"/>
              <a:t>wait</a:t>
            </a:r>
            <a:r>
              <a:rPr lang="en-US" dirty="0" smtClean="0"/>
              <a:t> </a:t>
            </a:r>
            <a:r>
              <a:rPr lang="en-US" dirty="0" err="1" smtClean="0"/>
              <a:t>untill</a:t>
            </a:r>
            <a:r>
              <a:rPr lang="en-US" dirty="0" smtClean="0"/>
              <a:t> u succeed"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s.replace</a:t>
            </a:r>
            <a:r>
              <a:rPr lang="en-US" dirty="0" smtClean="0"/>
              <a:t>(“wait", “work")</a:t>
            </a:r>
          </a:p>
          <a:p>
            <a:r>
              <a:rPr lang="en-US" dirty="0" smtClean="0"/>
              <a:t>‘work </a:t>
            </a:r>
            <a:r>
              <a:rPr lang="en-US" dirty="0" err="1" smtClean="0"/>
              <a:t>work</a:t>
            </a:r>
            <a:r>
              <a:rPr lang="en-US" dirty="0" smtClean="0"/>
              <a:t> </a:t>
            </a:r>
            <a:r>
              <a:rPr lang="en-US" dirty="0" err="1" smtClean="0"/>
              <a:t>work</a:t>
            </a:r>
            <a:r>
              <a:rPr lang="en-US" dirty="0" smtClean="0"/>
              <a:t> </a:t>
            </a:r>
            <a:r>
              <a:rPr lang="en-US" dirty="0" err="1" smtClean="0"/>
              <a:t>untill</a:t>
            </a:r>
            <a:r>
              <a:rPr lang="en-US" dirty="0" smtClean="0"/>
              <a:t> u succeed '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Converting a String to Upper- or Lowercase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example, to convert </a:t>
            </a:r>
            <a:r>
              <a:rPr lang="en-US" dirty="0" err="1" smtClean="0"/>
              <a:t>aBcDe</a:t>
            </a:r>
            <a:r>
              <a:rPr lang="en-US" dirty="0" smtClean="0"/>
              <a:t> to uppercase, you would use:</a:t>
            </a:r>
          </a:p>
          <a:p>
            <a:r>
              <a:rPr lang="en-US" dirty="0" smtClean="0"/>
              <a:t>&gt;&gt;&gt; "</a:t>
            </a:r>
            <a:r>
              <a:rPr lang="en-US" dirty="0" err="1" smtClean="0"/>
              <a:t>aBcDe".upper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'ABCDE'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To convert it to lowercase, you would use:</a:t>
            </a:r>
          </a:p>
          <a:p>
            <a:r>
              <a:rPr lang="en-US" dirty="0" smtClean="0"/>
              <a:t>&gt;&gt;&gt; "</a:t>
            </a:r>
            <a:r>
              <a:rPr lang="en-US" dirty="0" err="1" smtClean="0"/>
              <a:t>aBcDe".lower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abcde</a:t>
            </a:r>
            <a:r>
              <a:rPr lang="en-US" dirty="0" smtClean="0"/>
              <a:t>'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2" y="714356"/>
            <a:ext cx="72009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 the Python Console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78" y="1571612"/>
            <a:ext cx="5947172" cy="416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357418" y="3286124"/>
            <a:ext cx="7543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&gt;&gt;&gt;for </a:t>
            </a:r>
            <a:r>
              <a:rPr lang="en-US" sz="4400" dirty="0" err="1" smtClean="0"/>
              <a:t>i</a:t>
            </a:r>
            <a:r>
              <a:rPr lang="en-US" sz="4400" dirty="0" smtClean="0"/>
              <a:t> in range(1,10):</a:t>
            </a:r>
          </a:p>
          <a:p>
            <a:r>
              <a:rPr lang="en-US" sz="4400" dirty="0" smtClean="0"/>
              <a:t>…	print(</a:t>
            </a:r>
            <a:r>
              <a:rPr lang="en-US" sz="4400" dirty="0" err="1" smtClean="0"/>
              <a:t>i</a:t>
            </a:r>
            <a:r>
              <a:rPr lang="en-US" sz="4400" dirty="0" smtClean="0"/>
              <a:t>)</a:t>
            </a:r>
          </a:p>
          <a:p>
            <a:r>
              <a:rPr lang="en-US" sz="4400" dirty="0" smtClean="0"/>
              <a:t>…	print(‘b’)</a:t>
            </a:r>
          </a:p>
          <a:p>
            <a:r>
              <a:rPr lang="en-US" sz="4400" dirty="0" smtClean="0"/>
              <a:t>…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Conditions……?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0" y="785794"/>
            <a:ext cx="9258300" cy="1143000"/>
          </a:xfrm>
        </p:spPr>
        <p:txBody>
          <a:bodyPr/>
          <a:lstStyle/>
          <a:p>
            <a:r>
              <a:rPr lang="en-US" dirty="0" smtClean="0"/>
              <a:t>Nothing much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285992"/>
            <a:ext cx="9258300" cy="38401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/>
              <a:t>;			----</a:t>
            </a:r>
            <a:r>
              <a:rPr lang="en-US" sz="5400" b="1" dirty="0" smtClean="0">
                <a:sym typeface="Wingdings" pitchFamily="2" charset="2"/>
              </a:rPr>
              <a:t>		indentation 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8" y="785794"/>
            <a:ext cx="9258300" cy="1143000"/>
          </a:xfrm>
        </p:spPr>
        <p:txBody>
          <a:bodyPr/>
          <a:lstStyle/>
          <a:p>
            <a:r>
              <a:rPr lang="en-US" dirty="0" smtClean="0"/>
              <a:t>Loops &amp; conditions in 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214554"/>
            <a:ext cx="9258300" cy="3911611"/>
          </a:xfrm>
        </p:spPr>
        <p:txBody>
          <a:bodyPr/>
          <a:lstStyle/>
          <a:p>
            <a:r>
              <a:rPr lang="en-US" dirty="0" smtClean="0"/>
              <a:t>&gt;&gt;&gt; x = 101</a:t>
            </a:r>
          </a:p>
          <a:p>
            <a:r>
              <a:rPr lang="en-US" dirty="0" smtClean="0"/>
              <a:t>&gt;&gt;&gt; </a:t>
            </a:r>
            <a:r>
              <a:rPr lang="en-US" b="1" dirty="0" smtClean="0"/>
              <a:t>if x &gt; 100:</a:t>
            </a:r>
          </a:p>
          <a:p>
            <a:r>
              <a:rPr lang="en-US" dirty="0" smtClean="0"/>
              <a:t>... </a:t>
            </a:r>
            <a:r>
              <a:rPr lang="en-US" b="1" dirty="0" smtClean="0"/>
              <a:t>print("x is big")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x </a:t>
            </a:r>
            <a:r>
              <a:rPr lang="en-US" b="1" dirty="0" smtClean="0"/>
              <a:t>is big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x = 101</a:t>
            </a:r>
          </a:p>
          <a:p>
            <a:pPr>
              <a:buNone/>
            </a:pPr>
            <a:r>
              <a:rPr lang="en-US" b="1" dirty="0" smtClean="0"/>
              <a:t>if x &gt; 100:</a:t>
            </a:r>
          </a:p>
          <a:p>
            <a:pPr>
              <a:buNone/>
            </a:pPr>
            <a:r>
              <a:rPr lang="en-US" b="1" dirty="0" smtClean="0"/>
              <a:t>print("x is big")</a:t>
            </a:r>
          </a:p>
          <a:p>
            <a:pPr>
              <a:buNone/>
            </a:pPr>
            <a:r>
              <a:rPr lang="en-US" b="1" dirty="0" smtClean="0"/>
              <a:t>else:</a:t>
            </a:r>
          </a:p>
          <a:p>
            <a:pPr>
              <a:buNone/>
            </a:pPr>
            <a:r>
              <a:rPr lang="en-US" b="1" dirty="0" smtClean="0"/>
              <a:t>print("x is small")</a:t>
            </a:r>
          </a:p>
          <a:p>
            <a:pPr>
              <a:buNone/>
            </a:pPr>
            <a:r>
              <a:rPr lang="en-US" b="1" dirty="0" smtClean="0"/>
              <a:t>print("This will always print")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works fine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x = input(‘pass </a:t>
            </a:r>
            <a:r>
              <a:rPr lang="en-US" dirty="0" err="1" smtClean="0"/>
              <a:t>ur</a:t>
            </a:r>
            <a:r>
              <a:rPr lang="en-US" dirty="0" smtClean="0"/>
              <a:t> number’)</a:t>
            </a:r>
          </a:p>
          <a:p>
            <a:pPr>
              <a:buNone/>
            </a:pPr>
            <a:r>
              <a:rPr lang="en-US" b="1" dirty="0" smtClean="0"/>
              <a:t>if x &gt; 100:</a:t>
            </a:r>
          </a:p>
          <a:p>
            <a:pPr>
              <a:buNone/>
            </a:pPr>
            <a:r>
              <a:rPr lang="en-US" b="1" dirty="0" smtClean="0"/>
              <a:t>	print("x is big")</a:t>
            </a:r>
          </a:p>
          <a:p>
            <a:pPr>
              <a:buNone/>
            </a:pPr>
            <a:r>
              <a:rPr lang="en-US" b="1" dirty="0" err="1" smtClean="0"/>
              <a:t>elif</a:t>
            </a:r>
            <a:r>
              <a:rPr lang="en-US" b="1" dirty="0" smtClean="0"/>
              <a:t> x &lt; 10:</a:t>
            </a:r>
          </a:p>
          <a:p>
            <a:pPr>
              <a:buNone/>
            </a:pPr>
            <a:r>
              <a:rPr lang="en-US" b="1" dirty="0" smtClean="0"/>
              <a:t>	print("x is small")</a:t>
            </a:r>
          </a:p>
          <a:p>
            <a:pPr>
              <a:buNone/>
            </a:pPr>
            <a:r>
              <a:rPr lang="en-US" b="1" dirty="0" smtClean="0"/>
              <a:t>else:</a:t>
            </a:r>
          </a:p>
          <a:p>
            <a:pPr>
              <a:buNone/>
            </a:pPr>
            <a:r>
              <a:rPr lang="en-US" b="1" dirty="0" smtClean="0"/>
              <a:t>	print("x is medium")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x = 17</a:t>
            </a:r>
          </a:p>
          <a:p>
            <a:r>
              <a:rPr lang="en-US" dirty="0" smtClean="0"/>
              <a:t>&gt;&gt;&gt; </a:t>
            </a:r>
            <a:r>
              <a:rPr lang="en-US" b="1" dirty="0" smtClean="0"/>
              <a:t>if x &gt;= 10 and x &lt;= 20:</a:t>
            </a:r>
          </a:p>
          <a:p>
            <a:r>
              <a:rPr lang="en-US" dirty="0" smtClean="0"/>
              <a:t>... </a:t>
            </a:r>
            <a:r>
              <a:rPr lang="en-US" b="1" dirty="0" smtClean="0"/>
              <a:t>print('x is in the middle')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x </a:t>
            </a:r>
            <a:r>
              <a:rPr lang="en-US" b="1" dirty="0" smtClean="0"/>
              <a:t>is in the middle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&gt;&gt;&gt; </a:t>
            </a:r>
            <a:r>
              <a:rPr lang="en-US" b="1" dirty="0" smtClean="0"/>
              <a:t>for </a:t>
            </a:r>
            <a:r>
              <a:rPr lang="en-US" b="1" dirty="0" err="1" smtClean="0"/>
              <a:t>i</a:t>
            </a:r>
            <a:r>
              <a:rPr lang="en-US" b="1" dirty="0" smtClean="0"/>
              <a:t> in range(1, 11):</a:t>
            </a:r>
          </a:p>
          <a:p>
            <a:r>
              <a:rPr lang="en-US" dirty="0" smtClean="0"/>
              <a:t>... </a:t>
            </a:r>
            <a:r>
              <a:rPr lang="en-US" b="1" dirty="0" smtClean="0"/>
              <a:t>print(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  <p:pic>
        <p:nvPicPr>
          <p:cNvPr id="4" name="Picture 14" descr="http://img.click.in/classifieds/images/177/11_1_2013_22_29_3694_Pantech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4951" y="76200"/>
            <a:ext cx="2775609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Repeating Instructions Until Some Condition Changes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&gt;&gt;&gt; answer = ''</a:t>
            </a:r>
          </a:p>
          <a:p>
            <a:r>
              <a:rPr lang="en-US" dirty="0" smtClean="0"/>
              <a:t>&gt;&gt;&gt; </a:t>
            </a:r>
            <a:r>
              <a:rPr lang="en-US" b="1" dirty="0" smtClean="0"/>
              <a:t>while answer != 'X':</a:t>
            </a:r>
          </a:p>
          <a:p>
            <a:r>
              <a:rPr lang="en-US" dirty="0" smtClean="0"/>
              <a:t>... answer = input('Enter command:')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Enter </a:t>
            </a:r>
            <a:r>
              <a:rPr lang="en-US" dirty="0" err="1" smtClean="0"/>
              <a:t>command:A</a:t>
            </a:r>
            <a:endParaRPr lang="en-US" dirty="0" smtClean="0"/>
          </a:p>
          <a:p>
            <a:r>
              <a:rPr lang="en-US" dirty="0" smtClean="0"/>
              <a:t>Enter </a:t>
            </a:r>
            <a:r>
              <a:rPr lang="en-US" dirty="0" err="1" smtClean="0"/>
              <a:t>command:B</a:t>
            </a:r>
            <a:endParaRPr lang="en-US" dirty="0" smtClean="0"/>
          </a:p>
          <a:p>
            <a:r>
              <a:rPr lang="en-US" dirty="0" smtClean="0"/>
              <a:t>Enter </a:t>
            </a:r>
            <a:r>
              <a:rPr lang="en-US" dirty="0" err="1" smtClean="0"/>
              <a:t>command:X</a:t>
            </a:r>
            <a:endParaRPr lang="en-US" dirty="0" smtClean="0"/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0" y="714356"/>
            <a:ext cx="9258300" cy="1143000"/>
          </a:xfrm>
        </p:spPr>
        <p:txBody>
          <a:bodyPr/>
          <a:lstStyle/>
          <a:p>
            <a:r>
              <a:rPr lang="en-US" dirty="0" smtClean="0"/>
              <a:t>GET ME OUT OF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0" y="2000240"/>
            <a:ext cx="9258300" cy="45259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Breaking Out of a Loop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0" y="1285860"/>
            <a:ext cx="92583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Running Python Programs from the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0" y="3071810"/>
            <a:ext cx="9258300" cy="1185856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python myprogram.py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&gt;&gt;&gt; </a:t>
            </a:r>
            <a:r>
              <a:rPr lang="en-US" b="1" dirty="0" smtClean="0"/>
              <a:t>while True:</a:t>
            </a:r>
          </a:p>
          <a:p>
            <a:r>
              <a:rPr lang="en-US" dirty="0" smtClean="0"/>
              <a:t>... answer = input('Enter command:')</a:t>
            </a:r>
          </a:p>
          <a:p>
            <a:r>
              <a:rPr lang="en-US" dirty="0" smtClean="0"/>
              <a:t>... </a:t>
            </a:r>
            <a:r>
              <a:rPr lang="en-US" b="1" dirty="0" smtClean="0"/>
              <a:t>if answer == 'X':</a:t>
            </a:r>
          </a:p>
          <a:p>
            <a:r>
              <a:rPr lang="en-US" smtClean="0"/>
              <a:t>... 	</a:t>
            </a:r>
            <a:r>
              <a:rPr lang="en-US" b="1" smtClean="0"/>
              <a:t>break</a:t>
            </a:r>
            <a:endParaRPr lang="en-US" b="1" dirty="0" smtClean="0"/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Enter </a:t>
            </a:r>
            <a:r>
              <a:rPr lang="en-US" dirty="0" err="1" smtClean="0"/>
              <a:t>command:A</a:t>
            </a:r>
            <a:endParaRPr lang="en-US" dirty="0" smtClean="0"/>
          </a:p>
          <a:p>
            <a:r>
              <a:rPr lang="en-US" dirty="0" smtClean="0"/>
              <a:t>Enter </a:t>
            </a:r>
            <a:r>
              <a:rPr lang="en-US" dirty="0" err="1" smtClean="0"/>
              <a:t>command:B</a:t>
            </a:r>
            <a:endParaRPr lang="en-US" dirty="0" smtClean="0"/>
          </a:p>
          <a:p>
            <a:r>
              <a:rPr lang="en-US" dirty="0" smtClean="0"/>
              <a:t>Enter </a:t>
            </a:r>
            <a:r>
              <a:rPr lang="en-US" dirty="0" err="1" smtClean="0"/>
              <a:t>command:X</a:t>
            </a:r>
            <a:endParaRPr lang="en-US" dirty="0" smtClean="0"/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0" y="857232"/>
            <a:ext cx="9258300" cy="1143000"/>
          </a:xfrm>
        </p:spPr>
        <p:txBody>
          <a:bodyPr/>
          <a:lstStyle/>
          <a:p>
            <a:r>
              <a:rPr lang="en-US" dirty="0" smtClean="0"/>
              <a:t>A FUNCTION FOR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0" y="2000240"/>
            <a:ext cx="9258300" cy="4525963"/>
          </a:xfrm>
        </p:spPr>
        <p:txBody>
          <a:bodyPr/>
          <a:lstStyle/>
          <a:p>
            <a:r>
              <a:rPr lang="en-US" dirty="0" smtClean="0"/>
              <a:t>HOW WE ARE DEFINING IN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2" y="571480"/>
            <a:ext cx="9258300" cy="1143000"/>
          </a:xfrm>
        </p:spPr>
        <p:txBody>
          <a:bodyPr/>
          <a:lstStyle/>
          <a:p>
            <a:r>
              <a:rPr lang="en-US" dirty="0" smtClean="0"/>
              <a:t>WRONG WAY BUT 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000240"/>
            <a:ext cx="9258300" cy="4125925"/>
          </a:xfrm>
        </p:spPr>
        <p:txBody>
          <a:bodyPr/>
          <a:lstStyle/>
          <a:p>
            <a:r>
              <a:rPr lang="en-US" b="1" dirty="0" smtClean="0"/>
              <a:t>def count_to_10():</a:t>
            </a:r>
          </a:p>
          <a:p>
            <a:r>
              <a:rPr lang="en-US" b="1" dirty="0" smtClean="0"/>
              <a:t>for </a:t>
            </a:r>
            <a:r>
              <a:rPr lang="en-US" b="1" dirty="0" err="1" smtClean="0"/>
              <a:t>i</a:t>
            </a:r>
            <a:r>
              <a:rPr lang="en-US" b="1" dirty="0" smtClean="0"/>
              <a:t> in range(1, 11):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count_to_10()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def count_to_10():</a:t>
            </a:r>
          </a:p>
          <a:p>
            <a:pPr>
              <a:buNone/>
            </a:pPr>
            <a:r>
              <a:rPr lang="en-US" b="1" dirty="0" smtClean="0"/>
              <a:t>	for </a:t>
            </a:r>
            <a:r>
              <a:rPr lang="en-US" b="1" dirty="0" err="1" smtClean="0"/>
              <a:t>i</a:t>
            </a:r>
            <a:r>
              <a:rPr lang="en-US" b="1" dirty="0" smtClean="0"/>
              <a:t> in range(1, 11):</a:t>
            </a:r>
          </a:p>
          <a:p>
            <a:pPr>
              <a:buNone/>
            </a:pPr>
            <a:r>
              <a:rPr lang="en-US" b="1" dirty="0" smtClean="0"/>
              <a:t>		print(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smtClean="0"/>
              <a:t>count_to_10()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2" y="571480"/>
            <a:ext cx="9258300" cy="1143000"/>
          </a:xfrm>
        </p:spPr>
        <p:txBody>
          <a:bodyPr/>
          <a:lstStyle/>
          <a:p>
            <a:r>
              <a:rPr lang="en-US" dirty="0" smtClean="0"/>
              <a:t>Passing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1750" y="2828837"/>
            <a:ext cx="51435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def </a:t>
            </a:r>
            <a:r>
              <a:rPr lang="en-US" b="1" dirty="0" err="1" smtClean="0"/>
              <a:t>count_to_n</a:t>
            </a:r>
            <a:r>
              <a:rPr lang="en-US" b="1" dirty="0" smtClean="0"/>
              <a:t>(n):</a:t>
            </a:r>
          </a:p>
          <a:p>
            <a:r>
              <a:rPr lang="en-US" b="1" dirty="0" smtClean="0"/>
              <a:t>for </a:t>
            </a:r>
            <a:r>
              <a:rPr lang="en-US" b="1" dirty="0" err="1" smtClean="0"/>
              <a:t>i</a:t>
            </a:r>
            <a:r>
              <a:rPr lang="en-US" b="1" dirty="0" smtClean="0"/>
              <a:t> in range(1, n + 1):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</a:p>
          <a:p>
            <a:r>
              <a:rPr lang="en-US" dirty="0" err="1" smtClean="0"/>
              <a:t>count_to_n</a:t>
            </a:r>
            <a:r>
              <a:rPr lang="en-US" dirty="0" smtClean="0"/>
              <a:t>(5)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26525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b="1" dirty="0" smtClean="0"/>
              <a:t>def </a:t>
            </a:r>
            <a:r>
              <a:rPr lang="en-US" b="1" dirty="0" err="1" smtClean="0"/>
              <a:t>count_to_n</a:t>
            </a:r>
            <a:r>
              <a:rPr lang="en-US" b="1" dirty="0" smtClean="0"/>
              <a:t>(n):</a:t>
            </a:r>
          </a:p>
          <a:p>
            <a:pPr>
              <a:buNone/>
            </a:pPr>
            <a:r>
              <a:rPr lang="en-US" b="1" dirty="0" smtClean="0"/>
              <a:t>	for </a:t>
            </a:r>
            <a:r>
              <a:rPr lang="en-US" b="1" dirty="0" err="1" smtClean="0"/>
              <a:t>i</a:t>
            </a:r>
            <a:r>
              <a:rPr lang="en-US" b="1" dirty="0" smtClean="0"/>
              <a:t> in range(1, n + 1):</a:t>
            </a:r>
          </a:p>
          <a:p>
            <a:pPr>
              <a:buNone/>
            </a:pPr>
            <a:r>
              <a:rPr lang="en-US" b="1" dirty="0" smtClean="0"/>
              <a:t>		print(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err="1" smtClean="0"/>
              <a:t>count_to_n</a:t>
            </a:r>
            <a:r>
              <a:rPr lang="en-US" dirty="0" smtClean="0"/>
              <a:t>(5)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Creating a List:</a:t>
            </a:r>
          </a:p>
          <a:p>
            <a:r>
              <a:rPr lang="en-US" sz="4000" dirty="0" smtClean="0"/>
              <a:t>&gt;&gt;&gt; a = [34, ‘</a:t>
            </a:r>
            <a:r>
              <a:rPr lang="en-US" sz="4000" dirty="0" err="1" smtClean="0"/>
              <a:t>Pantech</a:t>
            </a:r>
            <a:r>
              <a:rPr lang="en-US" sz="4000" dirty="0" smtClean="0"/>
              <a:t>', 12, False, 72.3]</a:t>
            </a:r>
          </a:p>
          <a:p>
            <a:r>
              <a:rPr lang="en-US" sz="4000" dirty="0" smtClean="0"/>
              <a:t>&gt;&gt;&gt;</a:t>
            </a:r>
          </a:p>
          <a:p>
            <a:r>
              <a:rPr lang="en-US" sz="4000" dirty="0" smtClean="0"/>
              <a:t>&gt;&gt;&gt; a = []</a:t>
            </a:r>
          </a:p>
          <a:p>
            <a:r>
              <a:rPr lang="en-US" sz="4000" dirty="0" smtClean="0"/>
              <a:t>&gt;&gt;&gt;</a:t>
            </a:r>
            <a:endParaRPr lang="en-US" sz="4000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a = [34, ‘</a:t>
            </a:r>
            <a:r>
              <a:rPr lang="en-US" dirty="0" err="1" smtClean="0"/>
              <a:t>pantech</a:t>
            </a:r>
            <a:r>
              <a:rPr lang="en-US" dirty="0" smtClean="0"/>
              <a:t>', 12, False, 72.3]</a:t>
            </a:r>
          </a:p>
          <a:p>
            <a:r>
              <a:rPr lang="en-US" dirty="0" smtClean="0"/>
              <a:t>&gt;&gt;&gt; a[1]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pantech</a:t>
            </a:r>
            <a:r>
              <a:rPr lang="en-US" dirty="0" smtClean="0"/>
              <a:t>'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a = [34, ‘</a:t>
            </a:r>
            <a:r>
              <a:rPr lang="en-US" dirty="0" err="1" smtClean="0"/>
              <a:t>pantech</a:t>
            </a:r>
            <a:r>
              <a:rPr lang="en-US" dirty="0" smtClean="0"/>
              <a:t>', 12, False, 72.3]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a.append</a:t>
            </a:r>
            <a:r>
              <a:rPr lang="en-US" dirty="0" smtClean="0"/>
              <a:t>("new")</a:t>
            </a:r>
          </a:p>
          <a:p>
            <a:r>
              <a:rPr lang="en-US" dirty="0" smtClean="0"/>
              <a:t>&gt;&gt;&gt; a</a:t>
            </a:r>
          </a:p>
          <a:p>
            <a:r>
              <a:rPr lang="en-US" dirty="0" smtClean="0"/>
              <a:t>[34, ‘</a:t>
            </a:r>
            <a:r>
              <a:rPr lang="en-US" dirty="0" err="1" smtClean="0"/>
              <a:t>pantech</a:t>
            </a:r>
            <a:r>
              <a:rPr lang="en-US" dirty="0" smtClean="0"/>
              <a:t>', 12, False, 72.3, 'new']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16" y="428604"/>
            <a:ext cx="9258300" cy="1143000"/>
          </a:xfrm>
        </p:spPr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&gt;&gt;&gt; a = [34, 'Fred', 12, False, 72.3]</a:t>
            </a:r>
          </a:p>
          <a:p>
            <a:r>
              <a:rPr lang="en-US" dirty="0" smtClean="0"/>
              <a:t>&gt;&gt;&gt; a.pop(0)</a:t>
            </a:r>
          </a:p>
          <a:p>
            <a:r>
              <a:rPr lang="en-US" dirty="0" smtClean="0"/>
              <a:t>34</a:t>
            </a:r>
          </a:p>
          <a:p>
            <a:r>
              <a:rPr lang="en-US" dirty="0" smtClean="0"/>
              <a:t>&gt;&gt;&gt; a = [34, 'Fred', 12, False, 72.3]</a:t>
            </a:r>
          </a:p>
          <a:p>
            <a:r>
              <a:rPr lang="en-US" dirty="0" smtClean="0"/>
              <a:t>&gt;&gt;&gt; a.pop()</a:t>
            </a:r>
          </a:p>
          <a:p>
            <a:r>
              <a:rPr lang="en-US" dirty="0" smtClean="0"/>
              <a:t>72.3</a:t>
            </a:r>
          </a:p>
          <a:p>
            <a:r>
              <a:rPr lang="en-US" dirty="0" smtClean="0"/>
              <a:t>&gt;&gt;&gt; a</a:t>
            </a:r>
          </a:p>
          <a:p>
            <a:r>
              <a:rPr lang="en-US" dirty="0" smtClean="0"/>
              <a:t>[34, 'Fred', 12, False]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???</a:t>
            </a:r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Char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Signed , unsigned………</a:t>
            </a:r>
            <a:r>
              <a:rPr lang="en-US" dirty="0" err="1" smtClean="0"/>
              <a:t>aww</a:t>
            </a:r>
            <a:r>
              <a:rPr lang="en-US" dirty="0" smtClean="0"/>
              <a:t> I cant remember all of these!!!!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86" y="0"/>
            <a:ext cx="102723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give a value a name.</a:t>
            </a:r>
          </a:p>
          <a:p>
            <a:r>
              <a:rPr lang="en-US" dirty="0" smtClean="0"/>
              <a:t>Assign a value to a name using =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 Better way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36156" y="2610645"/>
            <a:ext cx="3214688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() as in C language for example</a:t>
            </a:r>
          </a:p>
          <a:p>
            <a:r>
              <a:rPr lang="en-US" dirty="0" smtClean="0"/>
              <a:t>Syntax???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8" y="928670"/>
            <a:ext cx="9258300" cy="1143000"/>
          </a:xfrm>
        </p:spPr>
        <p:txBody>
          <a:bodyPr/>
          <a:lstStyle/>
          <a:p>
            <a:r>
              <a:rPr lang="en-US" dirty="0" smtClean="0"/>
              <a:t>Python style of console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0" y="2071678"/>
            <a:ext cx="9258300" cy="4525963"/>
          </a:xfrm>
        </p:spPr>
        <p:txBody>
          <a:bodyPr/>
          <a:lstStyle/>
          <a:p>
            <a:r>
              <a:rPr lang="en-US" dirty="0" smtClean="0"/>
              <a:t>&gt;&gt;&gt; x = 10</a:t>
            </a:r>
          </a:p>
          <a:p>
            <a:r>
              <a:rPr lang="en-US" dirty="0" smtClean="0"/>
              <a:t>&gt;&gt;&gt; </a:t>
            </a:r>
            <a:r>
              <a:rPr lang="en-US" b="1" dirty="0" smtClean="0"/>
              <a:t>print(x)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862</Words>
  <Application>Microsoft Office PowerPoint</Application>
  <PresentationFormat>35mm Slides</PresentationFormat>
  <Paragraphs>241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Life of PY</vt:lpstr>
      <vt:lpstr>Slide 2</vt:lpstr>
      <vt:lpstr>Slide 3</vt:lpstr>
      <vt:lpstr>Running Python Programs from the Terminal</vt:lpstr>
      <vt:lpstr>Variables</vt:lpstr>
      <vt:lpstr>What if???</vt:lpstr>
      <vt:lpstr> Better way</vt:lpstr>
      <vt:lpstr>Displaying Output</vt:lpstr>
      <vt:lpstr>Python style of console output</vt:lpstr>
      <vt:lpstr>Read console input</vt:lpstr>
      <vt:lpstr>Python Reading User Input</vt:lpstr>
      <vt:lpstr>Arithmetic</vt:lpstr>
      <vt:lpstr>Arithmetic In PY</vt:lpstr>
      <vt:lpstr>Strings</vt:lpstr>
      <vt:lpstr>String operations in PY</vt:lpstr>
      <vt:lpstr>Slide 16</vt:lpstr>
      <vt:lpstr>Concatenating (Joining) Strings</vt:lpstr>
      <vt:lpstr>Is it fine</vt:lpstr>
      <vt:lpstr>This works fine</vt:lpstr>
      <vt:lpstr>Converting Numbers to Strings</vt:lpstr>
      <vt:lpstr>Converting Strings to Numbers</vt:lpstr>
      <vt:lpstr>&amp; some more conversions</vt:lpstr>
      <vt:lpstr>Find the Length of a String</vt:lpstr>
      <vt:lpstr>Find the Position of One String Inside Another</vt:lpstr>
      <vt:lpstr>Extracting Part of a String</vt:lpstr>
      <vt:lpstr>Slide 26</vt:lpstr>
      <vt:lpstr>Slide 27</vt:lpstr>
      <vt:lpstr>Slide 28</vt:lpstr>
      <vt:lpstr>Slide 29</vt:lpstr>
      <vt:lpstr>Conditions……?</vt:lpstr>
      <vt:lpstr>Nothing much changes</vt:lpstr>
      <vt:lpstr>Loops &amp; conditions in PY </vt:lpstr>
      <vt:lpstr>Is It </vt:lpstr>
      <vt:lpstr>This works fine </vt:lpstr>
      <vt:lpstr>Slide 35</vt:lpstr>
      <vt:lpstr>Slide 36</vt:lpstr>
      <vt:lpstr>Slide 37</vt:lpstr>
      <vt:lpstr>Slide 38</vt:lpstr>
      <vt:lpstr>GET ME OUT OF HERE</vt:lpstr>
      <vt:lpstr>Slide 40</vt:lpstr>
      <vt:lpstr>A FUNCTION FOR ALL</vt:lpstr>
      <vt:lpstr>WRONG WAY BUT Y?</vt:lpstr>
      <vt:lpstr>Slide 43</vt:lpstr>
      <vt:lpstr>Passing Arguments</vt:lpstr>
      <vt:lpstr>Slide 45</vt:lpstr>
      <vt:lpstr>special</vt:lpstr>
      <vt:lpstr>Slide 47</vt:lpstr>
      <vt:lpstr>Slide 48</vt:lpstr>
      <vt:lpstr>Removing elements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23</cp:revision>
  <dcterms:created xsi:type="dcterms:W3CDTF">2017-05-30T10:20:51Z</dcterms:created>
  <dcterms:modified xsi:type="dcterms:W3CDTF">2017-06-03T10:21:03Z</dcterms:modified>
</cp:coreProperties>
</file>