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32" r:id="rId2"/>
    <p:sldId id="333" r:id="rId3"/>
    <p:sldId id="334" r:id="rId4"/>
    <p:sldId id="335" r:id="rId5"/>
    <p:sldId id="336" r:id="rId6"/>
    <p:sldId id="337" r:id="rId7"/>
    <p:sldId id="338" r:id="rId8"/>
    <p:sldId id="339" r:id="rId9"/>
    <p:sldId id="340" r:id="rId10"/>
    <p:sldId id="342" r:id="rId11"/>
    <p:sldId id="343" r:id="rId12"/>
  </p:sldIdLst>
  <p:sldSz cx="10287000" cy="6858000" type="35mm"/>
  <p:notesSz cx="6858000" cy="9144000"/>
  <p:defaultText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498" y="-96"/>
      </p:cViewPr>
      <p:guideLst>
        <p:guide orient="horz" pos="2160"/>
        <p:guide pos="32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98569-0077-4CEF-9198-95A7F3D089F1}" type="datetimeFigureOut">
              <a:rPr lang="en-US" smtClean="0"/>
              <a:pPr/>
              <a:t>6/8/2017</a:t>
            </a:fld>
            <a:endParaRPr lang="en-IN"/>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FA5D6-5604-47DB-91AA-144F071B1AD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Grp="1" noRot="1" noChangeAspect="1" noChangeArrowheads="1"/>
          </p:cNvSpPr>
          <p:nvPr>
            <p:ph type="sldImg"/>
          </p:nvPr>
        </p:nvSpPr>
        <p:spPr bwMode="auto">
          <a:xfrm>
            <a:off x="857250" y="695325"/>
            <a:ext cx="51435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8"/>
            <a:ext cx="874395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15716" indent="0" algn="ctr">
              <a:buNone/>
              <a:defRPr>
                <a:solidFill>
                  <a:schemeClr val="tx1">
                    <a:tint val="75000"/>
                  </a:schemeClr>
                </a:solidFill>
              </a:defRPr>
            </a:lvl2pPr>
            <a:lvl3pPr marL="1031430" indent="0" algn="ctr">
              <a:buNone/>
              <a:defRPr>
                <a:solidFill>
                  <a:schemeClr val="tx1">
                    <a:tint val="75000"/>
                  </a:schemeClr>
                </a:solidFill>
              </a:defRPr>
            </a:lvl3pPr>
            <a:lvl4pPr marL="1547146" indent="0" algn="ctr">
              <a:buNone/>
              <a:defRPr>
                <a:solidFill>
                  <a:schemeClr val="tx1">
                    <a:tint val="75000"/>
                  </a:schemeClr>
                </a:solidFill>
              </a:defRPr>
            </a:lvl4pPr>
            <a:lvl5pPr marL="2062861" indent="0" algn="ctr">
              <a:buNone/>
              <a:defRPr>
                <a:solidFill>
                  <a:schemeClr val="tx1">
                    <a:tint val="75000"/>
                  </a:schemeClr>
                </a:solidFill>
              </a:defRPr>
            </a:lvl5pPr>
            <a:lvl6pPr marL="2578577" indent="0" algn="ctr">
              <a:buNone/>
              <a:defRPr>
                <a:solidFill>
                  <a:schemeClr val="tx1">
                    <a:tint val="75000"/>
                  </a:schemeClr>
                </a:solidFill>
              </a:defRPr>
            </a:lvl6pPr>
            <a:lvl7pPr marL="3094292" indent="0" algn="ctr">
              <a:buNone/>
              <a:defRPr>
                <a:solidFill>
                  <a:schemeClr val="tx1">
                    <a:tint val="75000"/>
                  </a:schemeClr>
                </a:solidFill>
              </a:defRPr>
            </a:lvl7pPr>
            <a:lvl8pPr marL="3610007" indent="0" algn="ctr">
              <a:buNone/>
              <a:defRPr>
                <a:solidFill>
                  <a:schemeClr val="tx1">
                    <a:tint val="75000"/>
                  </a:schemeClr>
                </a:solidFill>
              </a:defRPr>
            </a:lvl8pPr>
            <a:lvl9pPr marL="4125723"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41"/>
            <a:ext cx="231457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14350" y="274641"/>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2"/>
            <a:ext cx="8743950" cy="1362074"/>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812602" y="2906715"/>
            <a:ext cx="8743950" cy="1500187"/>
          </a:xfrm>
        </p:spPr>
        <p:txBody>
          <a:bodyPr anchor="b"/>
          <a:lstStyle>
            <a:lvl1pPr marL="0" indent="0">
              <a:buNone/>
              <a:defRPr sz="2200">
                <a:solidFill>
                  <a:schemeClr val="tx1">
                    <a:tint val="75000"/>
                  </a:schemeClr>
                </a:solidFill>
              </a:defRPr>
            </a:lvl1pPr>
            <a:lvl2pPr marL="515716" indent="0">
              <a:buNone/>
              <a:defRPr sz="2000">
                <a:solidFill>
                  <a:schemeClr val="tx1">
                    <a:tint val="75000"/>
                  </a:schemeClr>
                </a:solidFill>
              </a:defRPr>
            </a:lvl2pPr>
            <a:lvl3pPr marL="1031430" indent="0">
              <a:buNone/>
              <a:defRPr sz="1800">
                <a:solidFill>
                  <a:schemeClr val="tx1">
                    <a:tint val="75000"/>
                  </a:schemeClr>
                </a:solidFill>
              </a:defRPr>
            </a:lvl3pPr>
            <a:lvl4pPr marL="1547146" indent="0">
              <a:buNone/>
              <a:defRPr sz="1600">
                <a:solidFill>
                  <a:schemeClr val="tx1">
                    <a:tint val="75000"/>
                  </a:schemeClr>
                </a:solidFill>
              </a:defRPr>
            </a:lvl4pPr>
            <a:lvl5pPr marL="2062861" indent="0">
              <a:buNone/>
              <a:defRPr sz="1600">
                <a:solidFill>
                  <a:schemeClr val="tx1">
                    <a:tint val="75000"/>
                  </a:schemeClr>
                </a:solidFill>
              </a:defRPr>
            </a:lvl5pPr>
            <a:lvl6pPr marL="2578577" indent="0">
              <a:buNone/>
              <a:defRPr sz="1600">
                <a:solidFill>
                  <a:schemeClr val="tx1">
                    <a:tint val="75000"/>
                  </a:schemeClr>
                </a:solidFill>
              </a:defRPr>
            </a:lvl6pPr>
            <a:lvl7pPr marL="3094292" indent="0">
              <a:buNone/>
              <a:defRPr sz="1600">
                <a:solidFill>
                  <a:schemeClr val="tx1">
                    <a:tint val="75000"/>
                  </a:schemeClr>
                </a:solidFill>
              </a:defRPr>
            </a:lvl7pPr>
            <a:lvl8pPr marL="3610007" indent="0">
              <a:buNone/>
              <a:defRPr sz="1600">
                <a:solidFill>
                  <a:schemeClr val="tx1">
                    <a:tint val="75000"/>
                  </a:schemeClr>
                </a:solidFill>
              </a:defRPr>
            </a:lvl8pPr>
            <a:lvl9pPr marL="412572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14350"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229225"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14350" y="1535115"/>
            <a:ext cx="4545211"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1"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225657" y="1535115"/>
            <a:ext cx="4546997"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225657" y="2174875"/>
            <a:ext cx="4546997"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1F75FA-5FC6-4E83-A26F-297B1FAF5EB6}" type="datetimeFigureOut">
              <a:rPr lang="en-US" smtClean="0"/>
              <a:pPr/>
              <a:t>6/8/2017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1F75FA-5FC6-4E83-A26F-297B1FAF5EB6}" type="datetimeFigureOut">
              <a:rPr lang="en-US" smtClean="0"/>
              <a:pPr/>
              <a:t>6/8/2017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F75FA-5FC6-4E83-A26F-297B1FAF5EB6}" type="datetimeFigureOut">
              <a:rPr lang="en-US" smtClean="0"/>
              <a:pPr/>
              <a:t>6/8/2017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3" y="273051"/>
            <a:ext cx="3384352" cy="1162051"/>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4021932" y="273052"/>
            <a:ext cx="5750719"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4353" y="1435103"/>
            <a:ext cx="3384352" cy="46910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1"/>
            <a:ext cx="6172200" cy="566739"/>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2016324" y="612775"/>
            <a:ext cx="6172200" cy="4114800"/>
          </a:xfrm>
        </p:spPr>
        <p:txBody>
          <a:bodyPr/>
          <a:lstStyle>
            <a:lvl1pPr marL="0" indent="0">
              <a:buNone/>
              <a:defRPr sz="3600"/>
            </a:lvl1pPr>
            <a:lvl2pPr marL="515716" indent="0">
              <a:buNone/>
              <a:defRPr sz="3100"/>
            </a:lvl2pPr>
            <a:lvl3pPr marL="1031430" indent="0">
              <a:buNone/>
              <a:defRPr sz="2700"/>
            </a:lvl3pPr>
            <a:lvl4pPr marL="1547146" indent="0">
              <a:buNone/>
              <a:defRPr sz="2200"/>
            </a:lvl4pPr>
            <a:lvl5pPr marL="2062861" indent="0">
              <a:buNone/>
              <a:defRPr sz="2200"/>
            </a:lvl5pPr>
            <a:lvl6pPr marL="2578577" indent="0">
              <a:buNone/>
              <a:defRPr sz="2200"/>
            </a:lvl6pPr>
            <a:lvl7pPr marL="3094292" indent="0">
              <a:buNone/>
              <a:defRPr sz="2200"/>
            </a:lvl7pPr>
            <a:lvl8pPr marL="3610007" indent="0">
              <a:buNone/>
              <a:defRPr sz="2200"/>
            </a:lvl8pPr>
            <a:lvl9pPr marL="4125723" indent="0">
              <a:buNone/>
              <a:defRPr sz="2200"/>
            </a:lvl9pPr>
          </a:lstStyle>
          <a:p>
            <a:endParaRPr lang="en-IN"/>
          </a:p>
        </p:txBody>
      </p:sp>
      <p:sp>
        <p:nvSpPr>
          <p:cNvPr id="4" name="Text Placeholder 3"/>
          <p:cNvSpPr>
            <a:spLocks noGrp="1"/>
          </p:cNvSpPr>
          <p:nvPr>
            <p:ph type="body" sz="half" idx="2"/>
          </p:nvPr>
        </p:nvSpPr>
        <p:spPr>
          <a:xfrm>
            <a:off x="2016324" y="5367340"/>
            <a:ext cx="6172200" cy="8048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9"/>
            <a:ext cx="9258300" cy="1143000"/>
          </a:xfrm>
          <a:prstGeom prst="rect">
            <a:avLst/>
          </a:prstGeom>
        </p:spPr>
        <p:txBody>
          <a:bodyPr vert="horz" lIns="103143" tIns="51571" rIns="103143" bIns="5157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14350" y="1600202"/>
            <a:ext cx="9258300" cy="4525963"/>
          </a:xfrm>
          <a:prstGeom prst="rect">
            <a:avLst/>
          </a:prstGeom>
        </p:spPr>
        <p:txBody>
          <a:bodyPr vert="horz" lIns="103143" tIns="51571" rIns="103143" bIns="5157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14350" y="6356353"/>
            <a:ext cx="2400300" cy="365125"/>
          </a:xfrm>
          <a:prstGeom prst="rect">
            <a:avLst/>
          </a:prstGeom>
        </p:spPr>
        <p:txBody>
          <a:bodyPr vert="horz" lIns="103143" tIns="51571" rIns="103143" bIns="51571" rtlCol="0" anchor="ctr"/>
          <a:lstStyle>
            <a:lvl1pPr algn="l">
              <a:defRPr sz="1300">
                <a:solidFill>
                  <a:schemeClr val="tx1">
                    <a:tint val="75000"/>
                  </a:schemeClr>
                </a:solidFill>
              </a:defRPr>
            </a:lvl1pPr>
          </a:lstStyle>
          <a:p>
            <a:fld id="{E21F75FA-5FC6-4E83-A26F-297B1FAF5EB6}" type="datetimeFigureOut">
              <a:rPr lang="en-US" smtClean="0"/>
              <a:pPr/>
              <a:t>6/8/2017</a:t>
            </a:fld>
            <a:endParaRPr lang="en-IN"/>
          </a:p>
        </p:txBody>
      </p:sp>
      <p:sp>
        <p:nvSpPr>
          <p:cNvPr id="5" name="Footer Placeholder 4"/>
          <p:cNvSpPr>
            <a:spLocks noGrp="1"/>
          </p:cNvSpPr>
          <p:nvPr>
            <p:ph type="ftr" sz="quarter" idx="3"/>
          </p:nvPr>
        </p:nvSpPr>
        <p:spPr>
          <a:xfrm>
            <a:off x="3514725" y="6356353"/>
            <a:ext cx="3257550" cy="365125"/>
          </a:xfrm>
          <a:prstGeom prst="rect">
            <a:avLst/>
          </a:prstGeom>
        </p:spPr>
        <p:txBody>
          <a:bodyPr vert="horz" lIns="103143" tIns="51571" rIns="103143" bIns="51571" rtlCol="0" anchor="ctr"/>
          <a:lstStyle>
            <a:lvl1pPr algn="ctr">
              <a:defRPr sz="13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103143" tIns="51571" rIns="103143" bIns="51571" rtlCol="0" anchor="ctr"/>
          <a:lstStyle>
            <a:lvl1pPr algn="r">
              <a:defRPr sz="1300">
                <a:solidFill>
                  <a:schemeClr val="tx1">
                    <a:tint val="75000"/>
                  </a:schemeClr>
                </a:solidFill>
              </a:defRPr>
            </a:lvl1pPr>
          </a:lstStyle>
          <a:p>
            <a:fld id="{3003C59A-9FE1-4B95-8C40-8313D9FC4F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31430" rtl="0" eaLnBrk="1" latinLnBrk="0" hangingPunct="1">
        <a:spcBef>
          <a:spcPct val="0"/>
        </a:spcBef>
        <a:buNone/>
        <a:defRPr sz="4900" kern="1200">
          <a:solidFill>
            <a:schemeClr val="tx1"/>
          </a:solidFill>
          <a:latin typeface="+mj-lt"/>
          <a:ea typeface="+mj-ea"/>
          <a:cs typeface="+mj-cs"/>
        </a:defRPr>
      </a:lvl1pPr>
    </p:titleStyle>
    <p:bodyStyle>
      <a:lvl1pPr marL="386786" indent="-386786" algn="l" defTabSz="103143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8037" indent="-322322" algn="l" defTabSz="103143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89289" indent="-257857" algn="l" defTabSz="103143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500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20719"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3643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5215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67865"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8358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mai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428625" y="3886200"/>
            <a:ext cx="9515475" cy="914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Verdana" pitchFamily="32" charset="0"/>
                <a:ea typeface="SimSun" charset="-122"/>
              </a:defRPr>
            </a:lvl9pPr>
          </a:lstStyle>
          <a:p>
            <a:pPr>
              <a:spcBef>
                <a:spcPts val="600"/>
              </a:spcBef>
              <a:buClrTx/>
              <a:buSzPct val="70000"/>
              <a:buFontTx/>
              <a:buNone/>
            </a:pPr>
            <a:endParaRPr lang="en-US" altLang="en-US">
              <a:solidFill>
                <a:srgbClr val="443329"/>
              </a:solidFill>
              <a:latin typeface="Franklin Gothic Book" pitchFamily="32" charset="0"/>
            </a:endParaRPr>
          </a:p>
          <a:p>
            <a:pPr>
              <a:spcBef>
                <a:spcPts val="600"/>
              </a:spcBef>
              <a:buClrTx/>
              <a:buSzPct val="70000"/>
              <a:buFontTx/>
              <a:buNone/>
            </a:pPr>
            <a:endParaRPr lang="en-US" altLang="en-US">
              <a:solidFill>
                <a:srgbClr val="443329"/>
              </a:solidFill>
              <a:latin typeface="Franklin Gothic Book" pitchFamily="32" charset="0"/>
            </a:endParaRPr>
          </a:p>
        </p:txBody>
      </p:sp>
      <p:sp>
        <p:nvSpPr>
          <p:cNvPr id="6" name="Rectangle 2"/>
          <p:cNvSpPr txBox="1">
            <a:spLocks noChangeArrowheads="1"/>
          </p:cNvSpPr>
          <p:nvPr/>
        </p:nvSpPr>
        <p:spPr>
          <a:xfrm>
            <a:off x="428625" y="457201"/>
            <a:ext cx="8486775" cy="305117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fontAlgn="auto">
              <a:spcAft>
                <a:spcPts val="0"/>
              </a:spcAft>
              <a:buClrTx/>
              <a:buSzTx/>
              <a:buFontTx/>
            </a:pPr>
            <a:endParaRPr lang="en-US" altLang="en-US" sz="2800" dirty="0">
              <a:solidFill>
                <a:srgbClr val="008000"/>
              </a:solidFill>
            </a:endParaRPr>
          </a:p>
        </p:txBody>
      </p:sp>
      <p:sp>
        <p:nvSpPr>
          <p:cNvPr id="7" name="Subtitle 2"/>
          <p:cNvSpPr txBox="1">
            <a:spLocks/>
          </p:cNvSpPr>
          <p:nvPr/>
        </p:nvSpPr>
        <p:spPr>
          <a:xfrm>
            <a:off x="771525" y="4572000"/>
            <a:ext cx="7269480" cy="1371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fontAlgn="auto">
              <a:spcAft>
                <a:spcPts val="0"/>
              </a:spcAft>
            </a:pPr>
            <a:endParaRPr lang="en-US" dirty="0" smtClean="0">
              <a:solidFill>
                <a:srgbClr val="92D050"/>
              </a:solidFill>
              <a:latin typeface="Georgia" pitchFamily="18" charset="0"/>
            </a:endParaRPr>
          </a:p>
          <a:p>
            <a:pPr fontAlgn="auto">
              <a:spcAft>
                <a:spcPts val="0"/>
              </a:spcAft>
            </a:pPr>
            <a:endParaRPr lang="en-US" dirty="0">
              <a:solidFill>
                <a:srgbClr val="92D050"/>
              </a:solidFill>
              <a:latin typeface="Georgia" pitchFamily="18" charset="0"/>
            </a:endParaRPr>
          </a:p>
        </p:txBody>
      </p:sp>
      <p:sp>
        <p:nvSpPr>
          <p:cNvPr id="9" name="Title 8"/>
          <p:cNvSpPr>
            <a:spLocks noGrp="1"/>
          </p:cNvSpPr>
          <p:nvPr>
            <p:ph type="ctrTitle"/>
          </p:nvPr>
        </p:nvSpPr>
        <p:spPr/>
        <p:txBody>
          <a:bodyPr/>
          <a:lstStyle/>
          <a:p>
            <a:r>
              <a:rPr lang="en-US" dirty="0" smtClean="0"/>
              <a:t>Terminologies</a:t>
            </a:r>
            <a:endParaRPr lang="en-IN" dirty="0"/>
          </a:p>
        </p:txBody>
      </p:sp>
    </p:spTree>
    <p:extLst>
      <p:ext uri="{BB962C8B-B14F-4D97-AF65-F5344CB8AC3E}">
        <p14:creationId xmlns="" xmlns:p14="http://schemas.microsoft.com/office/powerpoint/2010/main" val="40007130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Programs</a:t>
            </a:r>
            <a:endParaRPr lang="en-IN" dirty="0"/>
          </a:p>
        </p:txBody>
      </p:sp>
      <p:sp>
        <p:nvSpPr>
          <p:cNvPr id="3" name="Content Placeholder 2"/>
          <p:cNvSpPr>
            <a:spLocks noGrp="1"/>
          </p:cNvSpPr>
          <p:nvPr>
            <p:ph idx="1"/>
          </p:nvPr>
        </p:nvSpPr>
        <p:spPr/>
        <p:txBody>
          <a:bodyPr/>
          <a:lstStyle/>
          <a:p>
            <a:r>
              <a:rPr lang="en-US" dirty="0" err="1" smtClean="0"/>
              <a:t>IoT</a:t>
            </a:r>
            <a:r>
              <a:rPr lang="en-US" dirty="0" smtClean="0"/>
              <a:t> (Batch 2) – June 11, 2017 (Sunday)</a:t>
            </a:r>
          </a:p>
          <a:p>
            <a:r>
              <a:rPr lang="en-US" dirty="0" smtClean="0"/>
              <a:t>Android Application Development – June 15, 2017</a:t>
            </a:r>
          </a:p>
          <a:p>
            <a:r>
              <a:rPr lang="en-US" dirty="0" smtClean="0"/>
              <a:t>Android Application Development – June </a:t>
            </a:r>
            <a:r>
              <a:rPr lang="en-US" dirty="0" smtClean="0"/>
              <a:t>17, </a:t>
            </a:r>
            <a:r>
              <a:rPr lang="en-US" dirty="0" smtClean="0"/>
              <a:t>2017</a:t>
            </a:r>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Services</a:t>
            </a:r>
            <a:endParaRPr lang="en-IN" dirty="0"/>
          </a:p>
        </p:txBody>
      </p:sp>
      <p:sp>
        <p:nvSpPr>
          <p:cNvPr id="3" name="Content Placeholder 2"/>
          <p:cNvSpPr>
            <a:spLocks noGrp="1"/>
          </p:cNvSpPr>
          <p:nvPr>
            <p:ph idx="1"/>
          </p:nvPr>
        </p:nvSpPr>
        <p:spPr/>
        <p:txBody>
          <a:bodyPr/>
          <a:lstStyle/>
          <a:p>
            <a:r>
              <a:rPr lang="en-US" dirty="0" smtClean="0"/>
              <a:t>IPT (5 days/10 days/ 15 days)</a:t>
            </a:r>
          </a:p>
          <a:p>
            <a:r>
              <a:rPr lang="en-US" dirty="0" smtClean="0"/>
              <a:t>Internships(5 days/10 days/15 days)</a:t>
            </a:r>
          </a:p>
          <a:p>
            <a:r>
              <a:rPr lang="en-US" dirty="0" smtClean="0"/>
              <a:t>Fee details:</a:t>
            </a:r>
          </a:p>
          <a:p>
            <a:r>
              <a:rPr lang="en-US" dirty="0" smtClean="0"/>
              <a:t>IPT( Rs.1000/Rs.1800/Rs.2500)</a:t>
            </a:r>
          </a:p>
          <a:p>
            <a:r>
              <a:rPr lang="en-US" smtClean="0"/>
              <a:t>Internship(Rs.2000/Rs.3500/Rs.4500</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MIME</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Multipurpose Internet Mail Extensions</a:t>
            </a:r>
            <a:r>
              <a:rPr lang="en-IN" dirty="0"/>
              <a:t> (</a:t>
            </a:r>
            <a:r>
              <a:rPr lang="en-IN" b="1" dirty="0"/>
              <a:t>MIME</a:t>
            </a:r>
            <a:r>
              <a:rPr lang="en-IN" dirty="0"/>
              <a:t>) is an Internet standard that extends the format of email to support:</a:t>
            </a:r>
          </a:p>
          <a:p>
            <a:r>
              <a:rPr lang="en-IN" dirty="0"/>
              <a:t>Text in character sets other than ASCII</a:t>
            </a:r>
          </a:p>
          <a:p>
            <a:r>
              <a:rPr lang="en-IN" dirty="0"/>
              <a:t>Non-text attachments: audio, video, images, application programs etc.</a:t>
            </a:r>
          </a:p>
          <a:p>
            <a:r>
              <a:rPr lang="en-IN" dirty="0"/>
              <a:t>Message bodies with multiple parts</a:t>
            </a:r>
          </a:p>
          <a:p>
            <a:r>
              <a:rPr lang="en-IN" dirty="0"/>
              <a:t>Header information in non-ASCII character sets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a:t>
            </a:r>
            <a:endParaRPr lang="en-IN" dirty="0"/>
          </a:p>
        </p:txBody>
      </p:sp>
      <p:sp>
        <p:nvSpPr>
          <p:cNvPr id="3" name="Content Placeholder 2"/>
          <p:cNvSpPr>
            <a:spLocks noGrp="1"/>
          </p:cNvSpPr>
          <p:nvPr>
            <p:ph idx="1"/>
          </p:nvPr>
        </p:nvSpPr>
        <p:spPr/>
        <p:txBody>
          <a:bodyPr/>
          <a:lstStyle/>
          <a:p>
            <a:r>
              <a:rPr lang="en-IN" b="1" dirty="0"/>
              <a:t>Simple Mail Transfer Protocol</a:t>
            </a:r>
            <a:r>
              <a:rPr lang="en-IN" dirty="0"/>
              <a:t> (</a:t>
            </a:r>
            <a:r>
              <a:rPr lang="en-IN" b="1" dirty="0"/>
              <a:t>SMTP</a:t>
            </a:r>
            <a:r>
              <a:rPr lang="en-IN" dirty="0"/>
              <a:t>) is an Internet standard for electronic</a:t>
            </a:r>
            <a:r>
              <a:rPr lang="en-IN" dirty="0">
                <a:hlinkClick r:id="rId2" tooltip="Email"/>
              </a:rPr>
              <a:t> </a:t>
            </a:r>
            <a:r>
              <a:rPr lang="en-IN" dirty="0"/>
              <a:t>mail (email) transmission. </a:t>
            </a:r>
            <a:r>
              <a:rPr lang="en-IN" dirty="0" smtClean="0"/>
              <a:t>it </a:t>
            </a:r>
            <a:r>
              <a:rPr lang="en-IN" dirty="0"/>
              <a:t>was last updated in 2008 with Extended SMTP </a:t>
            </a:r>
            <a:r>
              <a:rPr lang="en-IN" dirty="0" smtClean="0"/>
              <a: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64</a:t>
            </a:r>
            <a:endParaRPr lang="en-IN" dirty="0"/>
          </a:p>
        </p:txBody>
      </p:sp>
      <p:sp>
        <p:nvSpPr>
          <p:cNvPr id="3" name="Content Placeholder 2"/>
          <p:cNvSpPr>
            <a:spLocks noGrp="1"/>
          </p:cNvSpPr>
          <p:nvPr>
            <p:ph idx="1"/>
          </p:nvPr>
        </p:nvSpPr>
        <p:spPr/>
        <p:txBody>
          <a:bodyPr/>
          <a:lstStyle/>
          <a:p>
            <a:r>
              <a:rPr lang="en-IN" b="1" dirty="0"/>
              <a:t>Base64</a:t>
            </a:r>
            <a:r>
              <a:rPr lang="en-IN" dirty="0"/>
              <a:t> is a group of similar binary-to-text encoding schemes that represent binary data in an ASCII string format by translating it into a radix-64 representation. The term </a:t>
            </a:r>
            <a:r>
              <a:rPr lang="en-IN" i="1" dirty="0"/>
              <a:t>Base64</a:t>
            </a:r>
            <a:r>
              <a:rPr lang="en-IN" dirty="0"/>
              <a:t> originates from a specific MIME content transfer encoding.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0" y="642918"/>
            <a:ext cx="9258300" cy="1143000"/>
          </a:xfrm>
        </p:spPr>
        <p:txBody>
          <a:bodyPr/>
          <a:lstStyle/>
          <a:p>
            <a:r>
              <a:rPr lang="en-US" dirty="0" smtClean="0"/>
              <a:t>Binary to text  encoding</a:t>
            </a:r>
            <a:endParaRPr lang="en-IN" dirty="0"/>
          </a:p>
        </p:txBody>
      </p:sp>
      <p:sp>
        <p:nvSpPr>
          <p:cNvPr id="3" name="Content Placeholder 2"/>
          <p:cNvSpPr>
            <a:spLocks noGrp="1"/>
          </p:cNvSpPr>
          <p:nvPr>
            <p:ph idx="1"/>
          </p:nvPr>
        </p:nvSpPr>
        <p:spPr>
          <a:xfrm>
            <a:off x="500030" y="1785926"/>
            <a:ext cx="9258300" cy="4525963"/>
          </a:xfrm>
        </p:spPr>
        <p:txBody>
          <a:bodyPr/>
          <a:lstStyle/>
          <a:p>
            <a:r>
              <a:rPr lang="en-IN" dirty="0"/>
              <a:t>A </a:t>
            </a:r>
            <a:r>
              <a:rPr lang="en-IN" b="1" dirty="0"/>
              <a:t>binary-to-text encoding</a:t>
            </a:r>
            <a:r>
              <a:rPr lang="en-IN" dirty="0"/>
              <a:t> is encoding of data in plain text. More precisely, it is an encoding of binary data in a sequence of printable characters. These encodings are necessary for transmission of data when the channel does not allow binary data (such as </a:t>
            </a:r>
            <a:r>
              <a:rPr lang="en-IN" dirty="0" smtClean="0"/>
              <a:t>email)</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IN" dirty="0"/>
          </a:p>
        </p:txBody>
      </p:sp>
      <p:sp>
        <p:nvSpPr>
          <p:cNvPr id="3" name="Content Placeholder 2"/>
          <p:cNvSpPr>
            <a:spLocks noGrp="1"/>
          </p:cNvSpPr>
          <p:nvPr>
            <p:ph idx="1"/>
          </p:nvPr>
        </p:nvSpPr>
        <p:spPr/>
        <p:txBody>
          <a:bodyPr>
            <a:normAutofit fontScale="92500"/>
          </a:bodyPr>
          <a:lstStyle/>
          <a:p>
            <a:r>
              <a:rPr lang="en-IN" dirty="0"/>
              <a:t>In computer programming, in particular in a </a:t>
            </a:r>
            <a:r>
              <a:rPr lang="en-IN" dirty="0" err="1" smtClean="0"/>
              <a:t>linux</a:t>
            </a:r>
            <a:r>
              <a:rPr lang="en-IN" dirty="0" smtClean="0"/>
              <a:t>-like </a:t>
            </a:r>
            <a:r>
              <a:rPr lang="en-IN" dirty="0"/>
              <a:t>environment, </a:t>
            </a:r>
            <a:r>
              <a:rPr lang="en-IN" b="1" dirty="0"/>
              <a:t>glob</a:t>
            </a:r>
            <a:r>
              <a:rPr lang="en-IN" dirty="0"/>
              <a:t> patterns specify sets of filenames with wildcard characters. For example, the Unix command </a:t>
            </a:r>
            <a:r>
              <a:rPr lang="en-IN" dirty="0" err="1" smtClean="0"/>
              <a:t>mv</a:t>
            </a:r>
            <a:r>
              <a:rPr lang="en-IN" dirty="0" smtClean="0"/>
              <a:t> *.txt </a:t>
            </a:r>
            <a:r>
              <a:rPr lang="en-IN" dirty="0" err="1" smtClean="0"/>
              <a:t>textfiles</a:t>
            </a:r>
            <a:r>
              <a:rPr lang="en-IN" dirty="0" smtClean="0"/>
              <a:t>/</a:t>
            </a:r>
            <a:r>
              <a:rPr lang="en-IN" dirty="0"/>
              <a:t> moves (</a:t>
            </a:r>
            <a:r>
              <a:rPr lang="en-IN" dirty="0" err="1" smtClean="0"/>
              <a:t>mv</a:t>
            </a:r>
            <a:r>
              <a:rPr lang="en-IN" dirty="0"/>
              <a:t>) all files with names ending in </a:t>
            </a:r>
            <a:r>
              <a:rPr lang="en-IN" dirty="0" smtClean="0"/>
              <a:t>.</a:t>
            </a:r>
            <a:r>
              <a:rPr lang="en-IN" dirty="0" err="1" smtClean="0"/>
              <a:t>txt</a:t>
            </a:r>
            <a:r>
              <a:rPr lang="en-IN" dirty="0" err="1"/>
              <a:t>from</a:t>
            </a:r>
            <a:r>
              <a:rPr lang="en-IN" dirty="0"/>
              <a:t> the current directory to the directory </a:t>
            </a:r>
            <a:r>
              <a:rPr lang="en-IN" dirty="0" err="1" smtClean="0"/>
              <a:t>textfiles</a:t>
            </a:r>
            <a:r>
              <a:rPr lang="en-IN" dirty="0"/>
              <a:t>. Here, </a:t>
            </a:r>
            <a:r>
              <a:rPr lang="en-IN" dirty="0" smtClean="0"/>
              <a:t>*</a:t>
            </a:r>
            <a:r>
              <a:rPr lang="en-IN" dirty="0"/>
              <a:t> is a wildcard standing for "any string of characters" and</a:t>
            </a:r>
            <a:r>
              <a:rPr lang="en-IN" dirty="0" smtClean="0"/>
              <a:t>*.txt</a:t>
            </a:r>
            <a:r>
              <a:rPr lang="en-IN" dirty="0"/>
              <a:t> is a glob pattern.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SMTP.ehlo</a:t>
            </a:r>
            <a:endParaRPr lang="en-IN" dirty="0"/>
          </a:p>
        </p:txBody>
      </p:sp>
      <p:sp>
        <p:nvSpPr>
          <p:cNvPr id="3" name="Content Placeholder 2"/>
          <p:cNvSpPr>
            <a:spLocks noGrp="1"/>
          </p:cNvSpPr>
          <p:nvPr>
            <p:ph idx="1"/>
          </p:nvPr>
        </p:nvSpPr>
        <p:spPr/>
        <p:txBody>
          <a:bodyPr/>
          <a:lstStyle/>
          <a:p>
            <a:r>
              <a:rPr lang="en-IN" dirty="0"/>
              <a:t>Identify yourself to the </a:t>
            </a:r>
            <a:r>
              <a:rPr lang="en-IN" dirty="0" smtClean="0"/>
              <a:t> Extended SMTP </a:t>
            </a:r>
            <a:r>
              <a:rPr lang="en-IN" dirty="0"/>
              <a:t>server using  </a:t>
            </a:r>
            <a:r>
              <a:rPr lang="en-IN" dirty="0" err="1" smtClean="0"/>
              <a:t>ehlo</a:t>
            </a:r>
            <a:r>
              <a:rPr lang="en-IN" dirty="0" smtClean="0"/>
              <a:t>. </a:t>
            </a:r>
            <a:r>
              <a:rPr lang="en-IN" dirty="0"/>
              <a:t>The hostname argument defaults to the fully qualified domain name of the local host. The message returned by the server is stored as </a:t>
            </a:r>
            <a:r>
              <a:rPr lang="en-IN" dirty="0" smtClean="0"/>
              <a:t>the </a:t>
            </a:r>
            <a:r>
              <a:rPr lang="en-IN" dirty="0" err="1" smtClean="0"/>
              <a:t>ehlo_resp</a:t>
            </a:r>
            <a:r>
              <a:rPr lang="en-IN" dirty="0"/>
              <a:t> attribute of the object.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IN" dirty="0"/>
          </a:p>
        </p:txBody>
      </p:sp>
      <p:sp>
        <p:nvSpPr>
          <p:cNvPr id="3" name="Content Placeholder 2"/>
          <p:cNvSpPr>
            <a:spLocks noGrp="1"/>
          </p:cNvSpPr>
          <p:nvPr>
            <p:ph idx="1"/>
          </p:nvPr>
        </p:nvSpPr>
        <p:spPr/>
        <p:txBody>
          <a:bodyPr>
            <a:noAutofit/>
          </a:bodyPr>
          <a:lstStyle/>
          <a:p>
            <a:r>
              <a:rPr lang="en-IN" sz="2400" dirty="0" smtClean="0"/>
              <a:t>An </a:t>
            </a:r>
            <a:r>
              <a:rPr lang="en-IN" sz="2400" b="1" dirty="0" smtClean="0"/>
              <a:t>HTTP cookie</a:t>
            </a:r>
            <a:r>
              <a:rPr lang="en-IN" sz="2400" dirty="0" smtClean="0"/>
              <a:t> (also called </a:t>
            </a:r>
            <a:r>
              <a:rPr lang="en-IN" sz="2400" b="1" dirty="0" smtClean="0"/>
              <a:t>web cookie</a:t>
            </a:r>
            <a:r>
              <a:rPr lang="en-IN" sz="2400" dirty="0" smtClean="0"/>
              <a:t>, </a:t>
            </a:r>
            <a:r>
              <a:rPr lang="en-IN" sz="2400" b="1" dirty="0" smtClean="0"/>
              <a:t>Internet cookie</a:t>
            </a:r>
            <a:r>
              <a:rPr lang="en-IN" sz="2400" dirty="0" smtClean="0"/>
              <a:t>, </a:t>
            </a:r>
            <a:r>
              <a:rPr lang="en-IN" sz="2400" b="1" dirty="0" smtClean="0"/>
              <a:t>browser cookie  </a:t>
            </a:r>
            <a:r>
              <a:rPr lang="en-IN" sz="2400" dirty="0" smtClean="0"/>
              <a:t>or simply </a:t>
            </a:r>
            <a:r>
              <a:rPr lang="en-IN" sz="2400" b="1" dirty="0" smtClean="0"/>
              <a:t>cookie</a:t>
            </a:r>
            <a:r>
              <a:rPr lang="en-IN" sz="2400" dirty="0" smtClean="0"/>
              <a:t>) is a small piece of data sent from a website and stored on the user's computer by the user's web browser while the user is browsing.</a:t>
            </a:r>
          </a:p>
          <a:p>
            <a:r>
              <a:rPr lang="en-IN" sz="2400" dirty="0" smtClean="0"/>
              <a:t> Cookies were designed to be a reliable mechanism for websites to remember information (such as items added in the shopping cart in an online store) or to record the user's browsing activity (including clicking particular buttons, logging in, or recording which pages were visited in the past). </a:t>
            </a:r>
          </a:p>
          <a:p>
            <a:r>
              <a:rPr lang="en-IN" sz="2400" dirty="0" smtClean="0"/>
              <a:t>They can also be used to remember arbitrary pieces of information that the user previously entered into form fields such as names, addresses, passwords, and credit card numbers.</a:t>
            </a:r>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cookielib</a:t>
            </a:r>
            <a:endParaRPr lang="en-IN" dirty="0"/>
          </a:p>
        </p:txBody>
      </p:sp>
      <p:sp>
        <p:nvSpPr>
          <p:cNvPr id="3" name="Content Placeholder 2"/>
          <p:cNvSpPr>
            <a:spLocks noGrp="1"/>
          </p:cNvSpPr>
          <p:nvPr>
            <p:ph idx="1"/>
          </p:nvPr>
        </p:nvSpPr>
        <p:spPr/>
        <p:txBody>
          <a:bodyPr/>
          <a:lstStyle/>
          <a:p>
            <a:r>
              <a:rPr lang="en-IN" dirty="0"/>
              <a:t>The cookielib module defines classes for automatic handling of HTTP cookies. It is useful for accessing web sites that require small pieces of data – </a:t>
            </a:r>
            <a:r>
              <a:rPr lang="en-IN" i="1" dirty="0"/>
              <a:t>cookies</a:t>
            </a:r>
            <a:r>
              <a:rPr lang="en-IN" dirty="0"/>
              <a:t> – to be set on the client machine by an HTTP response from a web server, and then returned to the server in later HTTP requests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89</Words>
  <Application>Microsoft Office PowerPoint</Application>
  <PresentationFormat>35mm Slides</PresentationFormat>
  <Paragraphs>34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Terminologies</vt:lpstr>
      <vt:lpstr>MIME</vt:lpstr>
      <vt:lpstr>SMTP</vt:lpstr>
      <vt:lpstr>Base 64</vt:lpstr>
      <vt:lpstr>Binary to text  encoding</vt:lpstr>
      <vt:lpstr>GLOB</vt:lpstr>
      <vt:lpstr>SMTP.ehlo</vt:lpstr>
      <vt:lpstr>Cookies</vt:lpstr>
      <vt:lpstr>cookielib</vt:lpstr>
      <vt:lpstr>Up-Coming Programs</vt:lpstr>
      <vt:lpstr>Our Services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2017-05-30T10:20:51Z</dcterms:created>
  <dcterms:modified xsi:type="dcterms:W3CDTF">2017-06-08T13:27:26Z</dcterms:modified>
</cp:coreProperties>
</file>