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80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83" r:id="rId36"/>
    <p:sldId id="294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2BBE5-6F32-4A7F-9359-B1F61E8AE1A7}" v="4405" dt="2021-07-20T09:53:50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3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1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5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09" r:id="rId8"/>
    <p:sldLayoutId id="2147483710" r:id="rId9"/>
    <p:sldLayoutId id="2147483711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hil6ra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A42E-2898-4A1B-AEB1-FB784E3E3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Sabon Next LT"/>
              </a:rPr>
              <a:t>MAJOR PROJECT 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305AD-4B3E-42E6-856E-0A48964F2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b="1" dirty="0">
                <a:ea typeface="+mn-lt"/>
                <a:cs typeface="+mn-lt"/>
              </a:rPr>
              <a:t>Name: </a:t>
            </a:r>
            <a:r>
              <a:rPr lang="en-GB" dirty="0">
                <a:ea typeface="+mn-lt"/>
                <a:cs typeface="+mn-lt"/>
              </a:rPr>
              <a:t>Rai Guru Raj</a:t>
            </a:r>
            <a:endParaRPr lang="en-US" dirty="0">
              <a:ea typeface="+mn-lt"/>
              <a:cs typeface="+mn-lt"/>
            </a:endParaRPr>
          </a:p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b="1" dirty="0">
                <a:ea typeface="+mn-lt"/>
                <a:cs typeface="+mn-lt"/>
              </a:rPr>
              <a:t>Email: </a:t>
            </a:r>
            <a:r>
              <a:rPr lang="en-GB" dirty="0">
                <a:ea typeface="+mn-lt"/>
                <a:cs typeface="+mn-lt"/>
                <a:hlinkClick r:id="rId2"/>
              </a:rPr>
              <a:t>sahil6rai@gmail.com</a:t>
            </a:r>
            <a:endParaRPr lang="en-GB">
              <a:ea typeface="+mn-lt"/>
              <a:cs typeface="+mn-lt"/>
            </a:endParaRPr>
          </a:p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b="1" dirty="0">
                <a:ea typeface="+mn-lt"/>
                <a:cs typeface="+mn-lt"/>
              </a:rPr>
              <a:t>Batch:</a:t>
            </a:r>
            <a:r>
              <a:rPr lang="en-GB" dirty="0">
                <a:ea typeface="+mn-lt"/>
                <a:cs typeface="+mn-lt"/>
              </a:rPr>
              <a:t> 24th June'21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15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67CCDD5-59A2-47E3-B41C-4957D5248903}"/>
              </a:ext>
            </a:extLst>
          </p:cNvPr>
          <p:cNvSpPr txBox="1">
            <a:spLocks/>
          </p:cNvSpPr>
          <p:nvPr/>
        </p:nvSpPr>
        <p:spPr>
          <a:xfrm>
            <a:off x="8214394" y="668472"/>
            <a:ext cx="3744830" cy="31627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Page 3: </a:t>
            </a:r>
            <a:b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</a:br>
            <a: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Sales Based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cs typeface="Sabon Next LT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C7800C-3BE7-4A90-8F9F-E338BE217398}"/>
              </a:ext>
            </a:extLst>
          </p:cNvPr>
          <p:cNvSpPr>
            <a:spLocks noGrp="1"/>
          </p:cNvSpPr>
          <p:nvPr/>
        </p:nvSpPr>
        <p:spPr>
          <a:xfrm>
            <a:off x="8356399" y="4027910"/>
            <a:ext cx="3457177" cy="1403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i="0" dirty="0"/>
              <a:t>Profit filter on this Page</a:t>
            </a:r>
          </a:p>
          <a:p>
            <a:pPr>
              <a:lnSpc>
                <a:spcPct val="100000"/>
              </a:lnSpc>
            </a:pPr>
            <a:r>
              <a:rPr lang="en-US" sz="2200" b="1" i="0" dirty="0"/>
              <a:t>Card-</a:t>
            </a:r>
            <a:r>
              <a:rPr lang="en-US" sz="2200" i="0" dirty="0"/>
              <a:t>Discount Band &amp; </a:t>
            </a:r>
            <a:endParaRPr lang="en-US" sz="2200" b="1" i="0" dirty="0"/>
          </a:p>
          <a:p>
            <a:pPr>
              <a:lnSpc>
                <a:spcPct val="100000"/>
              </a:lnSpc>
            </a:pPr>
            <a:r>
              <a:rPr lang="en-US" sz="2200" i="0" dirty="0"/>
              <a:t>          Units Sold</a:t>
            </a:r>
            <a:endParaRPr lang="en-US" sz="2200" b="1" i="0" dirty="0"/>
          </a:p>
          <a:p>
            <a:pPr>
              <a:lnSpc>
                <a:spcPct val="100000"/>
              </a:lnSpc>
            </a:pPr>
            <a:r>
              <a:rPr lang="en-US" sz="2200" b="1" i="0" dirty="0"/>
              <a:t>Slicer-</a:t>
            </a:r>
            <a:r>
              <a:rPr lang="en-US" sz="2200" i="0" dirty="0"/>
              <a:t>Year &amp; Product Name</a:t>
            </a:r>
          </a:p>
        </p:txBody>
      </p:sp>
      <p:pic>
        <p:nvPicPr>
          <p:cNvPr id="14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3CBD1B61-5C2E-4FF8-B6A7-3950FDED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9" y="295090"/>
            <a:ext cx="7628349" cy="57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C545-C364-4C4B-B6A8-FE49937EFDB3}"/>
              </a:ext>
            </a:extLst>
          </p:cNvPr>
          <p:cNvSpPr txBox="1"/>
          <p:nvPr/>
        </p:nvSpPr>
        <p:spPr>
          <a:xfrm>
            <a:off x="6973147" y="1644281"/>
            <a:ext cx="4518177" cy="38124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This Clustered Column Chart </a:t>
            </a:r>
            <a:r>
              <a:rPr lang="en-US" sz="2400">
                <a:ea typeface="+mn-lt"/>
                <a:cs typeface="+mn-lt"/>
              </a:rPr>
              <a:t>shows Average Sales by </a:t>
            </a:r>
            <a:r>
              <a:rPr lang="en-US" sz="2400" dirty="0">
                <a:ea typeface="+mn-lt"/>
                <a:cs typeface="+mn-lt"/>
              </a:rPr>
              <a:t>Country.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U.S.A. has Max. Sales of 214K followed by Germany, France, Canada and Mexico of 198K, 176K, 151K and 97K respectively.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F409641-80A4-41EB-86C5-B203533D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5" y="641129"/>
            <a:ext cx="4569911" cy="54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53643D30-E502-482A-84A3-785B7054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06" y="814129"/>
            <a:ext cx="3954049" cy="5229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4126A6-AF1D-407C-BAD7-C7C798233D86}"/>
              </a:ext>
            </a:extLst>
          </p:cNvPr>
          <p:cNvSpPr txBox="1"/>
          <p:nvPr/>
        </p:nvSpPr>
        <p:spPr>
          <a:xfrm>
            <a:off x="7411557" y="1644281"/>
            <a:ext cx="3923192" cy="38124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This Waterfall Chart </a:t>
            </a:r>
            <a:r>
              <a:rPr lang="en-US" sz="2400">
                <a:ea typeface="+mn-lt"/>
                <a:cs typeface="+mn-lt"/>
              </a:rPr>
              <a:t>shows Average Sales by </a:t>
            </a:r>
            <a:r>
              <a:rPr lang="en-US" sz="2400" dirty="0">
                <a:ea typeface="+mn-lt"/>
                <a:cs typeface="+mn-lt"/>
              </a:rPr>
              <a:t>Segment.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/>
              <a:t>Small Business has Max. Sales</a:t>
            </a:r>
            <a:r>
              <a:rPr lang="en-US" sz="24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Total Sale is 0.84M.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8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8019F1A-6FA3-4D13-B42A-1A996FFF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2" y="1632309"/>
            <a:ext cx="5634624" cy="3812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BFA58-C72C-4510-A62F-A7507074788D}"/>
              </a:ext>
            </a:extLst>
          </p:cNvPr>
          <p:cNvSpPr txBox="1"/>
          <p:nvPr/>
        </p:nvSpPr>
        <p:spPr>
          <a:xfrm>
            <a:off x="7411557" y="1644281"/>
            <a:ext cx="3923192" cy="38124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This Clustered Column Chart shows </a:t>
            </a:r>
            <a:r>
              <a:rPr lang="en-US" sz="2400">
                <a:ea typeface="+mn-lt"/>
                <a:cs typeface="+mn-lt"/>
              </a:rPr>
              <a:t>Gross Sales by Country.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U.S.A. gets Max. Gross Sales followed by France, Germany, Canada and Mexico.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3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42E8-F08D-4E6C-9735-7659E48A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766582"/>
            <a:ext cx="11274612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i="1" u="sng">
                <a:cs typeface="Sabon Next LT"/>
              </a:rPr>
              <a:t>2. Marvel Superheroes</a:t>
            </a:r>
            <a:endParaRPr lang="en-GB" sz="6000" b="1" i="1" u="sng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19972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277F5F6-0EDD-482B-8BFB-B8522F83AD4A}"/>
              </a:ext>
            </a:extLst>
          </p:cNvPr>
          <p:cNvSpPr txBox="1">
            <a:spLocks/>
          </p:cNvSpPr>
          <p:nvPr/>
        </p:nvSpPr>
        <p:spPr>
          <a:xfrm>
            <a:off x="537076" y="217118"/>
            <a:ext cx="9339304" cy="47285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ea typeface="+mj-lt"/>
                <a:cs typeface="+mj-lt"/>
              </a:rPr>
              <a:t>Page 1: Home (Navigation Button, Conclusion)</a:t>
            </a:r>
            <a:endParaRPr lang="en-US" sz="2800">
              <a:cs typeface="Sabon Next LT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667550D-67B3-415A-A67B-5196DD8EF046}"/>
              </a:ext>
            </a:extLst>
          </p:cNvPr>
          <p:cNvSpPr txBox="1">
            <a:spLocks/>
          </p:cNvSpPr>
          <p:nvPr/>
        </p:nvSpPr>
        <p:spPr>
          <a:xfrm>
            <a:off x="7624722" y="6086606"/>
            <a:ext cx="3942673" cy="544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Alignment &amp; Tier filter on All </a:t>
            </a:r>
            <a:r>
              <a:rPr lang="en-US" sz="1600" b="1" dirty="0">
                <a:ea typeface="+mn-lt"/>
                <a:cs typeface="+mn-lt"/>
              </a:rPr>
              <a:t>Pages</a:t>
            </a:r>
            <a:endParaRPr lang="en-US" sz="1600" dirty="0"/>
          </a:p>
        </p:txBody>
      </p:sp>
      <p:pic>
        <p:nvPicPr>
          <p:cNvPr id="8" name="Picture 8" descr="Timeline&#10;&#10;Description automatically generated">
            <a:extLst>
              <a:ext uri="{FF2B5EF4-FFF2-40B4-BE49-F238E27FC236}">
                <a16:creationId xmlns:a16="http://schemas.microsoft.com/office/drawing/2014/main" id="{E5FD1079-165F-4272-9C84-1B029D842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8" y="926108"/>
            <a:ext cx="10905993" cy="50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8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3D3CF1-8F26-41BD-80C3-0A16B92E917A}"/>
              </a:ext>
            </a:extLst>
          </p:cNvPr>
          <p:cNvSpPr txBox="1"/>
          <p:nvPr/>
        </p:nvSpPr>
        <p:spPr>
          <a:xfrm>
            <a:off x="6743502" y="2604609"/>
            <a:ext cx="3923192" cy="17978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Table shows Name in desc. Order with Race &amp; Total Point accordingly.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F1D61-6F1E-450B-9052-F9EA14C1D85B}"/>
              </a:ext>
            </a:extLst>
          </p:cNvPr>
          <p:cNvSpPr txBox="1"/>
          <p:nvPr/>
        </p:nvSpPr>
        <p:spPr>
          <a:xfrm>
            <a:off x="785878" y="274398"/>
            <a:ext cx="2837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u="sng">
                <a:latin typeface="Sabon Next LT"/>
                <a:cs typeface="Sabon Next LT"/>
              </a:rPr>
              <a:t>For Page 2, 3 &amp; 4</a:t>
            </a:r>
            <a:endParaRPr lang="en-GB" sz="2400" u="sng" dirty="0">
              <a:latin typeface="Sabon Next LT"/>
              <a:cs typeface="Sabon Next LT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05F97C1B-9CF0-4D10-A9F9-842A653B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39" y="839243"/>
            <a:ext cx="2944521" cy="57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0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E932D3E-1DC2-4735-953F-A695A93AC68E}"/>
              </a:ext>
            </a:extLst>
          </p:cNvPr>
          <p:cNvSpPr txBox="1">
            <a:spLocks/>
          </p:cNvSpPr>
          <p:nvPr/>
        </p:nvSpPr>
        <p:spPr>
          <a:xfrm>
            <a:off x="8214394" y="668472"/>
            <a:ext cx="3744830" cy="3162712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Page 2: </a:t>
            </a:r>
            <a:b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</a:br>
            <a:r>
              <a:rPr lang="en-US" sz="5400" b="1" i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Combat &amp; Durability Stats</a:t>
            </a:r>
            <a:endParaRPr lang="en-US" sz="5400" b="1" i="1" dirty="0">
              <a:solidFill>
                <a:schemeClr val="tx1">
                  <a:lumMod val="85000"/>
                  <a:lumOff val="15000"/>
                </a:schemeClr>
              </a:solidFill>
              <a:latin typeface="Sitka Banner"/>
              <a:cs typeface="Sabon Next L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7096957-8DA4-4C76-A986-ECF103C27F4D}"/>
              </a:ext>
            </a:extLst>
          </p:cNvPr>
          <p:cNvSpPr>
            <a:spLocks noGrp="1"/>
          </p:cNvSpPr>
          <p:nvPr/>
        </p:nvSpPr>
        <p:spPr>
          <a:xfrm>
            <a:off x="8356399" y="4027910"/>
            <a:ext cx="3457177" cy="1403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i="0"/>
              <a:t>Card- </a:t>
            </a:r>
            <a:r>
              <a:rPr lang="en-US" sz="2200" i="0"/>
              <a:t>Heigth &amp; Weight</a:t>
            </a:r>
            <a:endParaRPr lang="en-US" sz="2200" b="1" i="0" dirty="0"/>
          </a:p>
          <a:p>
            <a:pPr>
              <a:lnSpc>
                <a:spcPct val="100000"/>
              </a:lnSpc>
            </a:pPr>
            <a:r>
              <a:rPr lang="en-US" sz="2200" b="1" i="0"/>
              <a:t>Slicer-</a:t>
            </a:r>
            <a:r>
              <a:rPr lang="en-US" sz="2200" i="0" dirty="0"/>
              <a:t> Name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3D21DDAE-3313-4703-9FD5-8BD220B1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4" y="667131"/>
            <a:ext cx="7649227" cy="57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8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28D95E29-2686-4887-B49F-F2599A9E3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6" y="162668"/>
            <a:ext cx="5008323" cy="6292581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812F3B91-A58F-4D05-9AC4-09CB7D867FAE}"/>
              </a:ext>
            </a:extLst>
          </p:cNvPr>
          <p:cNvSpPr txBox="1"/>
          <p:nvPr/>
        </p:nvSpPr>
        <p:spPr>
          <a:xfrm>
            <a:off x="7286297" y="1101487"/>
            <a:ext cx="3923192" cy="508587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Clustered Bar Chart shows Combat as sorted in descending </a:t>
            </a:r>
            <a:r>
              <a:rPr lang="en-US" sz="2400" dirty="0">
                <a:ea typeface="+mn-lt"/>
                <a:cs typeface="+mn-lt"/>
              </a:rPr>
              <a:t>order.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Ares has max Combat value i.e 101 and is 21 higher than Durability.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Whose Heigth &amp; Weigth is 185 &amp; 270 resp.</a:t>
            </a: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B57957-B494-4A4A-85EB-F2E73F443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65" y="1527719"/>
            <a:ext cx="1373297" cy="29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2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17EBAB4-544D-4985-9C09-FE5DD3BC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1" y="697124"/>
            <a:ext cx="4747364" cy="5087970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1A4084-E701-43D4-85DB-CAEB4A08F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21" y="1861747"/>
            <a:ext cx="1664658" cy="2028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FB407-4843-4B91-9442-0AE7F0565F16}"/>
              </a:ext>
            </a:extLst>
          </p:cNvPr>
          <p:cNvSpPr txBox="1"/>
          <p:nvPr/>
        </p:nvSpPr>
        <p:spPr>
          <a:xfrm>
            <a:off x="7286297" y="1101487"/>
            <a:ext cx="3923192" cy="508587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Clustered Bar Chart shows Durability as sorted in descending </a:t>
            </a:r>
            <a:r>
              <a:rPr lang="en-US" sz="2400" dirty="0">
                <a:ea typeface="+mn-lt"/>
                <a:cs typeface="+mn-lt"/>
              </a:rPr>
              <a:t>order.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case of Durability, the max skill is gained by Stardust i.e 110 and is 25 higher than Combat.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Whose both Heigth &amp; Weigth is –99.</a:t>
            </a: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8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15B0-44B3-4389-B0DA-8A8BACE66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i="1" dirty="0">
                <a:ea typeface="+mj-lt"/>
                <a:cs typeface="+mj-lt"/>
              </a:rPr>
              <a:t>POWER BI</a:t>
            </a:r>
            <a:endParaRPr lang="en-GB" sz="6000">
              <a:ea typeface="+mj-lt"/>
              <a:cs typeface="+mj-lt"/>
            </a:endParaRPr>
          </a:p>
          <a:p>
            <a:endParaRPr lang="en-GB" dirty="0">
              <a:cs typeface="Sabon Next 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D38DD-0C4E-4164-ABC8-AE428E8E9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611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i="1">
                <a:ea typeface="+mn-lt"/>
                <a:cs typeface="+mn-lt"/>
              </a:rPr>
              <a:t>Data Used</a:t>
            </a:r>
            <a:endParaRPr lang="en-GB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1. Financials</a:t>
            </a:r>
            <a:endParaRPr lang="en-GB"/>
          </a:p>
          <a:p>
            <a:r>
              <a:rPr lang="en-GB" i="1"/>
              <a:t>2. Marvel Superheroes</a:t>
            </a:r>
            <a:endParaRPr lang="en-GB"/>
          </a:p>
          <a:p>
            <a:r>
              <a:rPr lang="en-GB" i="1"/>
              <a:t>3. Premium Cars</a:t>
            </a:r>
            <a:endParaRPr lang="en-GB"/>
          </a:p>
          <a:p>
            <a:r>
              <a:rPr lang="en-GB" i="1"/>
              <a:t>4. World Cup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7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CBB60EC-A23E-44C8-9FAD-6ADAE2CDF237}"/>
              </a:ext>
            </a:extLst>
          </p:cNvPr>
          <p:cNvSpPr txBox="1">
            <a:spLocks/>
          </p:cNvSpPr>
          <p:nvPr/>
        </p:nvSpPr>
        <p:spPr>
          <a:xfrm>
            <a:off x="7953436" y="668472"/>
            <a:ext cx="4005788" cy="31627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Page 3: </a:t>
            </a:r>
            <a:b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</a:br>
            <a: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Intelligence </a:t>
            </a:r>
            <a:r>
              <a:rPr lang="en-US" sz="5400" b="1" i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&amp; Power Stats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cs typeface="Sabon Next L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5CB2543-DFFA-486F-B811-CE59F6F5B38B}"/>
              </a:ext>
            </a:extLst>
          </p:cNvPr>
          <p:cNvSpPr>
            <a:spLocks noGrp="1"/>
          </p:cNvSpPr>
          <p:nvPr/>
        </p:nvSpPr>
        <p:spPr>
          <a:xfrm>
            <a:off x="8356399" y="4027910"/>
            <a:ext cx="3457177" cy="1403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i="0"/>
              <a:t>Card- </a:t>
            </a:r>
            <a:r>
              <a:rPr lang="en-US" sz="2200" i="0"/>
              <a:t>Heigth &amp; Weight</a:t>
            </a:r>
            <a:endParaRPr lang="en-US" sz="2200" b="1" i="0" dirty="0"/>
          </a:p>
          <a:p>
            <a:pPr>
              <a:lnSpc>
                <a:spcPct val="100000"/>
              </a:lnSpc>
            </a:pPr>
            <a:r>
              <a:rPr lang="en-US" sz="2200" b="1" i="0"/>
              <a:t>Slicer-</a:t>
            </a:r>
            <a:r>
              <a:rPr lang="en-US" sz="2200" i="0" dirty="0"/>
              <a:t> Name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CCF445A6-50C8-4F85-9C2D-764A5DF1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6" y="550617"/>
            <a:ext cx="7169062" cy="52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63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84F3D8-98DE-4E36-A196-22C6AC9E5940}"/>
              </a:ext>
            </a:extLst>
          </p:cNvPr>
          <p:cNvSpPr txBox="1"/>
          <p:nvPr/>
        </p:nvSpPr>
        <p:spPr>
          <a:xfrm>
            <a:off x="6838622" y="1968262"/>
            <a:ext cx="4340726" cy="311133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Clustered Bar Chart shows Intelligence as sorted in descending </a:t>
            </a:r>
            <a:r>
              <a:rPr lang="en-US" sz="2400" dirty="0">
                <a:ea typeface="+mn-lt"/>
                <a:cs typeface="+mn-lt"/>
              </a:rPr>
              <a:t>order.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Ant-Man and 17 more have max Intelligence value i.e 100.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192507E-775B-4594-AFB0-45C71F9D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5" y="467686"/>
            <a:ext cx="5008323" cy="55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58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02F9C-DF97-4404-A9E8-7999270BC5A6}"/>
              </a:ext>
            </a:extLst>
          </p:cNvPr>
          <p:cNvSpPr txBox="1"/>
          <p:nvPr/>
        </p:nvSpPr>
        <p:spPr>
          <a:xfrm>
            <a:off x="7244544" y="1717350"/>
            <a:ext cx="4340726" cy="407335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Clustered Bar Chart shows Intelligence as sorted in descending </a:t>
            </a:r>
            <a:r>
              <a:rPr lang="en-US" sz="2400" dirty="0">
                <a:ea typeface="+mn-lt"/>
                <a:cs typeface="+mn-lt"/>
              </a:rPr>
              <a:t>order.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Ant-Man and 17 more have max Intelligence value i.e 100.</a:t>
            </a:r>
            <a:endParaRPr lang="en-US" sz="2400"/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F9EDE3C-E209-4406-A98C-B53E0101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7" y="411280"/>
            <a:ext cx="5321473" cy="57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67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4524E6-8891-4597-ABE5-B456061D5A41}"/>
              </a:ext>
            </a:extLst>
          </p:cNvPr>
          <p:cNvSpPr txBox="1">
            <a:spLocks/>
          </p:cNvSpPr>
          <p:nvPr/>
        </p:nvSpPr>
        <p:spPr>
          <a:xfrm>
            <a:off x="7953436" y="668472"/>
            <a:ext cx="4005788" cy="31627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Page 3: </a:t>
            </a:r>
            <a:b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</a:br>
            <a: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Intelligence </a:t>
            </a:r>
            <a:r>
              <a:rPr lang="en-US" sz="5400" b="1" i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&amp; Power Stats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cs typeface="Sabon Next 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0578BDE-24B4-4F1F-B06B-3EE38DA403DE}"/>
              </a:ext>
            </a:extLst>
          </p:cNvPr>
          <p:cNvSpPr>
            <a:spLocks noGrp="1"/>
          </p:cNvSpPr>
          <p:nvPr/>
        </p:nvSpPr>
        <p:spPr>
          <a:xfrm>
            <a:off x="8356399" y="4027910"/>
            <a:ext cx="3457177" cy="1403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i="0"/>
              <a:t>Card- </a:t>
            </a:r>
            <a:r>
              <a:rPr lang="en-US" sz="2200" i="0"/>
              <a:t>Heigth &amp; Weight</a:t>
            </a:r>
            <a:endParaRPr lang="en-US" sz="2200" b="1" i="0" dirty="0"/>
          </a:p>
          <a:p>
            <a:pPr>
              <a:lnSpc>
                <a:spcPct val="100000"/>
              </a:lnSpc>
            </a:pPr>
            <a:r>
              <a:rPr lang="en-US" sz="2200" b="1" i="0"/>
              <a:t>Slicer-</a:t>
            </a:r>
            <a:r>
              <a:rPr lang="en-US" sz="2200" i="0" dirty="0"/>
              <a:t> Name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9BF3F07F-A1B2-462E-985D-16C87F35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66553"/>
            <a:ext cx="6991350" cy="55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7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4C86FE-9434-429C-BAF5-8FEAC096737E}"/>
              </a:ext>
            </a:extLst>
          </p:cNvPr>
          <p:cNvSpPr txBox="1"/>
          <p:nvPr/>
        </p:nvSpPr>
        <p:spPr>
          <a:xfrm>
            <a:off x="6838622" y="1968262"/>
            <a:ext cx="4340726" cy="311133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Clustered Bar Chart shows Speed as sorted in descending </a:t>
            </a:r>
            <a:r>
              <a:rPr lang="en-US" sz="2400" dirty="0">
                <a:ea typeface="+mn-lt"/>
                <a:cs typeface="+mn-lt"/>
              </a:rPr>
              <a:t>order.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Air Walker, Jack Bolt, Jack of Heart, Nova II, Quicksilver and Stardust have max Speed value i.e 100.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8348DBF-3A07-4EAD-BDF8-73011DA8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8" y="807937"/>
            <a:ext cx="5916460" cy="54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8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5819EE-B5DA-4985-8EA1-06B2A21B9978}"/>
              </a:ext>
            </a:extLst>
          </p:cNvPr>
          <p:cNvSpPr txBox="1"/>
          <p:nvPr/>
        </p:nvSpPr>
        <p:spPr>
          <a:xfrm>
            <a:off x="6838622" y="1968262"/>
            <a:ext cx="4340726" cy="311133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Clustered Bar Chart shows Speed as sorted in descending </a:t>
            </a:r>
            <a:r>
              <a:rPr lang="en-US" sz="2400" dirty="0">
                <a:ea typeface="+mn-lt"/>
                <a:cs typeface="+mn-lt"/>
              </a:rPr>
              <a:t>order.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case of Strength, the max skill is gained by A-Bomb and 15 more i.e 100.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02883E1-7EAB-43E5-BB98-F670B01E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8" y="949946"/>
            <a:ext cx="5655501" cy="51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3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42E8-F08D-4E6C-9735-7659E48A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766582"/>
            <a:ext cx="11274612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i="1" u="sng">
                <a:cs typeface="Sabon Next LT"/>
              </a:rPr>
              <a:t>3. Premium Cars</a:t>
            </a:r>
            <a:endParaRPr lang="en-GB" sz="6000" b="1" i="1" u="sng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824864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ED33BA-A36E-472C-867A-19F96786AE22}"/>
              </a:ext>
            </a:extLst>
          </p:cNvPr>
          <p:cNvSpPr txBox="1">
            <a:spLocks/>
          </p:cNvSpPr>
          <p:nvPr/>
        </p:nvSpPr>
        <p:spPr>
          <a:xfrm>
            <a:off x="537076" y="217118"/>
            <a:ext cx="9339304" cy="47285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ea typeface="+mj-lt"/>
                <a:cs typeface="+mj-lt"/>
              </a:rPr>
              <a:t>Page 1: Home (Navigation Button, Conclusion)</a:t>
            </a:r>
            <a:endParaRPr lang="en-US" sz="2800">
              <a:cs typeface="Sabon Next LT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9544332-0FC2-4241-A8EF-92820A13F0FD}"/>
              </a:ext>
            </a:extLst>
          </p:cNvPr>
          <p:cNvSpPr txBox="1">
            <a:spLocks/>
          </p:cNvSpPr>
          <p:nvPr/>
        </p:nvSpPr>
        <p:spPr>
          <a:xfrm>
            <a:off x="7624722" y="6086606"/>
            <a:ext cx="3942673" cy="544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Alignment &amp; Tier filter on All </a:t>
            </a:r>
            <a:r>
              <a:rPr lang="en-US" sz="1600" b="1" dirty="0">
                <a:ea typeface="+mn-lt"/>
                <a:cs typeface="+mn-lt"/>
              </a:rPr>
              <a:t>Pages</a:t>
            </a:r>
            <a:endParaRPr lang="en-US" sz="1600" dirty="0"/>
          </a:p>
        </p:txBody>
      </p:sp>
      <p:pic>
        <p:nvPicPr>
          <p:cNvPr id="8" name="Picture 8" descr="Timeline&#10;&#10;Description automatically generated">
            <a:extLst>
              <a:ext uri="{FF2B5EF4-FFF2-40B4-BE49-F238E27FC236}">
                <a16:creationId xmlns:a16="http://schemas.microsoft.com/office/drawing/2014/main" id="{53D8FF1C-D043-475E-8D07-8815F1D2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5" y="896775"/>
            <a:ext cx="10603281" cy="51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00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779738-CE2F-491A-9B7D-3682B5E06E00}"/>
              </a:ext>
            </a:extLst>
          </p:cNvPr>
          <p:cNvSpPr txBox="1"/>
          <p:nvPr/>
        </p:nvSpPr>
        <p:spPr>
          <a:xfrm>
            <a:off x="4196543" y="3575376"/>
            <a:ext cx="4528616" cy="1307197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This Slicer shows </a:t>
            </a:r>
            <a:r>
              <a:rPr lang="en-US" sz="2400">
                <a:ea typeface="+mn-lt"/>
                <a:cs typeface="+mn-lt"/>
              </a:rPr>
              <a:t>Manufacturer Name in which Chevrolet is selected.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93288-9C68-4F5C-9CD3-6F2513362362}"/>
              </a:ext>
            </a:extLst>
          </p:cNvPr>
          <p:cNvSpPr txBox="1"/>
          <p:nvPr/>
        </p:nvSpPr>
        <p:spPr>
          <a:xfrm>
            <a:off x="785878" y="274398"/>
            <a:ext cx="2837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u="sng">
                <a:latin typeface="Sabon Next LT"/>
                <a:cs typeface="Sabon Next LT"/>
              </a:rPr>
              <a:t>For Page 2 &amp; 3</a:t>
            </a:r>
            <a:endParaRPr lang="en-GB" sz="2400" u="sng" dirty="0">
              <a:latin typeface="Sabon Next LT"/>
              <a:cs typeface="Sabon Next LT"/>
            </a:endParaRP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7B17E8-0DE6-4055-9051-ACC44790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64" y="1875889"/>
            <a:ext cx="11198268" cy="8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04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7C3DE33-D9A5-416C-B5FD-DD74FD48342C}"/>
              </a:ext>
            </a:extLst>
          </p:cNvPr>
          <p:cNvSpPr txBox="1">
            <a:spLocks/>
          </p:cNvSpPr>
          <p:nvPr/>
        </p:nvSpPr>
        <p:spPr>
          <a:xfrm>
            <a:off x="8214394" y="668472"/>
            <a:ext cx="3744830" cy="31627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Page 2: </a:t>
            </a:r>
            <a:b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</a:br>
            <a:r>
              <a:rPr lang="en-US" sz="5400" b="1" i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Horsepower Based</a:t>
            </a:r>
            <a:endParaRPr lang="en-US" sz="5400" b="1" i="1">
              <a:solidFill>
                <a:schemeClr val="tx1">
                  <a:lumMod val="85000"/>
                  <a:lumOff val="15000"/>
                </a:schemeClr>
              </a:solidFill>
              <a:latin typeface="Sitka Banner"/>
              <a:cs typeface="Sabon Next L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8126B5A-7786-4CE5-B3D0-BA5C2E1CBC3E}"/>
              </a:ext>
            </a:extLst>
          </p:cNvPr>
          <p:cNvSpPr>
            <a:spLocks noGrp="1"/>
          </p:cNvSpPr>
          <p:nvPr/>
        </p:nvSpPr>
        <p:spPr>
          <a:xfrm>
            <a:off x="8356399" y="4027910"/>
            <a:ext cx="3457177" cy="1403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i="0" dirty="0"/>
              <a:t>Card- </a:t>
            </a:r>
            <a:r>
              <a:rPr lang="en-US" sz="2200" i="0" dirty="0"/>
              <a:t>Avg. of Fuel Tank </a:t>
            </a:r>
            <a:endParaRPr lang="en-US" sz="2200" b="1" i="0" dirty="0"/>
          </a:p>
          <a:p>
            <a:pPr>
              <a:lnSpc>
                <a:spcPct val="100000"/>
              </a:lnSpc>
            </a:pPr>
            <a:r>
              <a:rPr lang="en-US" sz="2200" i="0"/>
              <a:t>           Capacity &amp; Avg. of </a:t>
            </a:r>
            <a:endParaRPr lang="en-US" sz="2200" b="1" i="0" dirty="0"/>
          </a:p>
          <a:p>
            <a:pPr>
              <a:lnSpc>
                <a:spcPct val="100000"/>
              </a:lnSpc>
            </a:pPr>
            <a:r>
              <a:rPr lang="en-US" sz="2200" i="0"/>
              <a:t>            MPG </a:t>
            </a:r>
            <a:r>
              <a:rPr lang="en-US" sz="2200" i="0" dirty="0"/>
              <a:t>Highway</a:t>
            </a:r>
            <a:endParaRPr lang="en-US" sz="2200" b="1" i="0"/>
          </a:p>
          <a:p>
            <a:pPr>
              <a:lnSpc>
                <a:spcPct val="100000"/>
              </a:lnSpc>
            </a:pPr>
            <a:r>
              <a:rPr lang="en-US" sz="2200" b="1" i="0"/>
              <a:t>Slicer-</a:t>
            </a:r>
            <a:r>
              <a:rPr lang="en-US" sz="2200" i="0"/>
              <a:t> Manufacturer Name</a:t>
            </a:r>
          </a:p>
        </p:txBody>
      </p:sp>
      <p:pic>
        <p:nvPicPr>
          <p:cNvPr id="6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6D5280D2-0B5A-41F4-A625-45953F9D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6" y="320022"/>
            <a:ext cx="7127309" cy="566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7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42E8-F08D-4E6C-9735-7659E48A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766582"/>
            <a:ext cx="11274612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i="1" u="sng">
                <a:cs typeface="Sabon Next LT"/>
              </a:rPr>
              <a:t>1. Financials</a:t>
            </a:r>
            <a:endParaRPr lang="en-GB" sz="6000" b="1" i="1" u="sng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964346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54DE78-04BB-45FB-A9E1-34BDA5D361C2}"/>
              </a:ext>
            </a:extLst>
          </p:cNvPr>
          <p:cNvSpPr txBox="1"/>
          <p:nvPr/>
        </p:nvSpPr>
        <p:spPr>
          <a:xfrm>
            <a:off x="1003582" y="4880563"/>
            <a:ext cx="10113135" cy="155601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Chevrolet, Corvette has Max. Horsepower i.e 300 and while Sporty(taking Max. Horsepower in Type) leads of All and has 300 Horsepower resulting </a:t>
            </a:r>
            <a:r>
              <a:rPr lang="en-US" sz="2400" b="1">
                <a:ea typeface="+mn-lt"/>
                <a:cs typeface="+mn-lt"/>
              </a:rPr>
              <a:t>"Corvette Model of Sporty Type has Max. Horsepower".</a:t>
            </a:r>
            <a:endParaRPr lang="en-US" sz="240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13420560-781C-4B87-9AEC-F17707AC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2" y="159011"/>
            <a:ext cx="5592871" cy="4160033"/>
          </a:xfrm>
          <a:prstGeom prst="rect">
            <a:avLst/>
          </a:prstGeom>
        </p:spPr>
      </p:pic>
      <p:pic>
        <p:nvPicPr>
          <p:cNvPr id="5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99518C89-6822-42C8-BF91-5D4AA0134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53" y="157548"/>
            <a:ext cx="5509363" cy="41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9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DE13324-DAE5-45E5-8014-24C43650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2" y="567847"/>
            <a:ext cx="3159753" cy="5711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919BE0-74FC-4C2E-924F-C1494065B608}"/>
              </a:ext>
            </a:extLst>
          </p:cNvPr>
          <p:cNvSpPr txBox="1"/>
          <p:nvPr/>
        </p:nvSpPr>
        <p:spPr>
          <a:xfrm>
            <a:off x="5408568" y="1185386"/>
            <a:ext cx="5770780" cy="510505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Gauge shows 1.97K Rev.per.mile of Chevrolet.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Chevrolet's Avg. Fuel Tank Capacity is 19.10.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It's Avg. MPG Highway is 27.63.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767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17FE98-037A-4AAA-9D3C-F7ED02F1BC1B}"/>
              </a:ext>
            </a:extLst>
          </p:cNvPr>
          <p:cNvSpPr txBox="1">
            <a:spLocks/>
          </p:cNvSpPr>
          <p:nvPr/>
        </p:nvSpPr>
        <p:spPr>
          <a:xfrm>
            <a:off x="8214394" y="668472"/>
            <a:ext cx="3744830" cy="31627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Page 2: </a:t>
            </a:r>
            <a:b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</a:br>
            <a:r>
              <a:rPr lang="en-US" sz="5400" b="1" i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Horsepower Based</a:t>
            </a:r>
            <a:endParaRPr lang="en-US" sz="5400" b="1" i="1">
              <a:solidFill>
                <a:schemeClr val="tx1">
                  <a:lumMod val="85000"/>
                  <a:lumOff val="15000"/>
                </a:schemeClr>
              </a:solidFill>
              <a:latin typeface="Sitka Banner"/>
              <a:cs typeface="Sabon Next L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B288F73-2280-4628-B498-2EDC10969478}"/>
              </a:ext>
            </a:extLst>
          </p:cNvPr>
          <p:cNvSpPr>
            <a:spLocks noGrp="1"/>
          </p:cNvSpPr>
          <p:nvPr/>
        </p:nvSpPr>
        <p:spPr>
          <a:xfrm>
            <a:off x="8356399" y="4027910"/>
            <a:ext cx="3457177" cy="1403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i="0" dirty="0"/>
              <a:t>Card- </a:t>
            </a:r>
            <a:r>
              <a:rPr lang="en-US" sz="2200" i="0" dirty="0"/>
              <a:t>Avg. of Fuel Tank </a:t>
            </a:r>
            <a:endParaRPr lang="en-US" sz="2200" b="1" i="0" dirty="0"/>
          </a:p>
          <a:p>
            <a:pPr>
              <a:lnSpc>
                <a:spcPct val="100000"/>
              </a:lnSpc>
            </a:pPr>
            <a:r>
              <a:rPr lang="en-US" sz="2200" i="0"/>
              <a:t>           Capacity &amp; Avg. of </a:t>
            </a:r>
            <a:endParaRPr lang="en-US" sz="2200" b="1" i="0" dirty="0"/>
          </a:p>
          <a:p>
            <a:pPr>
              <a:lnSpc>
                <a:spcPct val="100000"/>
              </a:lnSpc>
            </a:pPr>
            <a:r>
              <a:rPr lang="en-US" sz="2200" i="0"/>
              <a:t>            MPG </a:t>
            </a:r>
            <a:r>
              <a:rPr lang="en-US" sz="2200" i="0" dirty="0"/>
              <a:t>Highway</a:t>
            </a:r>
            <a:endParaRPr lang="en-US" sz="2200" b="1" i="0"/>
          </a:p>
          <a:p>
            <a:pPr>
              <a:lnSpc>
                <a:spcPct val="100000"/>
              </a:lnSpc>
            </a:pPr>
            <a:r>
              <a:rPr lang="en-US" sz="2200" b="1" i="0"/>
              <a:t>Slicer-</a:t>
            </a:r>
            <a:r>
              <a:rPr lang="en-US" sz="2200" i="0"/>
              <a:t> Manufacturer Name</a:t>
            </a:r>
          </a:p>
        </p:txBody>
      </p:sp>
      <p:pic>
        <p:nvPicPr>
          <p:cNvPr id="6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52D8B493-707C-4A5D-A98E-F46A4E63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44" y="215268"/>
            <a:ext cx="7461336" cy="582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12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7B11FD-C6A9-41EE-975A-95451804A61E}"/>
              </a:ext>
            </a:extLst>
          </p:cNvPr>
          <p:cNvSpPr txBox="1"/>
          <p:nvPr/>
        </p:nvSpPr>
        <p:spPr>
          <a:xfrm>
            <a:off x="1003582" y="4880563"/>
            <a:ext cx="10113135" cy="155601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Chevrolet, Corvette has Max. Engine Size i.e 5.7 and while Sporty(taking Max. Engine Size in Type) leads of All and has 5.7 Engine Size resulting </a:t>
            </a:r>
            <a:r>
              <a:rPr lang="en-US" sz="2400" b="1">
                <a:ea typeface="+mn-lt"/>
                <a:cs typeface="+mn-lt"/>
              </a:rPr>
              <a:t>"Corvette Model of Sporty Type has Max. Engine Size".</a:t>
            </a:r>
            <a:endParaRPr lang="en-US" sz="240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EB3960DF-ACD4-42DF-8FFF-7CE0459D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46" y="314949"/>
            <a:ext cx="10185746" cy="39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10E65C-02C7-479F-8F45-0FBB73488FF2}"/>
              </a:ext>
            </a:extLst>
          </p:cNvPr>
          <p:cNvSpPr txBox="1"/>
          <p:nvPr/>
        </p:nvSpPr>
        <p:spPr>
          <a:xfrm>
            <a:off x="5408568" y="1185386"/>
            <a:ext cx="5770780" cy="510505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Gauge shows 4.78K RPM of Chevrolet.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Chevrolet's Weigth is 27K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It's Avg. MPG City is 19.63.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22DBD1-C5A3-44B9-AD54-CD8ED971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53" y="473902"/>
            <a:ext cx="3076247" cy="55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5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42E8-F08D-4E6C-9735-7659E48A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766582"/>
            <a:ext cx="11274612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i="1" u="sng">
                <a:cs typeface="Sabon Next LT"/>
              </a:rPr>
              <a:t>4. World Cup</a:t>
            </a:r>
            <a:endParaRPr lang="en-GB" sz="6000" b="1" i="1" u="sng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970373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D2B8AB0C-230B-4456-B77E-9443E5FC0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9" y="871558"/>
            <a:ext cx="10979062" cy="510444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7C9AC1-5541-45D7-B7F2-FB2DB3B95BF7}"/>
              </a:ext>
            </a:extLst>
          </p:cNvPr>
          <p:cNvSpPr txBox="1">
            <a:spLocks/>
          </p:cNvSpPr>
          <p:nvPr/>
        </p:nvSpPr>
        <p:spPr>
          <a:xfrm>
            <a:off x="537076" y="217118"/>
            <a:ext cx="9339304" cy="47285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ea typeface="+mj-lt"/>
                <a:cs typeface="+mj-lt"/>
              </a:rPr>
              <a:t>Page 1: Home (Navigation Button, Conclusion)</a:t>
            </a:r>
            <a:endParaRPr lang="en-US" sz="2800">
              <a:cs typeface="Sabon Next L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57A4AC3-5344-47CB-998A-6CA150008728}"/>
              </a:ext>
            </a:extLst>
          </p:cNvPr>
          <p:cNvSpPr txBox="1">
            <a:spLocks/>
          </p:cNvSpPr>
          <p:nvPr/>
        </p:nvSpPr>
        <p:spPr>
          <a:xfrm>
            <a:off x="8501544" y="6065729"/>
            <a:ext cx="2752701" cy="544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Scorer filter on All </a:t>
            </a:r>
            <a:r>
              <a:rPr lang="en-US" sz="1600" b="1" dirty="0">
                <a:ea typeface="+mn-lt"/>
                <a:cs typeface="+mn-lt"/>
              </a:rPr>
              <a:t>Pages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4407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2D2B794-CAEF-4734-B2F3-BD5D18B22F4D}"/>
              </a:ext>
            </a:extLst>
          </p:cNvPr>
          <p:cNvSpPr txBox="1">
            <a:spLocks/>
          </p:cNvSpPr>
          <p:nvPr/>
        </p:nvSpPr>
        <p:spPr>
          <a:xfrm>
            <a:off x="8214394" y="668472"/>
            <a:ext cx="3744830" cy="31627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Page 2: </a:t>
            </a:r>
            <a:b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</a:br>
            <a:r>
              <a:rPr lang="en-US" sz="5400" b="1" i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Team Based</a:t>
            </a:r>
            <a:endParaRPr lang="en-US" sz="5400" b="1" i="1">
              <a:solidFill>
                <a:schemeClr val="tx1">
                  <a:lumMod val="85000"/>
                  <a:lumOff val="15000"/>
                </a:schemeClr>
              </a:solidFill>
              <a:latin typeface="Sitka Banner"/>
              <a:cs typeface="Sabon Next L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C04E29-1F8D-4C35-A87D-E55B25D78380}"/>
              </a:ext>
            </a:extLst>
          </p:cNvPr>
          <p:cNvSpPr>
            <a:spLocks noGrp="1"/>
          </p:cNvSpPr>
          <p:nvPr/>
        </p:nvSpPr>
        <p:spPr>
          <a:xfrm>
            <a:off x="8210263" y="4027910"/>
            <a:ext cx="3603313" cy="2165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i="0"/>
              <a:t>Card- </a:t>
            </a:r>
            <a:r>
              <a:rPr lang="en-US" sz="2200" i="0"/>
              <a:t>First Scorer  First </a:t>
            </a:r>
            <a:endParaRPr lang="en-US" sz="2200" b="1" i="0" dirty="0"/>
          </a:p>
          <a:p>
            <a:pPr>
              <a:lnSpc>
                <a:spcPct val="100000"/>
              </a:lnSpc>
            </a:pPr>
            <a:r>
              <a:rPr lang="en-US" sz="2200" i="0"/>
              <a:t>           Stage.</a:t>
            </a:r>
            <a:endParaRPr lang="en-US" sz="2200" b="1" i="0"/>
          </a:p>
          <a:p>
            <a:pPr>
              <a:lnSpc>
                <a:spcPct val="100000"/>
              </a:lnSpc>
            </a:pPr>
            <a:r>
              <a:rPr lang="en-US" sz="2200" b="1" i="0"/>
              <a:t>Slicer-</a:t>
            </a:r>
            <a:r>
              <a:rPr lang="en-US" sz="2200" i="0"/>
              <a:t> Team Name &amp; Year</a:t>
            </a:r>
          </a:p>
        </p:txBody>
      </p:sp>
      <p:pic>
        <p:nvPicPr>
          <p:cNvPr id="6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FDCB2D78-BE87-4DD5-BEDC-AB68D51D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1" y="268121"/>
            <a:ext cx="7002049" cy="568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07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07EA3C-5DE2-4D1C-831B-1F289F4E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9" y="824026"/>
            <a:ext cx="7419582" cy="669263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988BCF-7025-4733-8D54-208BB9D1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12" y="2144038"/>
            <a:ext cx="1692679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C7CEF-1F33-46CA-8614-E74330A0EAFB}"/>
              </a:ext>
            </a:extLst>
          </p:cNvPr>
          <p:cNvSpPr txBox="1"/>
          <p:nvPr/>
        </p:nvSpPr>
        <p:spPr>
          <a:xfrm>
            <a:off x="7851143" y="684344"/>
            <a:ext cx="4340726" cy="11802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Slicer shows Team Name in which Australia is selected.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>
              <a:solidFill>
                <a:srgbClr val="262626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D60DC-8C76-49E2-86C4-AD31DC546113}"/>
              </a:ext>
            </a:extLst>
          </p:cNvPr>
          <p:cNvSpPr txBox="1"/>
          <p:nvPr/>
        </p:nvSpPr>
        <p:spPr>
          <a:xfrm>
            <a:off x="7851143" y="2448426"/>
            <a:ext cx="4340725" cy="382114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Card shows Australia is Less Scorer of all Teams.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Slicer is of Year.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Australia is 1/8 Final Stage.</a:t>
            </a:r>
          </a:p>
        </p:txBody>
      </p:sp>
    </p:spTree>
    <p:extLst>
      <p:ext uri="{BB962C8B-B14F-4D97-AF65-F5344CB8AC3E}">
        <p14:creationId xmlns:p14="http://schemas.microsoft.com/office/powerpoint/2010/main" val="3082748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0D4C422D-5490-42C9-BFD3-E26AAD96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12" y="885213"/>
            <a:ext cx="5551117" cy="5181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45250-1BFE-4B77-BCB3-E0F1D22FBE3F}"/>
              </a:ext>
            </a:extLst>
          </p:cNvPr>
          <p:cNvSpPr txBox="1"/>
          <p:nvPr/>
        </p:nvSpPr>
        <p:spPr>
          <a:xfrm>
            <a:off x="7244544" y="1717350"/>
            <a:ext cx="4340726" cy="407335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Waterfall Chart shows Goals by Home.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Australia made Max. Goals i.e 5 in Germany followed by Brazil and South Africa with 3 Goals and then 0 by West Germany.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Total Goals by Australia is 11.</a:t>
            </a:r>
            <a:endParaRPr lang="en-US" sz="2400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2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047A-5BBA-4603-A506-8D46C587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76" y="217118"/>
            <a:ext cx="9339304" cy="47285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ea typeface="+mj-lt"/>
                <a:cs typeface="+mj-lt"/>
              </a:rPr>
              <a:t>Page 1: Home (Navigation Button, Conclusion)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D5E6B-F223-43C5-9342-1A25A427D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2583" y="6086606"/>
            <a:ext cx="2564812" cy="544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Profit filter on All Pages</a:t>
            </a:r>
            <a:endParaRPr lang="en-US" dirty="0"/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A60B32DC-81D5-4065-AFD1-49FC6F13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0" y="812466"/>
            <a:ext cx="11114760" cy="512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3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87B423-5F91-469A-9E75-9F22234D4C0E}"/>
              </a:ext>
            </a:extLst>
          </p:cNvPr>
          <p:cNvSpPr txBox="1"/>
          <p:nvPr/>
        </p:nvSpPr>
        <p:spPr>
          <a:xfrm>
            <a:off x="7244544" y="1717350"/>
            <a:ext cx="4340726" cy="407335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Clustered Bar Chart shows Attendance by Home.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Australia has Max. Attendance i.e 210K in Germany followed by Brazil, South Africa and West Germany by 135K, 123K, 86K resp.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66E078F-75B9-4C05-A687-B061E925A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83957"/>
            <a:ext cx="5603309" cy="5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38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DEAC09-A518-49F5-A603-B4CBD40596EF}"/>
              </a:ext>
            </a:extLst>
          </p:cNvPr>
          <p:cNvSpPr txBox="1">
            <a:spLocks/>
          </p:cNvSpPr>
          <p:nvPr/>
        </p:nvSpPr>
        <p:spPr>
          <a:xfrm>
            <a:off x="8214394" y="668472"/>
            <a:ext cx="3744830" cy="31627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Page 3: </a:t>
            </a:r>
            <a:b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</a:br>
            <a:r>
              <a:rPr lang="en-US" sz="5400" b="1" i="1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Stadium Based</a:t>
            </a:r>
            <a:endParaRPr lang="en-US" sz="5400" b="1" i="1">
              <a:solidFill>
                <a:schemeClr val="tx1">
                  <a:lumMod val="85000"/>
                  <a:lumOff val="15000"/>
                </a:schemeClr>
              </a:solidFill>
              <a:latin typeface="Sitka Banner"/>
              <a:cs typeface="Sabon Next L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308B101-A694-47FB-8D9B-91ED21D8E518}"/>
              </a:ext>
            </a:extLst>
          </p:cNvPr>
          <p:cNvSpPr>
            <a:spLocks noGrp="1"/>
          </p:cNvSpPr>
          <p:nvPr/>
        </p:nvSpPr>
        <p:spPr>
          <a:xfrm>
            <a:off x="8210263" y="4027910"/>
            <a:ext cx="3603313" cy="2165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i="0"/>
              <a:t>Card- </a:t>
            </a:r>
            <a:r>
              <a:rPr lang="en-US" sz="2200" i="0"/>
              <a:t>First Scorer  First </a:t>
            </a:r>
            <a:endParaRPr lang="en-US" sz="2200" b="1" i="0" dirty="0"/>
          </a:p>
          <a:p>
            <a:pPr>
              <a:lnSpc>
                <a:spcPct val="100000"/>
              </a:lnSpc>
            </a:pPr>
            <a:r>
              <a:rPr lang="en-US" sz="2200" i="0"/>
              <a:t>           Stage.</a:t>
            </a:r>
            <a:endParaRPr lang="en-US" sz="2200" b="1" i="0"/>
          </a:p>
          <a:p>
            <a:pPr>
              <a:lnSpc>
                <a:spcPct val="100000"/>
              </a:lnSpc>
            </a:pPr>
            <a:r>
              <a:rPr lang="en-US" sz="2200" b="1" i="0"/>
              <a:t>Slicer-</a:t>
            </a:r>
            <a:r>
              <a:rPr lang="en-US" sz="2200" i="0"/>
              <a:t> Stadium Name &amp; Year</a:t>
            </a: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5121E31-35E5-4344-ABCD-C1CDE9E6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4" y="477259"/>
            <a:ext cx="7325638" cy="52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73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5703A4-0585-4075-929E-A7705BE8F347}"/>
              </a:ext>
            </a:extLst>
          </p:cNvPr>
          <p:cNvSpPr txBox="1"/>
          <p:nvPr/>
        </p:nvSpPr>
        <p:spPr>
          <a:xfrm>
            <a:off x="7851143" y="684344"/>
            <a:ext cx="4340726" cy="118023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Slicer shows Stadium Name in which AOL Arena(Hamburg) is selected.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>
              <a:solidFill>
                <a:srgbClr val="262626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B2E55-0EFB-4B1A-BEE1-D881B7F1043D}"/>
              </a:ext>
            </a:extLst>
          </p:cNvPr>
          <p:cNvSpPr txBox="1"/>
          <p:nvPr/>
        </p:nvSpPr>
        <p:spPr>
          <a:xfrm>
            <a:off x="7851143" y="2448426"/>
            <a:ext cx="4340725" cy="382114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Card shows Team scored less in Hamburg Stadium.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Slicer is of Year.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Team is 1/4 Final Stage on this stadium.</a:t>
            </a:r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CB50A6-0A63-4F96-AA49-82C0F1C7F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9" y="686934"/>
            <a:ext cx="7242130" cy="755556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C9DA93-04FD-4F24-BB66-86189849B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3" y="2144038"/>
            <a:ext cx="17137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1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B1369-FCAB-4343-AD7F-FF09008738DB}"/>
              </a:ext>
            </a:extLst>
          </p:cNvPr>
          <p:cNvSpPr txBox="1"/>
          <p:nvPr/>
        </p:nvSpPr>
        <p:spPr>
          <a:xfrm>
            <a:off x="7244544" y="1717350"/>
            <a:ext cx="4340726" cy="407335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Pie Chart shows Goals by Team.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Italy made Max. Goals i.e 5 of all Teams followed by Ukraine(4), Ecuador(3), Argentina(2) and Ivory Coast(1)</a:t>
            </a: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4F2107C-0BEB-4EA4-BFA1-3AD98E1E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9" y="599324"/>
            <a:ext cx="6041720" cy="57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11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EF6EC9E-BE1C-4437-B7B6-4D5AD7D3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9" y="540520"/>
            <a:ext cx="6062597" cy="5620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F0524-22EB-4BF6-AC78-E36805566D9D}"/>
              </a:ext>
            </a:extLst>
          </p:cNvPr>
          <p:cNvSpPr txBox="1"/>
          <p:nvPr/>
        </p:nvSpPr>
        <p:spPr>
          <a:xfrm>
            <a:off x="7244544" y="1905240"/>
            <a:ext cx="4340726" cy="263286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Clustered Bar Chart shows Attendance by Team.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Italy &amp; Ukraine has Max. Attendance i.e 100K of all in this Stadium.</a:t>
            </a:r>
            <a:endParaRPr lang="en-US" sz="2400"/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795F7403-CD05-461A-9611-D4B111CF6245}"/>
              </a:ext>
            </a:extLst>
          </p:cNvPr>
          <p:cNvSpPr txBox="1"/>
          <p:nvPr/>
        </p:nvSpPr>
        <p:spPr>
          <a:xfrm>
            <a:off x="7672516" y="318609"/>
            <a:ext cx="3923192" cy="1307197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This Slicer shows Product Name in which Montana is selected.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5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76826D62-3F6A-405D-B035-30D2A130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9" y="966380"/>
            <a:ext cx="6615830" cy="582883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519488-D534-4917-A183-CAC02482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724" y="1770084"/>
            <a:ext cx="1885950" cy="2054791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0AFDD9FE-6718-4574-B7DC-6041330C1D13}"/>
              </a:ext>
            </a:extLst>
          </p:cNvPr>
          <p:cNvSpPr txBox="1"/>
          <p:nvPr/>
        </p:nvSpPr>
        <p:spPr>
          <a:xfrm>
            <a:off x="7672516" y="2187076"/>
            <a:ext cx="3923192" cy="179779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This Card shows Montana's High Discount Band and 154.20K Units Sold.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E3F81-269B-461A-B3C8-E05260D2291E}"/>
              </a:ext>
            </a:extLst>
          </p:cNvPr>
          <p:cNvSpPr txBox="1"/>
          <p:nvPr/>
        </p:nvSpPr>
        <p:spPr>
          <a:xfrm>
            <a:off x="785878" y="274398"/>
            <a:ext cx="2837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u="sng">
                <a:latin typeface="Sabon Next LT"/>
                <a:cs typeface="Sabon Next LT"/>
              </a:rPr>
              <a:t>For Page 2 &amp; 3</a:t>
            </a:r>
            <a:endParaRPr lang="en-GB" sz="2400" u="sng" dirty="0">
              <a:latin typeface="Sabon Next LT"/>
              <a:cs typeface="Sabon Next LT"/>
            </a:endParaRPr>
          </a:p>
        </p:txBody>
      </p:sp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73F4554-12AF-4E61-84DF-D99F188A3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181" y="4188137"/>
            <a:ext cx="2743200" cy="2448302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D7B65767-5B22-4A36-ACC0-D41B5C646C13}"/>
              </a:ext>
            </a:extLst>
          </p:cNvPr>
          <p:cNvSpPr txBox="1"/>
          <p:nvPr/>
        </p:nvSpPr>
        <p:spPr>
          <a:xfrm>
            <a:off x="7714269" y="4191239"/>
            <a:ext cx="3923192" cy="251804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This Clustered Column Chart shows Manufacturing Price by Country.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Manufacturing Price is Max. In France.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393F15-DC98-4CB8-82EA-7760A08C35BE}"/>
              </a:ext>
            </a:extLst>
          </p:cNvPr>
          <p:cNvCxnSpPr/>
          <p:nvPr/>
        </p:nvCxnSpPr>
        <p:spPr>
          <a:xfrm flipV="1">
            <a:off x="1463457" y="1614813"/>
            <a:ext cx="8079286" cy="208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8DD04E-2ADC-450C-9289-DB95417797E0}"/>
              </a:ext>
            </a:extLst>
          </p:cNvPr>
          <p:cNvCxnSpPr>
            <a:cxnSpLocks/>
          </p:cNvCxnSpPr>
          <p:nvPr/>
        </p:nvCxnSpPr>
        <p:spPr>
          <a:xfrm flipV="1">
            <a:off x="1557401" y="3911250"/>
            <a:ext cx="8079286" cy="208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92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0497-C0F6-48BD-B186-78F60E37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394" y="668472"/>
            <a:ext cx="3744830" cy="3162712"/>
          </a:xfrm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Page 2: </a:t>
            </a:r>
            <a:b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</a:br>
            <a:r>
              <a:rPr lang="en-US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Banner"/>
              </a:rPr>
              <a:t>Profit Based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cs typeface="Sabon Next L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88615A-9DBD-4208-BFFB-280667F8D5D2}"/>
              </a:ext>
            </a:extLst>
          </p:cNvPr>
          <p:cNvSpPr>
            <a:spLocks noGrp="1"/>
          </p:cNvSpPr>
          <p:nvPr/>
        </p:nvSpPr>
        <p:spPr>
          <a:xfrm>
            <a:off x="8356399" y="4027910"/>
            <a:ext cx="3457177" cy="1403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i="0" dirty="0"/>
              <a:t>Profit filter on this Page</a:t>
            </a:r>
          </a:p>
          <a:p>
            <a:pPr>
              <a:lnSpc>
                <a:spcPct val="100000"/>
              </a:lnSpc>
            </a:pPr>
            <a:r>
              <a:rPr lang="en-US" sz="2200" b="1" i="0" dirty="0"/>
              <a:t>Card-</a:t>
            </a:r>
            <a:r>
              <a:rPr lang="en-US" sz="2200" i="0" dirty="0"/>
              <a:t>Discount Band &amp; </a:t>
            </a:r>
            <a:endParaRPr lang="en-US" sz="2200" b="1" i="0" dirty="0"/>
          </a:p>
          <a:p>
            <a:pPr>
              <a:lnSpc>
                <a:spcPct val="100000"/>
              </a:lnSpc>
            </a:pPr>
            <a:r>
              <a:rPr lang="en-US" sz="2200" i="0" dirty="0"/>
              <a:t>          Units Sold</a:t>
            </a:r>
            <a:endParaRPr lang="en-US" sz="2200" b="1" i="0" dirty="0"/>
          </a:p>
          <a:p>
            <a:pPr>
              <a:lnSpc>
                <a:spcPct val="100000"/>
              </a:lnSpc>
            </a:pPr>
            <a:r>
              <a:rPr lang="en-US" sz="2200" b="1" i="0" dirty="0"/>
              <a:t>Slicer-</a:t>
            </a:r>
            <a:r>
              <a:rPr lang="en-US" sz="2200" i="0" dirty="0"/>
              <a:t>Year &amp; Product Name</a:t>
            </a: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2033CC1-8406-489B-9DE7-5446582E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18702"/>
            <a:ext cx="8014569" cy="52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0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93C83-C9F2-4333-B362-1A78F5FE7195}"/>
              </a:ext>
            </a:extLst>
          </p:cNvPr>
          <p:cNvSpPr txBox="1"/>
          <p:nvPr/>
        </p:nvSpPr>
        <p:spPr>
          <a:xfrm>
            <a:off x="6973147" y="1644281"/>
            <a:ext cx="4518177" cy="38124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This Clustered Column Chart shows Average Profits by Country.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Germany has Max. Profit of 31.1K followed by U.S.A., France, Canada, Mexico of 25.6K, 23.1K, 17.9K, 16.9K respectively.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D27F699-3C6D-46DB-BFFF-3C150DE6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98" y="594390"/>
            <a:ext cx="4977007" cy="58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0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3AB77499-B480-4925-97A3-DDB76376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0" y="571186"/>
            <a:ext cx="4267199" cy="5621682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A4A13DB2-44C7-4435-8191-6CF4B73A1BD6}"/>
              </a:ext>
            </a:extLst>
          </p:cNvPr>
          <p:cNvSpPr txBox="1"/>
          <p:nvPr/>
        </p:nvSpPr>
        <p:spPr>
          <a:xfrm>
            <a:off x="7411557" y="1644281"/>
            <a:ext cx="3923192" cy="38124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This Waterfall Chart shows Average Profits by Segment.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Profit is Max. In Small Business.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Total Profit is 97K.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BC0E5EC-CE11-431F-B127-76C6B0A3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32" y="1442826"/>
            <a:ext cx="5008323" cy="3492181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C2F98B5D-F24A-4B1F-886C-CAA01CA6D0D4}"/>
              </a:ext>
            </a:extLst>
          </p:cNvPr>
          <p:cNvSpPr txBox="1"/>
          <p:nvPr/>
        </p:nvSpPr>
        <p:spPr>
          <a:xfrm>
            <a:off x="7411557" y="1644281"/>
            <a:ext cx="3923192" cy="381240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This Clustered Column Chart shows Discount by Country.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France gets Max. Discount followed by Canada, Germany, U.S.A. and Mexico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1761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DappledVTI</vt:lpstr>
      <vt:lpstr>MAJOR PROJECT I</vt:lpstr>
      <vt:lpstr>POWER BI </vt:lpstr>
      <vt:lpstr>1. Financials</vt:lpstr>
      <vt:lpstr>Page 1: Home (Navigation Button, Conclusion)</vt:lpstr>
      <vt:lpstr>PowerPoint Presentation</vt:lpstr>
      <vt:lpstr>Page 2:  Profit Based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Marvel Superheroes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Premium Cars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World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769</cp:revision>
  <dcterms:created xsi:type="dcterms:W3CDTF">2021-07-20T06:04:44Z</dcterms:created>
  <dcterms:modified xsi:type="dcterms:W3CDTF">2021-07-20T09:54:04Z</dcterms:modified>
</cp:coreProperties>
</file>