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7" r:id="rId6"/>
    <p:sldId id="278" r:id="rId7"/>
    <p:sldId id="279" r:id="rId8"/>
    <p:sldId id="274" r:id="rId9"/>
    <p:sldId id="257" r:id="rId10"/>
    <p:sldId id="258" r:id="rId11"/>
    <p:sldId id="259" r:id="rId12"/>
    <p:sldId id="260" r:id="rId13"/>
    <p:sldId id="261" r:id="rId14"/>
    <p:sldId id="262" r:id="rId15"/>
    <p:sldId id="267"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78140-D754-4F39-92EF-87BF81518D6F}" v="102" dt="2022-12-27T06:42:32.339"/>
    <p1510:client id="{34855B4B-E925-4E1D-A677-9756DE5CA6AB}" v="28" dt="2022-12-27T07:03:57.476"/>
    <p1510:client id="{CBB3293A-B759-4CDD-B12B-1379E4BBDCDE}" v="191" dt="2022-12-27T06:26:04.445"/>
    <p1510:client id="{DAD4511A-A37D-463A-A68E-6CB5A90302DF}" v="176" dt="2022-12-26T12:40:04.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12/26/2022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12/26/2022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ublic.tableau.com/views/SalesComparisonsbyRegion_16719673301970/SalesComparisonsbyReg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CC66E778-3948-4C29-8421-885A5E773775}"/>
              </a:ext>
            </a:extLst>
          </p:cNvPr>
          <p:cNvSpPr>
            <a:spLocks noGrp="1"/>
          </p:cNvSpPr>
          <p:nvPr>
            <p:ph type="ctrTitle"/>
          </p:nvPr>
        </p:nvSpPr>
        <p:spPr>
          <a:xfrm>
            <a:off x="7464614" y="1783959"/>
            <a:ext cx="4087306" cy="2889114"/>
          </a:xfrm>
        </p:spPr>
        <p:txBody>
          <a:bodyPr anchor="b">
            <a:normAutofit/>
          </a:bodyPr>
          <a:lstStyle/>
          <a:p>
            <a:pPr algn="l"/>
            <a:r>
              <a:rPr lang="en-gb" sz="5400">
                <a:hlinkClick r:id="rId2"/>
              </a:rPr>
              <a:t>Sales Comparisons by Region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C6E67989-67C3-35CE-C914-7289286A18A5}"/>
              </a:ext>
            </a:extLst>
          </p:cNvPr>
          <p:cNvPicPr>
            <a:picLocks noChangeAspect="1"/>
          </p:cNvPicPr>
          <p:nvPr/>
        </p:nvPicPr>
        <p:blipFill rotWithShape="1">
          <a:blip r:embed="rId3"/>
          <a:srcRect l="19725" r="18428" b="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59925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E2A479-A22E-E07C-6BEB-658656055773}"/>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400"/>
              <a:t>Displaying the below details of Secondary Region</a:t>
            </a:r>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BCB99F0B-39FE-73E2-F7A7-3295A6E571A9}"/>
              </a:ext>
            </a:extLst>
          </p:cNvPr>
          <p:cNvSpPr>
            <a:spLocks noGrp="1"/>
          </p:cNvSpPr>
          <p:nvPr>
            <p:ph type="body" sz="half" idx="2"/>
          </p:nvPr>
        </p:nvSpPr>
        <p:spPr>
          <a:xfrm>
            <a:off x="5541263" y="457200"/>
            <a:ext cx="6007608" cy="1929384"/>
          </a:xfrm>
        </p:spPr>
        <p:txBody>
          <a:bodyPr vert="horz" lIns="91440" tIns="45720" rIns="91440" bIns="45720" rtlCol="0" anchor="ctr">
            <a:normAutofit/>
          </a:bodyPr>
          <a:lstStyle/>
          <a:p>
            <a:pPr marL="285750" indent="-228600">
              <a:buFont typeface="Arial" panose="020B0604020202020204" pitchFamily="34" charset="0"/>
              <a:buChar char="•"/>
            </a:pPr>
            <a:r>
              <a:rPr lang="en-US" sz="1400"/>
              <a:t>First Order Date </a:t>
            </a:r>
          </a:p>
          <a:p>
            <a:pPr marL="285750" indent="-228600">
              <a:buFont typeface="Arial" panose="020B0604020202020204" pitchFamily="34" charset="0"/>
              <a:buChar char="•"/>
            </a:pPr>
            <a:r>
              <a:rPr lang="en-US" sz="1400"/>
              <a:t>Total Sales </a:t>
            </a:r>
          </a:p>
          <a:p>
            <a:pPr marL="285750" indent="-228600">
              <a:buFont typeface="Arial" panose="020B0604020202020204" pitchFamily="34" charset="0"/>
              <a:buChar char="•"/>
            </a:pPr>
            <a:r>
              <a:rPr lang="en-US" sz="1400"/>
              <a:t>Average Sales per Order </a:t>
            </a:r>
          </a:p>
          <a:p>
            <a:pPr marL="285750" indent="-228600">
              <a:buFont typeface="Arial" panose="020B0604020202020204" pitchFamily="34" charset="0"/>
              <a:buChar char="•"/>
            </a:pPr>
            <a:r>
              <a:rPr lang="en-US" sz="1400"/>
              <a:t>No. of Customers </a:t>
            </a:r>
          </a:p>
          <a:p>
            <a:pPr marL="285750" indent="-228600">
              <a:buFont typeface="Arial" panose="020B0604020202020204" pitchFamily="34" charset="0"/>
              <a:buChar char="•"/>
            </a:pPr>
            <a:r>
              <a:rPr lang="en-US" sz="1400"/>
              <a:t>No. of Orders </a:t>
            </a:r>
          </a:p>
          <a:p>
            <a:pPr marL="285750" indent="-228600">
              <a:buFont typeface="Arial" panose="020B0604020202020204" pitchFamily="34" charset="0"/>
              <a:buChar char="•"/>
            </a:pPr>
            <a:r>
              <a:rPr lang="en-US" sz="1400"/>
              <a:t>No. of Products in Sale</a:t>
            </a:r>
          </a:p>
        </p:txBody>
      </p:sp>
      <p:pic>
        <p:nvPicPr>
          <p:cNvPr id="3" name="slide3" descr="East">
            <a:extLst>
              <a:ext uri="{FF2B5EF4-FFF2-40B4-BE49-F238E27FC236}">
                <a16:creationId xmlns:a16="http://schemas.microsoft.com/office/drawing/2014/main" id="{802D9EEA-C347-4881-BB6B-7F93907AB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02" y="2569464"/>
            <a:ext cx="3105595" cy="3678936"/>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7E45BC58-1D9C-AE39-D876-13F43FFBCB2E}"/>
              </a:ext>
            </a:extLst>
          </p:cNvPr>
          <p:cNvPicPr>
            <a:picLocks noGrp="1" noChangeAspect="1"/>
          </p:cNvPicPr>
          <p:nvPr>
            <p:ph type="pic" idx="1"/>
          </p:nvPr>
        </p:nvPicPr>
        <p:blipFill rotWithShape="1">
          <a:blip r:embed="rId3"/>
          <a:srcRect l="18438" r="18438"/>
          <a:stretch/>
        </p:blipFill>
        <p:spPr>
          <a:xfrm>
            <a:off x="6654591" y="2569464"/>
            <a:ext cx="4667921" cy="36789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D680B-EB8D-FA28-12EF-8527B4A45BD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Central Map</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69A95490-07CD-6A6C-A713-4275204C4189}"/>
              </a:ext>
            </a:extLst>
          </p:cNvPr>
          <p:cNvPicPr>
            <a:picLocks noGrp="1" noChangeAspect="1"/>
          </p:cNvPicPr>
          <p:nvPr>
            <p:ph type="pic" idx="1"/>
          </p:nvPr>
        </p:nvPicPr>
        <p:blipFill rotWithShape="1">
          <a:blip r:embed="rId2"/>
          <a:srcRect l="14381" r="14381"/>
          <a:stretch/>
        </p:blipFill>
        <p:spPr>
          <a:xfrm>
            <a:off x="4746938" y="640080"/>
            <a:ext cx="7029332" cy="555040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02733-73EF-EDDE-D24C-F461A126587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East Map</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10;&#10;Description automatically generated">
            <a:extLst>
              <a:ext uri="{FF2B5EF4-FFF2-40B4-BE49-F238E27FC236}">
                <a16:creationId xmlns:a16="http://schemas.microsoft.com/office/drawing/2014/main" id="{14304E71-59F0-6853-2F91-DD4713D23E93}"/>
              </a:ext>
            </a:extLst>
          </p:cNvPr>
          <p:cNvPicPr>
            <a:picLocks noGrp="1" noChangeAspect="1"/>
          </p:cNvPicPr>
          <p:nvPr>
            <p:ph type="pic" idx="1"/>
          </p:nvPr>
        </p:nvPicPr>
        <p:blipFill rotWithShape="1">
          <a:blip r:embed="rId2"/>
          <a:srcRect l="14381" r="14381"/>
          <a:stretch/>
        </p:blipFill>
        <p:spPr>
          <a:xfrm>
            <a:off x="4746938" y="640080"/>
            <a:ext cx="7029332" cy="555040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F2D7-7419-0C47-AB0E-246832FE4853}"/>
              </a:ext>
            </a:extLst>
          </p:cNvPr>
          <p:cNvSpPr>
            <a:spLocks noGrp="1"/>
          </p:cNvSpPr>
          <p:nvPr>
            <p:ph type="title"/>
          </p:nvPr>
        </p:nvSpPr>
        <p:spPr>
          <a:xfrm>
            <a:off x="7866079" y="484632"/>
            <a:ext cx="3841290" cy="3437981"/>
          </a:xfrm>
        </p:spPr>
        <p:txBody>
          <a:bodyPr vert="horz" lIns="91440" tIns="45720" rIns="91440" bIns="45720" rtlCol="0" anchor="b">
            <a:normAutofit/>
          </a:bodyPr>
          <a:lstStyle/>
          <a:p>
            <a:r>
              <a:rPr lang="en-US" sz="6000" kern="1200">
                <a:solidFill>
                  <a:schemeClr val="tx1"/>
                </a:solidFill>
                <a:latin typeface="+mj-lt"/>
                <a:ea typeface="+mj-ea"/>
                <a:cs typeface="+mj-cs"/>
              </a:rPr>
              <a:t>Central Details</a:t>
            </a:r>
          </a:p>
        </p:txBody>
      </p:sp>
      <p:pic>
        <p:nvPicPr>
          <p:cNvPr id="7" name="Picture 7" descr="A picture containing graphical user interface&#10;&#10;Description automatically generated">
            <a:extLst>
              <a:ext uri="{FF2B5EF4-FFF2-40B4-BE49-F238E27FC236}">
                <a16:creationId xmlns:a16="http://schemas.microsoft.com/office/drawing/2014/main" id="{05C70FC9-C65D-3B56-13A0-CE24919DC1B9}"/>
              </a:ext>
            </a:extLst>
          </p:cNvPr>
          <p:cNvPicPr>
            <a:picLocks noChangeAspect="1"/>
          </p:cNvPicPr>
          <p:nvPr/>
        </p:nvPicPr>
        <p:blipFill rotWithShape="1">
          <a:blip r:embed="rId2"/>
          <a:srcRect l="22531" r="9525" b="2"/>
          <a:stretch/>
        </p:blipFill>
        <p:spPr>
          <a:xfrm>
            <a:off x="471945" y="484632"/>
            <a:ext cx="3449108" cy="2855423"/>
          </a:xfrm>
          <a:prstGeom prst="rect">
            <a:avLst/>
          </a:prstGeom>
        </p:spPr>
      </p:pic>
      <p:pic>
        <p:nvPicPr>
          <p:cNvPr id="8" name="Picture 8" descr="Graphical user interface&#10;&#10;Description automatically generated">
            <a:extLst>
              <a:ext uri="{FF2B5EF4-FFF2-40B4-BE49-F238E27FC236}">
                <a16:creationId xmlns:a16="http://schemas.microsoft.com/office/drawing/2014/main" id="{C5F9EE31-C35C-A60B-AB80-53D68AC7C627}"/>
              </a:ext>
            </a:extLst>
          </p:cNvPr>
          <p:cNvPicPr>
            <a:picLocks noChangeAspect="1"/>
          </p:cNvPicPr>
          <p:nvPr/>
        </p:nvPicPr>
        <p:blipFill rotWithShape="1">
          <a:blip r:embed="rId3"/>
          <a:srcRect l="8380" r="23676" b="2"/>
          <a:stretch/>
        </p:blipFill>
        <p:spPr>
          <a:xfrm>
            <a:off x="471945" y="3500925"/>
            <a:ext cx="3449107" cy="2855424"/>
          </a:xfrm>
          <a:prstGeom prst="rect">
            <a:avLst/>
          </a:prstGeom>
        </p:spPr>
      </p:pic>
      <p:pic>
        <p:nvPicPr>
          <p:cNvPr id="5" name="Picture 6" descr="Graphical user interface&#10;&#10;Description automatically generated">
            <a:extLst>
              <a:ext uri="{FF2B5EF4-FFF2-40B4-BE49-F238E27FC236}">
                <a16:creationId xmlns:a16="http://schemas.microsoft.com/office/drawing/2014/main" id="{53ACBF59-0217-A9B4-91AC-B4856D6DAB69}"/>
              </a:ext>
            </a:extLst>
          </p:cNvPr>
          <p:cNvPicPr>
            <a:picLocks noGrp="1" noChangeAspect="1"/>
          </p:cNvPicPr>
          <p:nvPr>
            <p:ph type="pic" idx="1"/>
          </p:nvPr>
        </p:nvPicPr>
        <p:blipFill rotWithShape="1">
          <a:blip r:embed="rId4"/>
          <a:srcRect l="10938" r="55762" b="2"/>
          <a:stretch/>
        </p:blipFill>
        <p:spPr>
          <a:xfrm>
            <a:off x="4073451" y="484632"/>
            <a:ext cx="3476064" cy="5871718"/>
          </a:xfrm>
          <a:prstGeom prst="rect">
            <a:avLst/>
          </a:prstGeom>
        </p:spPr>
      </p:pic>
      <p:cxnSp>
        <p:nvCxnSpPr>
          <p:cNvPr id="13" name="Straight Connector 12">
            <a:extLst>
              <a:ext uri="{FF2B5EF4-FFF2-40B4-BE49-F238E27FC236}">
                <a16:creationId xmlns:a16="http://schemas.microsoft.com/office/drawing/2014/main" id="{1B527C54-2D5B-432A-B52C-CCA31DF3A5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78378" y="4003046"/>
            <a:ext cx="3383280" cy="0"/>
          </a:xfrm>
          <a:prstGeom prst="line">
            <a:avLst/>
          </a:prstGeom>
          <a:ln w="19050">
            <a:solidFill>
              <a:srgbClr val="FF9C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DA2B-521B-FB0A-70B9-FC194D802CBD}"/>
              </a:ext>
            </a:extLst>
          </p:cNvPr>
          <p:cNvSpPr>
            <a:spLocks noGrp="1"/>
          </p:cNvSpPr>
          <p:nvPr>
            <p:ph type="title"/>
          </p:nvPr>
        </p:nvSpPr>
        <p:spPr>
          <a:xfrm>
            <a:off x="7866079" y="484632"/>
            <a:ext cx="3841290" cy="3437981"/>
          </a:xfrm>
        </p:spPr>
        <p:txBody>
          <a:bodyPr vert="horz" lIns="91440" tIns="45720" rIns="91440" bIns="45720" rtlCol="0" anchor="b">
            <a:normAutofit/>
          </a:bodyPr>
          <a:lstStyle/>
          <a:p>
            <a:r>
              <a:rPr lang="en-US" sz="6000" kern="1200">
                <a:solidFill>
                  <a:schemeClr val="tx1"/>
                </a:solidFill>
                <a:latin typeface="+mj-lt"/>
                <a:ea typeface="+mj-ea"/>
                <a:cs typeface="+mj-cs"/>
              </a:rPr>
              <a:t>East Details</a:t>
            </a:r>
          </a:p>
        </p:txBody>
      </p:sp>
      <p:pic>
        <p:nvPicPr>
          <p:cNvPr id="6" name="Picture 7">
            <a:extLst>
              <a:ext uri="{FF2B5EF4-FFF2-40B4-BE49-F238E27FC236}">
                <a16:creationId xmlns:a16="http://schemas.microsoft.com/office/drawing/2014/main" id="{37CA5EDA-5D8F-A346-D0DE-8A4FBC6A3389}"/>
              </a:ext>
            </a:extLst>
          </p:cNvPr>
          <p:cNvPicPr>
            <a:picLocks noChangeAspect="1"/>
          </p:cNvPicPr>
          <p:nvPr/>
        </p:nvPicPr>
        <p:blipFill rotWithShape="1">
          <a:blip r:embed="rId2"/>
          <a:srcRect r="32056" b="2"/>
          <a:stretch/>
        </p:blipFill>
        <p:spPr>
          <a:xfrm>
            <a:off x="471945" y="484632"/>
            <a:ext cx="3449108" cy="2855423"/>
          </a:xfrm>
          <a:prstGeom prst="rect">
            <a:avLst/>
          </a:prstGeom>
        </p:spPr>
      </p:pic>
      <p:pic>
        <p:nvPicPr>
          <p:cNvPr id="8" name="Picture 8" descr="Graphical user interface&#10;&#10;Description automatically generated">
            <a:extLst>
              <a:ext uri="{FF2B5EF4-FFF2-40B4-BE49-F238E27FC236}">
                <a16:creationId xmlns:a16="http://schemas.microsoft.com/office/drawing/2014/main" id="{8D0ADA4A-69E7-8BDF-647F-EB1EA0F5CDAD}"/>
              </a:ext>
            </a:extLst>
          </p:cNvPr>
          <p:cNvPicPr>
            <a:picLocks noChangeAspect="1"/>
          </p:cNvPicPr>
          <p:nvPr/>
        </p:nvPicPr>
        <p:blipFill rotWithShape="1">
          <a:blip r:embed="rId3"/>
          <a:srcRect l="9777" r="22279" b="2"/>
          <a:stretch/>
        </p:blipFill>
        <p:spPr>
          <a:xfrm>
            <a:off x="471945" y="3500925"/>
            <a:ext cx="3449107" cy="2855424"/>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DCD261A7-CBC1-352A-BF38-6065E82DEFA4}"/>
              </a:ext>
            </a:extLst>
          </p:cNvPr>
          <p:cNvPicPr>
            <a:picLocks noGrp="1" noChangeAspect="1"/>
          </p:cNvPicPr>
          <p:nvPr>
            <p:ph type="pic" idx="1"/>
          </p:nvPr>
        </p:nvPicPr>
        <p:blipFill rotWithShape="1">
          <a:blip r:embed="rId4"/>
          <a:srcRect l="10274" r="56427" b="2"/>
          <a:stretch/>
        </p:blipFill>
        <p:spPr>
          <a:xfrm>
            <a:off x="4073451" y="484632"/>
            <a:ext cx="3476064" cy="5871718"/>
          </a:xfrm>
          <a:prstGeom prst="rect">
            <a:avLst/>
          </a:prstGeom>
        </p:spPr>
      </p:pic>
      <p:cxnSp>
        <p:nvCxnSpPr>
          <p:cNvPr id="13" name="Straight Connector 12">
            <a:extLst>
              <a:ext uri="{FF2B5EF4-FFF2-40B4-BE49-F238E27FC236}">
                <a16:creationId xmlns:a16="http://schemas.microsoft.com/office/drawing/2014/main" id="{1B527C54-2D5B-432A-B52C-CCA31DF3A5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78378" y="4003046"/>
            <a:ext cx="3383280" cy="0"/>
          </a:xfrm>
          <a:prstGeom prst="line">
            <a:avLst/>
          </a:prstGeom>
          <a:ln w="19050">
            <a:solidFill>
              <a:srgbClr val="FF9C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60050-3EE8-9A38-0051-1E327F1C9366}"/>
              </a:ext>
            </a:extLst>
          </p:cNvPr>
          <p:cNvSpPr>
            <a:spLocks noGrp="1"/>
          </p:cNvSpPr>
          <p:nvPr>
            <p:ph type="title"/>
          </p:nvPr>
        </p:nvSpPr>
        <p:spPr>
          <a:xfrm>
            <a:off x="619089" y="298823"/>
            <a:ext cx="5130317" cy="1249394"/>
          </a:xfrm>
        </p:spPr>
        <p:txBody>
          <a:bodyPr vert="horz" lIns="91440" tIns="45720" rIns="91440" bIns="45720" rtlCol="0" anchor="ctr">
            <a:normAutofit fontScale="90000"/>
          </a:bodyPr>
          <a:lstStyle/>
          <a:p>
            <a:r>
              <a:rPr lang="en-US" sz="4100" kern="1200" dirty="0">
                <a:latin typeface="+mj-lt"/>
                <a:ea typeface="+mj-ea"/>
                <a:cs typeface="+mj-cs"/>
              </a:rPr>
              <a:t>Sales Comparison by Primary and Secondary Region</a:t>
            </a:r>
            <a:endParaRPr lang="en-US" dirty="0">
              <a:ea typeface="+mj-ea"/>
              <a:cs typeface="+mj-cs"/>
            </a:endParaRP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10;&#10;Description automatically generated">
            <a:extLst>
              <a:ext uri="{FF2B5EF4-FFF2-40B4-BE49-F238E27FC236}">
                <a16:creationId xmlns:a16="http://schemas.microsoft.com/office/drawing/2014/main" id="{590B03C9-4D42-DEF3-7647-1F741076F058}"/>
              </a:ext>
            </a:extLst>
          </p:cNvPr>
          <p:cNvPicPr>
            <a:picLocks noGrp="1" noChangeAspect="1"/>
          </p:cNvPicPr>
          <p:nvPr>
            <p:ph type="pic" idx="1"/>
          </p:nvPr>
        </p:nvPicPr>
        <p:blipFill rotWithShape="1">
          <a:blip r:embed="rId2"/>
          <a:srcRect t="8420" b="8420"/>
          <a:stretch/>
        </p:blipFill>
        <p:spPr>
          <a:xfrm>
            <a:off x="288825" y="1893884"/>
            <a:ext cx="11566477" cy="4852617"/>
          </a:xfrm>
          <a:prstGeom prst="rect">
            <a:avLst/>
          </a:prstGeom>
        </p:spPr>
      </p:pic>
      <p:sp>
        <p:nvSpPr>
          <p:cNvPr id="3" name="TextBox 2">
            <a:extLst>
              <a:ext uri="{FF2B5EF4-FFF2-40B4-BE49-F238E27FC236}">
                <a16:creationId xmlns:a16="http://schemas.microsoft.com/office/drawing/2014/main" id="{EE28E6B4-BFAD-3DF9-120D-BB82EB6E26A0}"/>
              </a:ext>
            </a:extLst>
          </p:cNvPr>
          <p:cNvSpPr txBox="1"/>
          <p:nvPr/>
        </p:nvSpPr>
        <p:spPr>
          <a:xfrm>
            <a:off x="7122720" y="299358"/>
            <a:ext cx="50074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https://public.tableau.com/views/SalesComparisonsbyRegion_16719673301970/SalesComparisonsbyRegion?:language=en-GB&amp;:display_count=n&amp;:origin=viz_share_link</a:t>
            </a:r>
            <a:endParaRPr lang="en-US" dirty="0"/>
          </a:p>
        </p:txBody>
      </p:sp>
      <p:sp>
        <p:nvSpPr>
          <p:cNvPr id="4" name="TextBox 3">
            <a:extLst>
              <a:ext uri="{FF2B5EF4-FFF2-40B4-BE49-F238E27FC236}">
                <a16:creationId xmlns:a16="http://schemas.microsoft.com/office/drawing/2014/main" id="{9582612D-583E-240E-1E94-243B91245FE4}"/>
              </a:ext>
            </a:extLst>
          </p:cNvPr>
          <p:cNvSpPr txBox="1"/>
          <p:nvPr/>
        </p:nvSpPr>
        <p:spPr>
          <a:xfrm>
            <a:off x="6454733" y="301831"/>
            <a:ext cx="989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Link:-</a:t>
            </a:r>
            <a:endParaRPr lang="en-US" dirty="0"/>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644ACFF9-158D-99E8-C86D-EF3F6C6065C9}"/>
              </a:ext>
            </a:extLst>
          </p:cNvPr>
          <p:cNvPicPr>
            <a:picLocks noChangeAspect="1"/>
          </p:cNvPicPr>
          <p:nvPr/>
        </p:nvPicPr>
        <p:blipFill rotWithShape="1">
          <a:blip r:embed="rId2"/>
          <a:srcRect l="4683" r="7196" b="4"/>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DD1DA-6213-3FCF-AB1A-89D10897BD0D}"/>
              </a:ext>
            </a:extLst>
          </p:cNvPr>
          <p:cNvSpPr>
            <a:spLocks noGrp="1"/>
          </p:cNvSpPr>
          <p:nvPr>
            <p:ph type="title"/>
          </p:nvPr>
        </p:nvSpPr>
        <p:spPr>
          <a:xfrm>
            <a:off x="7531610" y="365125"/>
            <a:ext cx="3822189" cy="1899912"/>
          </a:xfrm>
        </p:spPr>
        <p:txBody>
          <a:bodyPr>
            <a:normAutofit/>
          </a:bodyPr>
          <a:lstStyle/>
          <a:p>
            <a:r>
              <a:rPr lang="en-US" sz="4000">
                <a:ea typeface="+mj-lt"/>
                <a:cs typeface="+mj-lt"/>
              </a:rPr>
              <a:t>Project Outcome</a:t>
            </a:r>
            <a:endParaRPr lang="en-US" sz="4000"/>
          </a:p>
        </p:txBody>
      </p:sp>
      <p:sp>
        <p:nvSpPr>
          <p:cNvPr id="3" name="Content Placeholder 2">
            <a:extLst>
              <a:ext uri="{FF2B5EF4-FFF2-40B4-BE49-F238E27FC236}">
                <a16:creationId xmlns:a16="http://schemas.microsoft.com/office/drawing/2014/main" id="{3CE6BE96-3971-3524-952D-B2D0F799A7E3}"/>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a:ea typeface="+mn-lt"/>
                <a:cs typeface="+mn-lt"/>
              </a:rPr>
              <a:t>This project is designed to help create a dashboard to visualize the sales comparison between two selected regions.</a:t>
            </a:r>
          </a:p>
          <a:p>
            <a:r>
              <a:rPr lang="en-US" sz="2000">
                <a:ea typeface="+mn-lt"/>
                <a:cs typeface="+mn-lt"/>
              </a:rPr>
              <a:t>In order to increase sales, the organization can take preventive measures using dashboards.</a:t>
            </a:r>
            <a:endParaRPr lang="en-US" sz="2000">
              <a:cs typeface="Calibri" panose="020F0502020204030204"/>
            </a:endParaRPr>
          </a:p>
        </p:txBody>
      </p:sp>
    </p:spTree>
    <p:extLst>
      <p:ext uri="{BB962C8B-B14F-4D97-AF65-F5344CB8AC3E}">
        <p14:creationId xmlns:p14="http://schemas.microsoft.com/office/powerpoint/2010/main" val="158774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59C78-14A2-8182-6617-F4D49D4E969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Thank You!!</a:t>
            </a:r>
          </a:p>
        </p:txBody>
      </p:sp>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28BFF4-841B-155D-6D0F-491A459852DB}"/>
              </a:ext>
            </a:extLst>
          </p:cNvPr>
          <p:cNvPicPr>
            <a:picLocks noChangeAspect="1"/>
          </p:cNvPicPr>
          <p:nvPr/>
        </p:nvPicPr>
        <p:blipFill rotWithShape="1">
          <a:blip r:embed="rId2"/>
          <a:srcRect l="15072" r="22241" b="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0687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CB5F-F4A0-1F67-69FB-835DFD46AE45}"/>
              </a:ext>
            </a:extLst>
          </p:cNvPr>
          <p:cNvSpPr>
            <a:spLocks noGrp="1"/>
          </p:cNvSpPr>
          <p:nvPr>
            <p:ph type="title"/>
          </p:nvPr>
        </p:nvSpPr>
        <p:spPr>
          <a:xfrm>
            <a:off x="4965430" y="629268"/>
            <a:ext cx="6586491" cy="1286160"/>
          </a:xfrm>
        </p:spPr>
        <p:txBody>
          <a:bodyPr anchor="b">
            <a:normAutofit/>
          </a:bodyPr>
          <a:lstStyle/>
          <a:p>
            <a:r>
              <a:rPr lang="en-US" dirty="0">
                <a:ea typeface="+mj-lt"/>
                <a:cs typeface="+mj-lt"/>
              </a:rPr>
              <a:t>Objectives</a:t>
            </a:r>
            <a:endParaRPr lang="en-US" dirty="0"/>
          </a:p>
        </p:txBody>
      </p:sp>
      <p:sp>
        <p:nvSpPr>
          <p:cNvPr id="3" name="Content Placeholder 2">
            <a:extLst>
              <a:ext uri="{FF2B5EF4-FFF2-40B4-BE49-F238E27FC236}">
                <a16:creationId xmlns:a16="http://schemas.microsoft.com/office/drawing/2014/main" id="{30385A87-FDE3-BC85-CFB9-FCC539FD362A}"/>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buNone/>
            </a:pPr>
            <a:r>
              <a:rPr lang="en-US" sz="2000">
                <a:ea typeface="+mn-lt"/>
                <a:cs typeface="+mn-lt"/>
              </a:rPr>
              <a:t>Create a dashboard to visualize the sales comparison between two selected regions</a:t>
            </a:r>
            <a:endParaRPr lang="en-US" sz="2000">
              <a:cs typeface="Calibri" panose="020F0502020204030204"/>
            </a:endParaRPr>
          </a:p>
        </p:txBody>
      </p:sp>
      <p:pic>
        <p:nvPicPr>
          <p:cNvPr id="5" name="Picture 4" descr="Graph">
            <a:extLst>
              <a:ext uri="{FF2B5EF4-FFF2-40B4-BE49-F238E27FC236}">
                <a16:creationId xmlns:a16="http://schemas.microsoft.com/office/drawing/2014/main" id="{051C3D05-7CD1-D7A6-202A-89DF1929D2A3}"/>
              </a:ext>
            </a:extLst>
          </p:cNvPr>
          <p:cNvPicPr>
            <a:picLocks noChangeAspect="1"/>
          </p:cNvPicPr>
          <p:nvPr/>
        </p:nvPicPr>
        <p:blipFill rotWithShape="1">
          <a:blip r:embed="rId2"/>
          <a:srcRect l="27621" r="30134"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092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71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F44E-0D30-CB04-912A-0D6BD2928CA9}"/>
              </a:ext>
            </a:extLst>
          </p:cNvPr>
          <p:cNvSpPr>
            <a:spLocks noGrp="1"/>
          </p:cNvSpPr>
          <p:nvPr>
            <p:ph type="title"/>
          </p:nvPr>
        </p:nvSpPr>
        <p:spPr>
          <a:xfrm>
            <a:off x="4965430" y="629268"/>
            <a:ext cx="6586491" cy="1286160"/>
          </a:xfrm>
        </p:spPr>
        <p:txBody>
          <a:bodyPr anchor="b">
            <a:normAutofit/>
          </a:bodyPr>
          <a:lstStyle/>
          <a:p>
            <a:r>
              <a:rPr lang="en-US" dirty="0">
                <a:ea typeface="+mj-lt"/>
                <a:cs typeface="+mj-lt"/>
              </a:rPr>
              <a:t>Problem Statement</a:t>
            </a:r>
            <a:endParaRPr lang="en-US" dirty="0"/>
          </a:p>
        </p:txBody>
      </p:sp>
      <p:sp>
        <p:nvSpPr>
          <p:cNvPr id="3" name="Content Placeholder 2">
            <a:extLst>
              <a:ext uri="{FF2B5EF4-FFF2-40B4-BE49-F238E27FC236}">
                <a16:creationId xmlns:a16="http://schemas.microsoft.com/office/drawing/2014/main" id="{FFB9610D-B15A-F4BF-5BB8-B2F2F1C350A2}"/>
              </a:ext>
            </a:extLst>
          </p:cNvPr>
          <p:cNvSpPr>
            <a:spLocks noGrp="1"/>
          </p:cNvSpPr>
          <p:nvPr>
            <p:ph idx="1"/>
          </p:nvPr>
        </p:nvSpPr>
        <p:spPr>
          <a:xfrm>
            <a:off x="4965431" y="2438400"/>
            <a:ext cx="6586489" cy="3785419"/>
          </a:xfrm>
        </p:spPr>
        <p:txBody>
          <a:bodyPr vert="horz" lIns="91440" tIns="45720" rIns="91440" bIns="45720" rtlCol="0">
            <a:normAutofit/>
          </a:bodyPr>
          <a:lstStyle/>
          <a:p>
            <a:pPr marL="0" indent="0">
              <a:buNone/>
            </a:pPr>
            <a:r>
              <a:rPr lang="en-US" sz="2000">
                <a:ea typeface="+mn-lt"/>
                <a:cs typeface="+mn-lt"/>
              </a:rPr>
              <a:t>The director of a leading organization wants to compare the sales between two regions. He has asked each region operators to record the sales data to compare by region. The upper management wants to visualize the sales data using a dashboard to understand the performance between them and suggest the necessary improvements.</a:t>
            </a:r>
          </a:p>
        </p:txBody>
      </p:sp>
      <p:pic>
        <p:nvPicPr>
          <p:cNvPr id="5" name="Picture 4" descr="Desk with productivity items">
            <a:extLst>
              <a:ext uri="{FF2B5EF4-FFF2-40B4-BE49-F238E27FC236}">
                <a16:creationId xmlns:a16="http://schemas.microsoft.com/office/drawing/2014/main" id="{12589B66-7D73-A372-5EE7-219476B0254D}"/>
              </a:ext>
            </a:extLst>
          </p:cNvPr>
          <p:cNvPicPr>
            <a:picLocks noChangeAspect="1"/>
          </p:cNvPicPr>
          <p:nvPr/>
        </p:nvPicPr>
        <p:blipFill rotWithShape="1">
          <a:blip r:embed="rId2"/>
          <a:srcRect l="35668" r="19279"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9A4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2300" kern="1200">
                <a:solidFill>
                  <a:schemeClr val="tx1"/>
                </a:solidFill>
                <a:latin typeface="+mj-lt"/>
                <a:ea typeface="+mj-ea"/>
                <a:cs typeface="+mj-cs"/>
              </a:rPr>
              <a:t>Select Sample Superstore as Dataset</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622B25F-56A3-0770-8E31-07AEE1EA199D}"/>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pPr marL="285750" indent="-228600">
              <a:buFont typeface="Arial" panose="020B0604020202020204" pitchFamily="34" charset="0"/>
              <a:buChar char="•"/>
            </a:pPr>
            <a:r>
              <a:rPr lang="en-US" sz="2200"/>
              <a:t>Use Sample Superstore Dataset </a:t>
            </a:r>
          </a:p>
          <a:p>
            <a:pPr marL="285750" indent="-228600">
              <a:buFont typeface="Arial" panose="020B0604020202020204" pitchFamily="34" charset="0"/>
              <a:buChar char="•"/>
            </a:pPr>
            <a:r>
              <a:rPr lang="en-US" sz="2200"/>
              <a:t>Select Data </a:t>
            </a:r>
          </a:p>
        </p:txBody>
      </p:sp>
      <p:pic>
        <p:nvPicPr>
          <p:cNvPr id="5" name="Picture 5" descr="A picture containing table&#10;&#10;Description automatically generated">
            <a:extLst>
              <a:ext uri="{FF2B5EF4-FFF2-40B4-BE49-F238E27FC236}">
                <a16:creationId xmlns:a16="http://schemas.microsoft.com/office/drawing/2014/main" id="{36AC7245-9AB1-5F06-05B5-579B09520BF9}"/>
              </a:ext>
            </a:extLst>
          </p:cNvPr>
          <p:cNvPicPr>
            <a:picLocks noGrp="1" noChangeAspect="1"/>
          </p:cNvPicPr>
          <p:nvPr>
            <p:ph type="pic" idx="1"/>
          </p:nvPr>
        </p:nvPicPr>
        <p:blipFill rotWithShape="1">
          <a:blip r:embed="rId2"/>
          <a:srcRect l="5097" r="5097"/>
          <a:stretch/>
        </p:blipFill>
        <p:spPr>
          <a:xfrm>
            <a:off x="1961011" y="2212494"/>
            <a:ext cx="7596636" cy="4228293"/>
          </a:xfrm>
          <a:prstGeom prst="rect">
            <a:avLst/>
          </a:prstGeom>
        </p:spPr>
      </p:pic>
    </p:spTree>
    <p:extLst>
      <p:ext uri="{BB962C8B-B14F-4D97-AF65-F5344CB8AC3E}">
        <p14:creationId xmlns:p14="http://schemas.microsoft.com/office/powerpoint/2010/main" val="31730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3000" kern="1200" dirty="0">
                <a:latin typeface="+mj-lt"/>
                <a:ea typeface="+mj-ea"/>
                <a:cs typeface="+mj-cs"/>
              </a:rPr>
              <a:t>Select Sample Superstore as Dataset</a:t>
            </a:r>
          </a:p>
        </p:txBody>
      </p:sp>
      <p:sp>
        <p:nvSpPr>
          <p:cNvPr id="2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622B25F-56A3-0770-8E31-07AEE1EA199D}"/>
              </a:ext>
            </a:extLst>
          </p:cNvPr>
          <p:cNvSpPr>
            <a:spLocks noGrp="1"/>
          </p:cNvSpPr>
          <p:nvPr>
            <p:ph type="body" sz="half" idx="2"/>
          </p:nvPr>
        </p:nvSpPr>
        <p:spPr>
          <a:xfrm>
            <a:off x="6739128" y="2664886"/>
            <a:ext cx="4818888" cy="3550789"/>
          </a:xfrm>
        </p:spPr>
        <p:txBody>
          <a:bodyPr vert="horz" lIns="91440" tIns="45720" rIns="91440" bIns="45720" rtlCol="0" anchor="t">
            <a:normAutofit/>
          </a:bodyPr>
          <a:lstStyle/>
          <a:p>
            <a:pPr marL="285750" indent="-228600">
              <a:buFont typeface="Arial" panose="020B0604020202020204" pitchFamily="34" charset="0"/>
              <a:buChar char="•"/>
            </a:pPr>
            <a:r>
              <a:rPr lang="en-US" sz="2200" dirty="0"/>
              <a:t>Use Group by from Data Source Table on a Folder to create a folder to segregate the required data </a:t>
            </a:r>
            <a:endParaRPr lang="en-US" dirty="0"/>
          </a:p>
        </p:txBody>
      </p:sp>
      <p:pic>
        <p:nvPicPr>
          <p:cNvPr id="8" name="Picture 8" descr="Graphical user interface, text, application, chat or text message&#10;&#10;Description automatically generated">
            <a:extLst>
              <a:ext uri="{FF2B5EF4-FFF2-40B4-BE49-F238E27FC236}">
                <a16:creationId xmlns:a16="http://schemas.microsoft.com/office/drawing/2014/main" id="{0F986FF7-E06E-3455-5FA5-C22C688D1091}"/>
              </a:ext>
            </a:extLst>
          </p:cNvPr>
          <p:cNvPicPr>
            <a:picLocks noGrp="1" noChangeAspect="1"/>
          </p:cNvPicPr>
          <p:nvPr>
            <p:ph type="pic" idx="1"/>
          </p:nvPr>
        </p:nvPicPr>
        <p:blipFill rotWithShape="1">
          <a:blip r:embed="rId2"/>
          <a:srcRect t="8458" b="8458"/>
          <a:stretch/>
        </p:blipFill>
        <p:spPr>
          <a:xfrm>
            <a:off x="1558365" y="171450"/>
            <a:ext cx="2428875" cy="6505575"/>
          </a:xfrm>
        </p:spPr>
      </p:pic>
    </p:spTree>
    <p:extLst>
      <p:ext uri="{BB962C8B-B14F-4D97-AF65-F5344CB8AC3E}">
        <p14:creationId xmlns:p14="http://schemas.microsoft.com/office/powerpoint/2010/main" val="17567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2100" kern="1200">
                <a:solidFill>
                  <a:schemeClr val="tx1"/>
                </a:solidFill>
                <a:latin typeface="+mj-lt"/>
                <a:ea typeface="+mj-ea"/>
                <a:cs typeface="+mj-cs"/>
              </a:rPr>
              <a:t>Create a hierarchy called Location</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88E31B20-7222-D919-9340-6836862B4FCD}"/>
              </a:ext>
            </a:extLst>
          </p:cNvPr>
          <p:cNvPicPr>
            <a:picLocks noChangeAspect="1"/>
          </p:cNvPicPr>
          <p:nvPr/>
        </p:nvPicPr>
        <p:blipFill>
          <a:blip r:embed="rId2"/>
          <a:stretch>
            <a:fillRect/>
          </a:stretch>
        </p:blipFill>
        <p:spPr>
          <a:xfrm>
            <a:off x="6985010" y="640080"/>
            <a:ext cx="2553187" cy="5550408"/>
          </a:xfrm>
          <a:prstGeom prst="rect">
            <a:avLst/>
          </a:prstGeom>
        </p:spPr>
      </p:pic>
    </p:spTree>
    <p:extLst>
      <p:ext uri="{BB962C8B-B14F-4D97-AF65-F5344CB8AC3E}">
        <p14:creationId xmlns:p14="http://schemas.microsoft.com/office/powerpoint/2010/main" val="183164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4B163-E02F-D302-B4A8-A8B97F413CF3}"/>
              </a:ext>
            </a:extLst>
          </p:cNvPr>
          <p:cNvSpPr>
            <a:spLocks noGrp="1"/>
          </p:cNvSpPr>
          <p:nvPr>
            <p:ph type="title"/>
          </p:nvPr>
        </p:nvSpPr>
        <p:spPr>
          <a:xfrm>
            <a:off x="6615863" y="470001"/>
            <a:ext cx="4617182" cy="1700918"/>
          </a:xfrm>
        </p:spPr>
        <p:txBody>
          <a:bodyPr vert="horz" lIns="91440" tIns="45720" rIns="91440" bIns="45720" rtlCol="0" anchor="b">
            <a:normAutofit fontScale="90000"/>
          </a:bodyPr>
          <a:lstStyle/>
          <a:p>
            <a:r>
              <a:rPr lang="en-US" sz="3000" dirty="0"/>
              <a:t>Create two parameters: Primary Region and Secondary Region with all regions listed in them.</a:t>
            </a:r>
            <a:endParaRPr lang="en-US" dirty="0">
              <a:ea typeface="+mj-ea"/>
              <a:cs typeface="+mj-cs"/>
            </a:endParaRPr>
          </a:p>
        </p:txBody>
      </p:sp>
      <p:sp>
        <p:nvSpPr>
          <p:cNvPr id="2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10;&#10;Description automatically generated">
            <a:extLst>
              <a:ext uri="{FF2B5EF4-FFF2-40B4-BE49-F238E27FC236}">
                <a16:creationId xmlns:a16="http://schemas.microsoft.com/office/drawing/2014/main" id="{620C8285-9503-ED65-14AF-E2C1ECD208BB}"/>
              </a:ext>
            </a:extLst>
          </p:cNvPr>
          <p:cNvPicPr>
            <a:picLocks noChangeAspect="1"/>
          </p:cNvPicPr>
          <p:nvPr/>
        </p:nvPicPr>
        <p:blipFill>
          <a:blip r:embed="rId2"/>
          <a:stretch>
            <a:fillRect/>
          </a:stretch>
        </p:blipFill>
        <p:spPr>
          <a:xfrm>
            <a:off x="1101509" y="307041"/>
            <a:ext cx="2850834" cy="6098241"/>
          </a:xfrm>
          <a:prstGeom prst="rect">
            <a:avLst/>
          </a:prstGeom>
        </p:spPr>
      </p:pic>
      <p:sp>
        <p:nvSpPr>
          <p:cNvPr id="4" name="TextBox 3">
            <a:extLst>
              <a:ext uri="{FF2B5EF4-FFF2-40B4-BE49-F238E27FC236}">
                <a16:creationId xmlns:a16="http://schemas.microsoft.com/office/drawing/2014/main" id="{922E6F3D-3C56-2753-8369-26B8353E636C}"/>
              </a:ext>
            </a:extLst>
          </p:cNvPr>
          <p:cNvSpPr txBox="1"/>
          <p:nvPr/>
        </p:nvSpPr>
        <p:spPr>
          <a:xfrm>
            <a:off x="6513419" y="2983566"/>
            <a:ext cx="5140698"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rtl="0">
              <a:buChar char="•"/>
            </a:pPr>
            <a:r>
              <a:rPr lang="en-US" sz="2200" dirty="0">
                <a:latin typeface="Calibri"/>
                <a:ea typeface="Arial"/>
                <a:cs typeface="Arial"/>
              </a:rPr>
              <a:t>Create Parameters for Primary Region and Secondary Region​</a:t>
            </a:r>
          </a:p>
          <a:p>
            <a:pPr lvl="0" rtl="0">
              <a:buChar char="•"/>
            </a:pPr>
            <a:r>
              <a:rPr lang="en-US" sz="2200" dirty="0">
                <a:latin typeface="Calibri"/>
                <a:ea typeface="Arial"/>
                <a:cs typeface="Arial"/>
              </a:rPr>
              <a:t>Create a Calculated Field for both Primary Region and Secondary Region</a:t>
            </a:r>
            <a:endParaRPr lang="en-US" sz="2200">
              <a:cs typeface="Calibri"/>
            </a:endParaRPr>
          </a:p>
        </p:txBody>
      </p:sp>
    </p:spTree>
    <p:extLst>
      <p:ext uri="{BB962C8B-B14F-4D97-AF65-F5344CB8AC3E}">
        <p14:creationId xmlns:p14="http://schemas.microsoft.com/office/powerpoint/2010/main" val="43206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9E1AD-9B3C-5DD1-9B2E-0E37F574AB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Create a First Order Date </a:t>
            </a:r>
          </a:p>
        </p:txBody>
      </p:sp>
      <p:sp>
        <p:nvSpPr>
          <p:cNvPr id="4" name="Text Placeholder 3">
            <a:extLst>
              <a:ext uri="{FF2B5EF4-FFF2-40B4-BE49-F238E27FC236}">
                <a16:creationId xmlns:a16="http://schemas.microsoft.com/office/drawing/2014/main" id="{629442D1-1487-5D7D-C567-E09FB389FB66}"/>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Create a Calculated Field and name it as the First Order Date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1E9E8A20-F27B-AF58-26DB-87F07CC62734}"/>
              </a:ext>
            </a:extLst>
          </p:cNvPr>
          <p:cNvPicPr>
            <a:picLocks noGrp="1" noChangeAspect="1"/>
          </p:cNvPicPr>
          <p:nvPr>
            <p:ph type="pic" idx="1"/>
          </p:nvPr>
        </p:nvPicPr>
        <p:blipFill rotWithShape="1">
          <a:blip r:embed="rId2"/>
          <a:srcRect l="8226" r="8226"/>
          <a:stretch/>
        </p:blipFill>
        <p:spPr>
          <a:xfrm>
            <a:off x="4748532" y="640080"/>
            <a:ext cx="7026144" cy="5550408"/>
          </a:xfrm>
          <a:prstGeom prst="rect">
            <a:avLst/>
          </a:prstGeom>
        </p:spPr>
      </p:pic>
    </p:spTree>
    <p:extLst>
      <p:ext uri="{BB962C8B-B14F-4D97-AF65-F5344CB8AC3E}">
        <p14:creationId xmlns:p14="http://schemas.microsoft.com/office/powerpoint/2010/main" val="418292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28EE5DA-92D8-C01B-571A-0A4DA8B89549}"/>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400"/>
              <a:t>Displaying the below details of Primary Region</a:t>
            </a:r>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32E4CE35-AB48-ABEE-0ACE-A8036805DB2E}"/>
              </a:ext>
            </a:extLst>
          </p:cNvPr>
          <p:cNvSpPr>
            <a:spLocks noGrp="1"/>
          </p:cNvSpPr>
          <p:nvPr>
            <p:ph type="body" sz="half" idx="2"/>
          </p:nvPr>
        </p:nvSpPr>
        <p:spPr>
          <a:xfrm>
            <a:off x="5541263" y="457200"/>
            <a:ext cx="6007608" cy="1929384"/>
          </a:xfrm>
        </p:spPr>
        <p:txBody>
          <a:bodyPr vert="horz" lIns="91440" tIns="45720" rIns="91440" bIns="45720" rtlCol="0" anchor="ctr">
            <a:normAutofit/>
          </a:bodyPr>
          <a:lstStyle/>
          <a:p>
            <a:pPr marL="285750" indent="-228600">
              <a:buFont typeface="Arial" panose="020B0604020202020204" pitchFamily="34" charset="0"/>
              <a:buChar char="•"/>
            </a:pPr>
            <a:r>
              <a:rPr lang="en-US" sz="1400"/>
              <a:t>First Order Date </a:t>
            </a:r>
          </a:p>
          <a:p>
            <a:pPr marL="285750" indent="-228600">
              <a:buFont typeface="Arial" panose="020B0604020202020204" pitchFamily="34" charset="0"/>
              <a:buChar char="•"/>
            </a:pPr>
            <a:r>
              <a:rPr lang="en-US" sz="1400"/>
              <a:t>Total Sales </a:t>
            </a:r>
          </a:p>
          <a:p>
            <a:pPr marL="285750" indent="-228600">
              <a:buFont typeface="Arial" panose="020B0604020202020204" pitchFamily="34" charset="0"/>
              <a:buChar char="•"/>
            </a:pPr>
            <a:r>
              <a:rPr lang="en-US" sz="1400"/>
              <a:t>Average Sales per Order </a:t>
            </a:r>
          </a:p>
          <a:p>
            <a:pPr marL="285750" indent="-228600">
              <a:buFont typeface="Arial" panose="020B0604020202020204" pitchFamily="34" charset="0"/>
              <a:buChar char="•"/>
            </a:pPr>
            <a:r>
              <a:rPr lang="en-US" sz="1400"/>
              <a:t>No. of Customers </a:t>
            </a:r>
          </a:p>
          <a:p>
            <a:pPr marL="285750" indent="-228600">
              <a:buFont typeface="Arial" panose="020B0604020202020204" pitchFamily="34" charset="0"/>
              <a:buChar char="•"/>
            </a:pPr>
            <a:r>
              <a:rPr lang="en-US" sz="1400"/>
              <a:t>No. of Orders </a:t>
            </a:r>
          </a:p>
          <a:p>
            <a:pPr marL="285750" indent="-228600">
              <a:buFont typeface="Arial" panose="020B0604020202020204" pitchFamily="34" charset="0"/>
              <a:buChar char="•"/>
            </a:pPr>
            <a:r>
              <a:rPr lang="en-US" sz="1400"/>
              <a:t>No. of Products in Sale</a:t>
            </a:r>
          </a:p>
        </p:txBody>
      </p:sp>
      <p:pic>
        <p:nvPicPr>
          <p:cNvPr id="2" name="slide2" descr="Central">
            <a:extLst>
              <a:ext uri="{FF2B5EF4-FFF2-40B4-BE49-F238E27FC236}">
                <a16:creationId xmlns:a16="http://schemas.microsoft.com/office/drawing/2014/main" id="{78718D82-85F5-4FF4-8CB6-AB3A75F84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02" y="2569464"/>
            <a:ext cx="3105595" cy="3678936"/>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ABC5363F-6E84-839B-1151-D9639AFB6E9B}"/>
              </a:ext>
            </a:extLst>
          </p:cNvPr>
          <p:cNvPicPr>
            <a:picLocks noGrp="1" noChangeAspect="1"/>
          </p:cNvPicPr>
          <p:nvPr>
            <p:ph type="pic" idx="1"/>
          </p:nvPr>
        </p:nvPicPr>
        <p:blipFill rotWithShape="1">
          <a:blip r:embed="rId3"/>
          <a:srcRect l="18471" r="18471"/>
          <a:stretch/>
        </p:blipFill>
        <p:spPr>
          <a:xfrm>
            <a:off x="6657032" y="2569464"/>
            <a:ext cx="4663040" cy="3678936"/>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Sales Comparisons by Region</vt:lpstr>
      <vt:lpstr>Objectives</vt:lpstr>
      <vt:lpstr>Problem Statement</vt:lpstr>
      <vt:lpstr>Select Sample Superstore as Dataset</vt:lpstr>
      <vt:lpstr>Select Sample Superstore as Dataset</vt:lpstr>
      <vt:lpstr>Create a hierarchy called Location</vt:lpstr>
      <vt:lpstr>Create two parameters: Primary Region and Secondary Region with all regions listed in them.</vt:lpstr>
      <vt:lpstr>Create a First Order Date </vt:lpstr>
      <vt:lpstr>Displaying the below details of Primary Region</vt:lpstr>
      <vt:lpstr>Displaying the below details of Secondary Region</vt:lpstr>
      <vt:lpstr>Central Map</vt:lpstr>
      <vt:lpstr>East Map</vt:lpstr>
      <vt:lpstr>Central Details</vt:lpstr>
      <vt:lpstr>East Details</vt:lpstr>
      <vt:lpstr>Sales Comparison by Primary and Secondary Region</vt:lpstr>
      <vt:lpstr>Project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Comparisons by Region</dc:title>
  <dc:creator/>
  <cp:lastModifiedBy/>
  <cp:revision>257</cp:revision>
  <dcterms:created xsi:type="dcterms:W3CDTF">2022-12-26T12:20:27Z</dcterms:created>
  <dcterms:modified xsi:type="dcterms:W3CDTF">2022-12-27T07:05:06Z</dcterms:modified>
</cp:coreProperties>
</file>