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35EC9-7CB8-4B8E-8475-A88F731F7C27}" v="615" dt="2021-07-25T08:06:29.882"/>
    <p1510:client id="{3D92DCB7-5777-44E2-81E2-C59F9D9B56A9}" v="252" dt="2021-07-24T06:16:5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8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4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6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E4CD-AE0B-4638-AD0E-194E38AFA65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5D0C-07D9-45F5-B0FA-B76400106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9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81774-3CAF-457C-A4EE-D69CB919300C}"/>
              </a:ext>
            </a:extLst>
          </p:cNvPr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MAJOR 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PROJECT- 2</a:t>
            </a:r>
            <a:endParaRPr lang="en-US" sz="4800" kern="120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58A39-4878-4FDB-B455-B309B4034AEC}"/>
              </a:ext>
            </a:extLst>
          </p:cNvPr>
          <p:cNvSpPr txBox="1"/>
          <p:nvPr/>
        </p:nvSpPr>
        <p:spPr>
          <a:xfrm>
            <a:off x="4285397" y="4960961"/>
            <a:ext cx="7055893" cy="1078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dirty="0">
                <a:solidFill>
                  <a:srgbClr val="FFFFFF"/>
                </a:solidFill>
              </a:rPr>
              <a:t>Rai Guru Raj</a:t>
            </a: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700" dirty="0">
                <a:solidFill>
                  <a:srgbClr val="FFFFFF"/>
                </a:solidFill>
              </a:rPr>
              <a:t> 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Power BI (</a:t>
            </a:r>
            <a:r>
              <a:rPr lang="en-US" sz="1700" dirty="0">
                <a:solidFill>
                  <a:srgbClr val="FFFFFF"/>
                </a:solidFill>
              </a:rPr>
              <a:t>24</a:t>
            </a:r>
            <a:r>
              <a:rPr lang="en-US" sz="1700" baseline="30000" dirty="0">
                <a:solidFill>
                  <a:srgbClr val="FFFFFF"/>
                </a:solidFill>
              </a:rPr>
              <a:t>th</a:t>
            </a:r>
            <a:r>
              <a:rPr lang="en-US" sz="1700" dirty="0">
                <a:solidFill>
                  <a:srgbClr val="FFFFFF"/>
                </a:solidFill>
              </a:rPr>
              <a:t> June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endParaRPr lang="en-US" sz="1700" kern="1200" dirty="0">
              <a:solidFill>
                <a:srgbClr val="FFFFFF"/>
              </a:solidFill>
              <a:latin typeface="+mn-lt"/>
              <a:cs typeface="Calibri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u="sng" dirty="0">
                <a:solidFill>
                  <a:srgbClr val="FFFFFF"/>
                </a:solidFill>
                <a:cs typeface="Calibri"/>
              </a:rPr>
              <a:t>Email</a:t>
            </a:r>
            <a:r>
              <a:rPr lang="en-US" sz="1700" dirty="0">
                <a:solidFill>
                  <a:srgbClr val="FFFFFF"/>
                </a:solidFill>
                <a:cs typeface="Calibri"/>
              </a:rPr>
              <a:t>: sahil6rai@gmail.com</a:t>
            </a:r>
            <a:endParaRPr lang="en-US" sz="1700" kern="1200" dirty="0">
              <a:solidFill>
                <a:srgbClr val="FFFFFF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38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F6B11-69F4-4BEA-81AB-EE847355B98D}"/>
              </a:ext>
            </a:extLst>
          </p:cNvPr>
          <p:cNvSpPr txBox="1"/>
          <p:nvPr/>
        </p:nvSpPr>
        <p:spPr>
          <a:xfrm>
            <a:off x="709097" y="179754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2DBFA-5B08-467A-A8F3-F08F803CA875}"/>
              </a:ext>
            </a:extLst>
          </p:cNvPr>
          <p:cNvSpPr txBox="1"/>
          <p:nvPr/>
        </p:nvSpPr>
        <p:spPr>
          <a:xfrm>
            <a:off x="4856647" y="3005109"/>
            <a:ext cx="29428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ea typeface="+mn-lt"/>
                <a:cs typeface="+mn-lt"/>
              </a:rPr>
              <a:t>The cards here display number of movies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7998E1-78EC-4E05-B1C9-D4374D3D1922}"/>
              </a:ext>
            </a:extLst>
          </p:cNvPr>
          <p:cNvCxnSpPr/>
          <p:nvPr/>
        </p:nvCxnSpPr>
        <p:spPr>
          <a:xfrm flipH="1">
            <a:off x="5713288" y="4340917"/>
            <a:ext cx="5093917" cy="2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1F1B6C0-C521-47BD-B45F-72F6A5D1AA51}"/>
              </a:ext>
            </a:extLst>
          </p:cNvPr>
          <p:cNvSpPr txBox="1"/>
          <p:nvPr/>
        </p:nvSpPr>
        <p:spPr>
          <a:xfrm>
            <a:off x="4855683" y="4930204"/>
            <a:ext cx="294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cards here display number of movies and number of directors.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660CA-1230-4257-B00C-32231C776149}"/>
              </a:ext>
            </a:extLst>
          </p:cNvPr>
          <p:cNvSpPr txBox="1"/>
          <p:nvPr/>
        </p:nvSpPr>
        <p:spPr>
          <a:xfrm>
            <a:off x="712233" y="2025983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kern="1200" dirty="0">
                <a:solidFill>
                  <a:schemeClr val="bg1">
                    <a:lumMod val="95000"/>
                  </a:schemeClr>
                </a:solidFill>
                <a:latin typeface="Calibri"/>
                <a:ea typeface="+mj-ea"/>
                <a:cs typeface="Calibri"/>
              </a:rPr>
              <a:t>Page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alibri"/>
                <a:ea typeface="+mj-ea"/>
                <a:cs typeface="Calibri"/>
              </a:rPr>
              <a:t>3</a:t>
            </a:r>
            <a:r>
              <a:rPr lang="en-US" sz="4000" kern="1200" dirty="0">
                <a:solidFill>
                  <a:schemeClr val="bg1">
                    <a:lumMod val="95000"/>
                  </a:schemeClr>
                </a:solidFill>
                <a:latin typeface="Calibri"/>
                <a:ea typeface="+mj-ea"/>
                <a:cs typeface="Calibri"/>
              </a:rPr>
              <a:t>: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alibri"/>
                <a:ea typeface="+mj-ea"/>
                <a:cs typeface="Calibri"/>
              </a:rPr>
              <a:t>  Netflix Report</a:t>
            </a:r>
            <a:endParaRPr lang="en-US" sz="4000">
              <a:solidFill>
                <a:schemeClr val="bg1">
                  <a:lumMod val="95000"/>
                </a:schemeClr>
              </a:solidFill>
              <a:latin typeface="Consolas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030037-7333-44C5-9FD2-3573AEEB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263" y="4935211"/>
            <a:ext cx="2743200" cy="912399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1063CAF-DC6A-42A8-89BF-98149573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19" y="2725651"/>
            <a:ext cx="1869248" cy="1197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73AD4-1DE5-4A38-BEE0-16F7335DCABA}"/>
              </a:ext>
            </a:extLst>
          </p:cNvPr>
          <p:cNvSpPr txBox="1"/>
          <p:nvPr/>
        </p:nvSpPr>
        <p:spPr>
          <a:xfrm>
            <a:off x="5778674" y="1102290"/>
            <a:ext cx="451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The Slicer here display Rating</a:t>
            </a:r>
            <a:r>
              <a:rPr lang="en-IN" dirty="0">
                <a:cs typeface="Calibri"/>
              </a:rPr>
              <a:t> given to Titles</a:t>
            </a:r>
            <a:endParaRPr lang="en-GB" dirty="0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B949E4A-D1D9-47C1-A747-A797A95F0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26" y="87008"/>
            <a:ext cx="7461336" cy="8385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5956A5-9A9F-4C02-B5C3-EF371E81B3E5}"/>
              </a:ext>
            </a:extLst>
          </p:cNvPr>
          <p:cNvCxnSpPr>
            <a:cxnSpLocks/>
          </p:cNvCxnSpPr>
          <p:nvPr/>
        </p:nvCxnSpPr>
        <p:spPr>
          <a:xfrm flipH="1">
            <a:off x="5775917" y="2013164"/>
            <a:ext cx="5093917" cy="2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355CB-C895-4AF1-A9CD-4839F6283B30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14E8-09A9-4F1D-884A-96B54CFCED3E}"/>
              </a:ext>
            </a:extLst>
          </p:cNvPr>
          <p:cNvSpPr txBox="1"/>
          <p:nvPr/>
        </p:nvSpPr>
        <p:spPr>
          <a:xfrm>
            <a:off x="4403164" y="346768"/>
            <a:ext cx="7578305" cy="620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/>
              <a:t>  </a:t>
            </a:r>
            <a:r>
              <a:rPr lang="en-US" b="0" i="0" dirty="0">
                <a:effectLst/>
              </a:rPr>
              <a:t>All the top 1000 movies on IMDB have generated $ </a:t>
            </a:r>
            <a:r>
              <a:rPr lang="en-US" dirty="0"/>
              <a:t>57B</a:t>
            </a:r>
            <a:r>
              <a:rPr lang="en-US" b="0" i="0" dirty="0">
                <a:effectLst/>
              </a:rPr>
              <a:t>.</a:t>
            </a:r>
            <a:r>
              <a:rPr lang="en-US" dirty="0"/>
              <a:t> </a:t>
            </a:r>
            <a:endParaRPr lang="en-US">
              <a:ea typeface="+mn-lt"/>
              <a:cs typeface="+mn-lt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Star Wars: Episode VII scored Max</a:t>
            </a:r>
            <a:r>
              <a:rPr lang="en-US" b="0" i="0" dirty="0">
                <a:effectLst/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</a:rPr>
              <a:t>Gross Revenue </a:t>
            </a:r>
            <a:r>
              <a:rPr lang="en-US" b="0" i="0" dirty="0">
                <a:effectLst/>
                <a:ea typeface="+mn-lt"/>
                <a:cs typeface="+mn-lt"/>
              </a:rPr>
              <a:t>of </a:t>
            </a:r>
            <a:r>
              <a:rPr lang="en-US" dirty="0">
                <a:ea typeface="+mn-lt"/>
                <a:cs typeface="+mn-lt"/>
              </a:rPr>
              <a:t>about 937 M</a:t>
            </a:r>
            <a:r>
              <a:rPr lang="en-US" b="0" i="0" dirty="0">
                <a:effectLst/>
                <a:ea typeface="+mn-lt"/>
                <a:cs typeface="+mn-lt"/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defTabSz="9144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Gross is </a:t>
            </a:r>
            <a:r>
              <a:rPr lang="en-US" dirty="0" err="1">
                <a:ea typeface="+mn-lt"/>
                <a:cs typeface="+mn-lt"/>
              </a:rPr>
              <a:t>categorised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b="0" i="0" dirty="0">
                <a:effectLst/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: 235 M&gt;= (Less Score), 235-705 M (Mid Score), 705&lt;= High Score</a:t>
            </a:r>
            <a:r>
              <a:rPr lang="en-US" b="0" i="0" dirty="0">
                <a:effectLst/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285750" indent="-285750" defTabSz="9144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defTabSz="914400">
              <a:buFont typeface="Arial"/>
              <a:buChar char="•"/>
            </a:pPr>
            <a:r>
              <a:rPr lang="en-US" b="0" i="0" dirty="0">
                <a:effectLst/>
                <a:ea typeface="+mn-lt"/>
                <a:cs typeface="+mn-lt"/>
              </a:rPr>
              <a:t>Steven Spielberg have generated </a:t>
            </a:r>
            <a:r>
              <a:rPr lang="en-US" dirty="0">
                <a:ea typeface="+mn-lt"/>
                <a:cs typeface="+mn-lt"/>
              </a:rPr>
              <a:t>2.48 B by his Movies</a:t>
            </a:r>
            <a:r>
              <a:rPr lang="en-US" b="0" i="0" dirty="0">
                <a:effectLst/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285750" indent="-285750" defTabSz="9144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defTabSz="9144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According to the Netflix Report </a:t>
            </a:r>
            <a:r>
              <a:rPr lang="en-US" b="0" i="0" dirty="0">
                <a:effectLst/>
                <a:ea typeface="+mn-lt"/>
                <a:cs typeface="+mn-lt"/>
              </a:rPr>
              <a:t>Total </a:t>
            </a:r>
            <a:r>
              <a:rPr lang="en-US" dirty="0">
                <a:ea typeface="+mn-lt"/>
                <a:cs typeface="+mn-lt"/>
              </a:rPr>
              <a:t>7788 </a:t>
            </a:r>
            <a:r>
              <a:rPr lang="en-US" b="0" i="0" dirty="0">
                <a:effectLst/>
                <a:ea typeface="+mn-lt"/>
                <a:cs typeface="+mn-lt"/>
              </a:rPr>
              <a:t>movies are on </a:t>
            </a:r>
            <a:r>
              <a:rPr lang="en-US" dirty="0">
                <a:ea typeface="+mn-lt"/>
                <a:cs typeface="+mn-lt"/>
              </a:rPr>
              <a:t>N</a:t>
            </a:r>
            <a:r>
              <a:rPr lang="en-US" b="0" i="0" dirty="0">
                <a:effectLst/>
                <a:ea typeface="+mn-lt"/>
                <a:cs typeface="+mn-lt"/>
              </a:rPr>
              <a:t>etflix with </a:t>
            </a:r>
            <a:r>
              <a:rPr lang="en-US" dirty="0">
                <a:ea typeface="+mn-lt"/>
                <a:cs typeface="+mn-lt"/>
              </a:rPr>
              <a:t>4049 Directors.</a:t>
            </a:r>
            <a:endParaRPr lang="en-US">
              <a:cs typeface="Calibri" panose="020F0502020204030204"/>
            </a:endParaRPr>
          </a:p>
          <a:p>
            <a:pPr marL="285750" indent="-285750" defTabSz="9144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defTabSz="9144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923 Movies are from India with 614 Directors</a:t>
            </a:r>
            <a:r>
              <a:rPr lang="en-US" b="0" i="0" dirty="0">
                <a:effectLst/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285750" indent="-285750" defTabSz="914400">
              <a:buFont typeface="Arial"/>
              <a:buChar char="•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/>
              <a:t> Gross revenue by Director gives us Top 20 directors by revenue their movies have earned.</a:t>
            </a:r>
            <a:endParaRPr lang="en-US">
              <a:cs typeface="Calibri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b="0" i="0" dirty="0">
                <a:effectLst/>
              </a:rPr>
              <a:t>Gross revenue by Title gives us Top 30 </a:t>
            </a:r>
            <a:r>
              <a:rPr lang="en-US" dirty="0"/>
              <a:t>highest grossing movies of all time on IMDB.</a:t>
            </a:r>
            <a:endParaRPr lang="en-US">
              <a:cs typeface="Calibri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/>
              <a:t>Netflix</a:t>
            </a:r>
            <a:r>
              <a:rPr lang="en-US" b="0" i="0" dirty="0">
                <a:effectLst/>
              </a:rPr>
              <a:t> Report presents all the count details of Movies &amp; TV shows with respect to Directors</a:t>
            </a:r>
            <a:r>
              <a:rPr lang="en-US" dirty="0"/>
              <a:t> &amp;</a:t>
            </a:r>
            <a:r>
              <a:rPr lang="en-US" b="0" i="0" dirty="0">
                <a:effectLst/>
              </a:rPr>
              <a:t> Country</a:t>
            </a:r>
            <a:r>
              <a:rPr lang="en-US" dirty="0"/>
              <a:t>.</a:t>
            </a:r>
            <a:endParaRPr lang="en-US" b="0" i="0" dirty="0">
              <a:effectLst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The Report conveys Top 1000 IMDB movies and Netflix TV Shows. All the data has been presented in a simple &amp; standardized way so that user can easily interpret the vast data and take necessary decisions.</a:t>
            </a:r>
            <a:r>
              <a:rPr lang="en-US" sz="1600" b="1" dirty="0"/>
              <a:t>  </a:t>
            </a:r>
            <a:endParaRPr lang="en-US" sz="1600" b="1" i="0">
              <a:effectLst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1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FFFFC-8B23-4C09-B912-0CEEA3CF30A5}"/>
              </a:ext>
            </a:extLst>
          </p:cNvPr>
          <p:cNvSpPr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ln w="0"/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3D5B9-5C63-4F58-BB10-D69BFC7D93CA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1:  Navigation (HOME)</a:t>
            </a: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647E9990-1205-422E-B857-4800CAB9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28" y="674040"/>
            <a:ext cx="7704942" cy="55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4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787E-1A37-46E6-AF8D-B88D4D2C53F7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2:  IMDB Report</a:t>
            </a:r>
          </a:p>
        </p:txBody>
      </p:sp>
      <p:pic>
        <p:nvPicPr>
          <p:cNvPr id="2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CB53A73C-ECAE-42FB-B391-31F1EA26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780241"/>
            <a:ext cx="7324725" cy="48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C0909-91AC-49AD-A37D-BE700242EDC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2:  IMDB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1E343-FFD2-474A-9F37-23F40F6DC912}"/>
              </a:ext>
            </a:extLst>
          </p:cNvPr>
          <p:cNvSpPr txBox="1"/>
          <p:nvPr/>
        </p:nvSpPr>
        <p:spPr>
          <a:xfrm>
            <a:off x="4372960" y="3373890"/>
            <a:ext cx="7430288" cy="323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Clustered Bar Chart shows the gross revenue generated by Directors after the release of their respective movies and tv shows.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Steven Spielberg has the highest revenue from the movies with $ 2.48B followed by Anthony Russo and Christopher Nolan with $ 2.21B &amp; $ 1.94B respectively.</a:t>
            </a:r>
            <a:endParaRPr lang="en-US" sz="19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This is just a list of Top 20 highest revenue generating directors for the industry.</a:t>
            </a:r>
            <a:endParaRPr lang="en-US" sz="1900" dirty="0">
              <a:cs typeface="Calibri"/>
            </a:endParaRPr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B0C6D69-2BDF-416C-9B57-0EF7E39A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19" y="210680"/>
            <a:ext cx="7607474" cy="30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0472-8BF2-4F29-8E3D-940B6F96E4A9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2:  IMDB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38370-79CB-4F2D-9A0D-A8C0BBB3E439}"/>
              </a:ext>
            </a:extLst>
          </p:cNvPr>
          <p:cNvSpPr txBox="1"/>
          <p:nvPr/>
        </p:nvSpPr>
        <p:spPr>
          <a:xfrm>
            <a:off x="4352084" y="4292466"/>
            <a:ext cx="7440726" cy="1903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dirty="0">
                <a:ea typeface="+mn-lt"/>
                <a:cs typeface="+mn-lt"/>
              </a:rPr>
              <a:t>Clustered Bar Chart</a:t>
            </a:r>
            <a:r>
              <a:rPr lang="en-US" sz="2000" dirty="0"/>
              <a:t> shows the movies with highest revenue. This is a list of only top 30 movies with biggest collection of all time.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Star Wars has almost reached 1B mark with the revenue of $ 937 M. Second &amp; third spot are with Avengers Endgame &amp; Avatar.</a:t>
            </a:r>
            <a:endParaRPr lang="en-US" sz="2000" dirty="0">
              <a:cs typeface="Calibri"/>
            </a:endParaRPr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BB38571-94ED-460C-A8B5-EF50937A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89" y="506969"/>
            <a:ext cx="7607473" cy="33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5A559-C72F-49E3-9351-98AEC4BAF717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2:  IMDB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7F23E-E62C-4A56-9C67-0DA2153FD8AC}"/>
              </a:ext>
            </a:extLst>
          </p:cNvPr>
          <p:cNvSpPr txBox="1"/>
          <p:nvPr/>
        </p:nvSpPr>
        <p:spPr>
          <a:xfrm>
            <a:off x="4345429" y="2497068"/>
            <a:ext cx="4972577" cy="1704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Pie Chart above displays gross revenue on the basis of movie score.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Gross is </a:t>
            </a:r>
            <a:r>
              <a:rPr lang="en-US" sz="2000" dirty="0" err="1">
                <a:ea typeface="+mn-lt"/>
                <a:cs typeface="+mn-lt"/>
              </a:rPr>
              <a:t>categorised</a:t>
            </a:r>
            <a:r>
              <a:rPr lang="en-US" sz="2000" dirty="0">
                <a:ea typeface="+mn-lt"/>
                <a:cs typeface="+mn-lt"/>
              </a:rPr>
              <a:t> in 3: </a:t>
            </a:r>
            <a:endParaRPr lang="en-US" sz="2000">
              <a:ea typeface="+mn-lt"/>
              <a:cs typeface="+mn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a typeface="+mn-lt"/>
                <a:cs typeface="+mn-lt"/>
              </a:rPr>
              <a:t>235 M&gt;= (Less Score), 235-705 M (Mid Score), 705&lt;= High Score.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B5F99-BAEB-4B04-B78A-6DBD56F6A6E6}"/>
              </a:ext>
            </a:extLst>
          </p:cNvPr>
          <p:cNvCxnSpPr/>
          <p:nvPr/>
        </p:nvCxnSpPr>
        <p:spPr>
          <a:xfrm flipH="1">
            <a:off x="5592729" y="4549918"/>
            <a:ext cx="4592876" cy="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E014969B-5595-4F95-B034-496E87D685D8}"/>
              </a:ext>
            </a:extLst>
          </p:cNvPr>
          <p:cNvSpPr txBox="1"/>
          <p:nvPr/>
        </p:nvSpPr>
        <p:spPr>
          <a:xfrm>
            <a:off x="4628906" y="5165313"/>
            <a:ext cx="392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This card shows total gross revenue generated by 1000 movies.</a:t>
            </a:r>
          </a:p>
        </p:txBody>
      </p:sp>
      <p:pic>
        <p:nvPicPr>
          <p:cNvPr id="3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2FFB2C1-BC61-42F1-9249-F09F3164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62" y="2562553"/>
            <a:ext cx="2090281" cy="1743336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BBE8090-A9D0-4400-A198-F7D451DD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679" y="4774700"/>
            <a:ext cx="2098892" cy="15781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0EA872-206D-4348-B645-0BB1B1AF7040}"/>
              </a:ext>
            </a:extLst>
          </p:cNvPr>
          <p:cNvCxnSpPr>
            <a:cxnSpLocks/>
          </p:cNvCxnSpPr>
          <p:nvPr/>
        </p:nvCxnSpPr>
        <p:spPr>
          <a:xfrm flipH="1">
            <a:off x="5592728" y="2284794"/>
            <a:ext cx="4592876" cy="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C5E53E8-7CB4-494E-980C-7AFB0EFC3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619" y="176848"/>
            <a:ext cx="7628350" cy="919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BC983-18FF-4D41-97D7-480AC9C21A7B}"/>
              </a:ext>
            </a:extLst>
          </p:cNvPr>
          <p:cNvSpPr txBox="1"/>
          <p:nvPr/>
        </p:nvSpPr>
        <p:spPr>
          <a:xfrm>
            <a:off x="6436290" y="1300619"/>
            <a:ext cx="3077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This Slicer shows Movie Titles.</a:t>
            </a:r>
          </a:p>
        </p:txBody>
      </p:sp>
    </p:spTree>
    <p:extLst>
      <p:ext uri="{BB962C8B-B14F-4D97-AF65-F5344CB8AC3E}">
        <p14:creationId xmlns:p14="http://schemas.microsoft.com/office/powerpoint/2010/main" val="34792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A3AE4-9675-4542-BD0E-4E8F787B6BA2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3:  Netflix Report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BFB687E-4908-4563-9886-072CC1AE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88" y="600562"/>
            <a:ext cx="7628350" cy="5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CDBB9-FABA-4354-B6B1-92829092429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3:  Netflix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CA329-A27B-49FB-AD38-5F85ADD17632}"/>
              </a:ext>
            </a:extLst>
          </p:cNvPr>
          <p:cNvSpPr txBox="1"/>
          <p:nvPr/>
        </p:nvSpPr>
        <p:spPr>
          <a:xfrm>
            <a:off x="4581727" y="4355096"/>
            <a:ext cx="7200645" cy="244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 Clustered Bar Chart displays number of movies and tv shows by the respective directors.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Campos has directed most movies(18). Marcus Raboy and Jay Karas have directed 16 and 14 movies respectively. 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a list of top 20 directors with highest directed movies.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51010A1-78AE-4CA6-8AC3-E6EBCC6A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09" y="1143251"/>
            <a:ext cx="7252569" cy="19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BA9FC-A18D-4DD8-BB51-51E1AA748E89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3:  Netflix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509AD-76F0-41E8-910D-518D308C4653}"/>
              </a:ext>
            </a:extLst>
          </p:cNvPr>
          <p:cNvSpPr txBox="1"/>
          <p:nvPr/>
        </p:nvSpPr>
        <p:spPr>
          <a:xfrm>
            <a:off x="4581727" y="3446959"/>
            <a:ext cx="7148453" cy="274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 Clustered Bar Chart shows the number of movies made in different countries. This is the list of just top 10 countries with most movies made there.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United states lead the table with 2554 movies and India with 923 movies.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Rest countries have few movies made there.</a:t>
            </a:r>
            <a:endParaRPr lang="en-US" sz="2000" dirty="0">
              <a:cs typeface="Calibri"/>
            </a:endParaRPr>
          </a:p>
        </p:txBody>
      </p:sp>
      <p:pic>
        <p:nvPicPr>
          <p:cNvPr id="3" name="Picture 5" descr="Timeline&#10;&#10;Description automatically generated">
            <a:extLst>
              <a:ext uri="{FF2B5EF4-FFF2-40B4-BE49-F238E27FC236}">
                <a16:creationId xmlns:a16="http://schemas.microsoft.com/office/drawing/2014/main" id="{2EE65216-96BD-4142-91A9-AF235956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49" y="257152"/>
            <a:ext cx="7461336" cy="28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6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809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Dixit</dc:creator>
  <cp:lastModifiedBy>Manas Dixit</cp:lastModifiedBy>
  <cp:revision>266</cp:revision>
  <dcterms:created xsi:type="dcterms:W3CDTF">2021-06-15T04:16:00Z</dcterms:created>
  <dcterms:modified xsi:type="dcterms:W3CDTF">2021-07-25T08:06:59Z</dcterms:modified>
</cp:coreProperties>
</file>