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86" r:id="rId7"/>
    <p:sldId id="260" r:id="rId8"/>
    <p:sldId id="287" r:id="rId9"/>
    <p:sldId id="258" r:id="rId10"/>
    <p:sldId id="293" r:id="rId11"/>
    <p:sldId id="292" r:id="rId12"/>
    <p:sldId id="291" r:id="rId13"/>
    <p:sldId id="290" r:id="rId14"/>
    <p:sldId id="289" r:id="rId15"/>
    <p:sldId id="288" r:id="rId16"/>
    <p:sldId id="297" r:id="rId17"/>
    <p:sldId id="296" r:id="rId18"/>
    <p:sldId id="295" r:id="rId19"/>
    <p:sldId id="294" r:id="rId20"/>
    <p:sldId id="298" r:id="rId21"/>
    <p:sldId id="261"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C0"/>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1234"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2/24/2023</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426952" y="1503631"/>
            <a:ext cx="7077456" cy="1243584"/>
          </a:xfrm>
        </p:spPr>
        <p:txBody>
          <a:bodyPr/>
          <a:lstStyle/>
          <a:p>
            <a:r>
              <a:rPr lang="en-US" sz="4400" b="0" dirty="0" smtClean="0"/>
              <a:t>Product </a:t>
            </a:r>
            <a:r>
              <a:rPr lang="en-US" sz="4400" b="0" dirty="0"/>
              <a:t>Repairs Analysis</a:t>
            </a:r>
            <a:endParaRPr lang="en-US" sz="4400"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4133088" y="4785211"/>
            <a:ext cx="7077456" cy="868680"/>
          </a:xfrm>
        </p:spPr>
        <p:txBody>
          <a:bodyPr>
            <a:normAutofit/>
          </a:bodyPr>
          <a:lstStyle/>
          <a:p>
            <a:pPr marL="0" indent="0">
              <a:buNone/>
            </a:pPr>
            <a:r>
              <a:rPr lang="en-US" sz="3600" dirty="0" smtClean="0"/>
              <a:t>                  </a:t>
            </a:r>
            <a:r>
              <a:rPr lang="en-US" sz="3600" dirty="0" smtClean="0">
                <a:solidFill>
                  <a:schemeClr val="accent1">
                    <a:lumMod val="60000"/>
                    <a:lumOff val="40000"/>
                  </a:schemeClr>
                </a:solidFill>
              </a:rPr>
              <a:t>By – </a:t>
            </a:r>
            <a:r>
              <a:rPr lang="en-US" sz="3600" dirty="0" err="1" smtClean="0">
                <a:solidFill>
                  <a:schemeClr val="accent1">
                    <a:lumMod val="60000"/>
                    <a:lumOff val="40000"/>
                  </a:schemeClr>
                </a:solidFill>
              </a:rPr>
              <a:t>Hariom</a:t>
            </a:r>
            <a:r>
              <a:rPr lang="en-US" sz="3600" dirty="0" smtClean="0">
                <a:solidFill>
                  <a:schemeClr val="accent1">
                    <a:lumMod val="60000"/>
                    <a:lumOff val="40000"/>
                  </a:schemeClr>
                </a:solidFill>
              </a:rPr>
              <a:t> </a:t>
            </a:r>
            <a:r>
              <a:rPr lang="en-US" sz="3600" dirty="0" err="1" smtClean="0">
                <a:solidFill>
                  <a:schemeClr val="accent1">
                    <a:lumMod val="60000"/>
                    <a:lumOff val="40000"/>
                  </a:schemeClr>
                </a:solidFill>
              </a:rPr>
              <a:t>Rai</a:t>
            </a:r>
            <a:endParaRPr lang="en-US" sz="3600" dirty="0">
              <a:solidFill>
                <a:schemeClr val="accent1">
                  <a:lumMod val="60000"/>
                  <a:lumOff val="40000"/>
                </a:schemeClr>
              </a:solidFill>
            </a:endParaRPr>
          </a:p>
        </p:txBody>
      </p:sp>
      <p:sp>
        <p:nvSpPr>
          <p:cNvPr id="4" name="Title 1">
            <a:extLst>
              <a:ext uri="{FF2B5EF4-FFF2-40B4-BE49-F238E27FC236}">
                <a16:creationId xmlns:a16="http://schemas.microsoft.com/office/drawing/2014/main" xmlns="" id="{632BE5BF-9922-45FB-8F3F-4446D40A051B}"/>
              </a:ext>
            </a:extLst>
          </p:cNvPr>
          <p:cNvSpPr txBox="1">
            <a:spLocks/>
          </p:cNvSpPr>
          <p:nvPr/>
        </p:nvSpPr>
        <p:spPr>
          <a:xfrm>
            <a:off x="3482601" y="3144421"/>
            <a:ext cx="7077456" cy="12435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en-US" sz="4400" b="0" dirty="0" smtClean="0">
                <a:solidFill>
                  <a:srgbClr val="63B7C6"/>
                </a:solidFill>
              </a:rPr>
              <a:t>Project presentation</a:t>
            </a:r>
            <a:endParaRPr lang="en-US" sz="4400" dirty="0">
              <a:solidFill>
                <a:srgbClr val="63B7C6"/>
              </a:solidFill>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5. </a:t>
            </a:r>
            <a:r>
              <a:rPr lang="en-US" dirty="0"/>
              <a:t>Plot the graph for types of repair	</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p:cNvSpPr>
            <a:spLocks noGrp="1"/>
          </p:cNvSpPr>
          <p:nvPr>
            <p:ph type="body" sz="quarter" idx="13"/>
          </p:nvPr>
        </p:nvSpPr>
        <p:spPr>
          <a:xfrm>
            <a:off x="444500" y="1625386"/>
            <a:ext cx="4339373" cy="3470722"/>
          </a:xfrm>
        </p:spPr>
        <p:txBody>
          <a:bodyPr/>
          <a:lstStyle/>
          <a:p>
            <a:pPr marL="0" indent="0">
              <a:buNone/>
            </a:pPr>
            <a:r>
              <a:rPr lang="en-US" sz="2000" dirty="0"/>
              <a:t>The resulting plot shows that the most common type of repair is "Hardware," followed by "Software". This information could be useful for identifying areas where the company might want to focus its efforts, such as investing in more hardware repair specialists or developing more robust software repair solutions.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083" y="1319197"/>
            <a:ext cx="7196254" cy="5153446"/>
          </a:xfrm>
          <a:prstGeom prst="rect">
            <a:avLst/>
          </a:prstGeom>
        </p:spPr>
      </p:pic>
    </p:spTree>
    <p:extLst>
      <p:ext uri="{BB962C8B-B14F-4D97-AF65-F5344CB8AC3E}">
        <p14:creationId xmlns:p14="http://schemas.microsoft.com/office/powerpoint/2010/main" val="2845790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621120" cy="984792"/>
          </a:xfrm>
        </p:spPr>
        <p:txBody>
          <a:bodyPr/>
          <a:lstStyle/>
          <a:p>
            <a:r>
              <a:rPr lang="en-US" dirty="0"/>
              <a:t>6. </a:t>
            </a:r>
            <a:r>
              <a:rPr lang="en-US" dirty="0"/>
              <a:t>What is the average agent tenure in days for each product type?</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p:cNvSpPr>
            <a:spLocks noGrp="1"/>
          </p:cNvSpPr>
          <p:nvPr>
            <p:ph type="body" sz="quarter" idx="13"/>
          </p:nvPr>
        </p:nvSpPr>
        <p:spPr>
          <a:xfrm>
            <a:off x="623653" y="5220933"/>
            <a:ext cx="11034947" cy="1459267"/>
          </a:xfrm>
        </p:spPr>
        <p:txBody>
          <a:bodyPr/>
          <a:lstStyle/>
          <a:p>
            <a:pPr marL="0" indent="0">
              <a:buNone/>
            </a:pPr>
            <a:r>
              <a:rPr lang="en-US" dirty="0"/>
              <a:t>The result shows the average agent tenure in days for each product type, calculated using the </a:t>
            </a:r>
            <a:r>
              <a:rPr lang="en-US" b="1" dirty="0" err="1"/>
              <a:t>groupby</a:t>
            </a:r>
            <a:r>
              <a:rPr lang="en-US" b="1" dirty="0"/>
              <a:t>()</a:t>
            </a:r>
            <a:r>
              <a:rPr lang="en-US" dirty="0"/>
              <a:t> function. The product type with the highest average agent tenure is "Other Electronics" with 1063.14 days, followed by "Laptops" with 984.90 days, and "Desktops" with 970.13 days. This information can be useful for identifying patterns in agent tenure across different product types and potentially improving training or support for agents working with certain products.</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158" y="1035321"/>
            <a:ext cx="7827935" cy="3960425"/>
          </a:xfrm>
          <a:prstGeom prst="rect">
            <a:avLst/>
          </a:prstGeom>
        </p:spPr>
      </p:pic>
    </p:spTree>
    <p:extLst>
      <p:ext uri="{BB962C8B-B14F-4D97-AF65-F5344CB8AC3E}">
        <p14:creationId xmlns:p14="http://schemas.microsoft.com/office/powerpoint/2010/main" val="4262399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806034"/>
          </a:xfrm>
        </p:spPr>
        <p:txBody>
          <a:bodyPr/>
          <a:lstStyle/>
          <a:p>
            <a:r>
              <a:rPr lang="en-US" dirty="0"/>
              <a:t>7. </a:t>
            </a:r>
            <a:r>
              <a:rPr lang="en-US" dirty="0"/>
              <a:t>What is the trend in the number of warranty claims over time?</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a:xfrm>
            <a:off x="332988" y="2032288"/>
            <a:ext cx="5019598" cy="3236546"/>
          </a:xfrm>
        </p:spPr>
        <p:txBody>
          <a:bodyPr/>
          <a:lstStyle/>
          <a:p>
            <a:pPr marL="0" indent="0">
              <a:buNone/>
            </a:pPr>
            <a:r>
              <a:rPr lang="en-US" dirty="0"/>
              <a:t>The line chart shows the trend in the number of warranty claims over time. It appears that there is a significant increase in the number of warranty claims in the early months of 2014, And reaches its peak on mid 2018. After that, there is a gradual decline in the number of claims until the end of the year. Overall, the trend indicates that there may be some issue with the products manufactured during the early months of 2014, which led to a surge in warranty claims.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460" y="1188693"/>
            <a:ext cx="6424930" cy="4080141"/>
          </a:xfrm>
          <a:prstGeom prst="rect">
            <a:avLst/>
          </a:prstGeom>
        </p:spPr>
      </p:pic>
    </p:spTree>
    <p:extLst>
      <p:ext uri="{BB962C8B-B14F-4D97-AF65-F5344CB8AC3E}">
        <p14:creationId xmlns:p14="http://schemas.microsoft.com/office/powerpoint/2010/main" val="2469403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082460"/>
          </a:xfrm>
        </p:spPr>
        <p:txBody>
          <a:bodyPr/>
          <a:lstStyle/>
          <a:p>
            <a:r>
              <a:rPr lang="en-US" dirty="0"/>
              <a:t>8. Are there any specific regions that have a higher number of warranty claims than others?</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p:cNvSpPr>
            <a:spLocks noGrp="1"/>
          </p:cNvSpPr>
          <p:nvPr>
            <p:ph type="body" sz="quarter" idx="13"/>
          </p:nvPr>
        </p:nvSpPr>
        <p:spPr>
          <a:xfrm>
            <a:off x="524138" y="5094034"/>
            <a:ext cx="11134461" cy="828358"/>
          </a:xfrm>
        </p:spPr>
        <p:txBody>
          <a:bodyPr/>
          <a:lstStyle/>
          <a:p>
            <a:pPr marL="0" indent="0">
              <a:buNone/>
            </a:pPr>
            <a:r>
              <a:rPr lang="en-US" sz="1800" dirty="0"/>
              <a:t>The output will shows a bar chart of the number of warranty claims by region, where "Hogwarts" has the highest number of warranty claims (60,541), followed by "Middle Earth" (20,904) and "Milky Way" (5,091).</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605" y="1558003"/>
            <a:ext cx="6480995" cy="3536031"/>
          </a:xfrm>
          <a:prstGeom prst="rect">
            <a:avLst/>
          </a:prstGeom>
        </p:spPr>
      </p:pic>
    </p:spTree>
    <p:extLst>
      <p:ext uri="{BB962C8B-B14F-4D97-AF65-F5344CB8AC3E}">
        <p14:creationId xmlns:p14="http://schemas.microsoft.com/office/powerpoint/2010/main" val="488429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421928"/>
          </a:xfrm>
        </p:spPr>
        <p:txBody>
          <a:bodyPr/>
          <a:lstStyle/>
          <a:p>
            <a:r>
              <a:rPr lang="en-US" dirty="0"/>
              <a:t>9. </a:t>
            </a:r>
            <a:r>
              <a:rPr lang="en-US" dirty="0"/>
              <a:t>Is there a relationship between the number of parts sent and the product type?</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p:cNvSpPr>
            <a:spLocks noGrp="1"/>
          </p:cNvSpPr>
          <p:nvPr>
            <p:ph type="body" sz="quarter" idx="13"/>
          </p:nvPr>
        </p:nvSpPr>
        <p:spPr>
          <a:xfrm>
            <a:off x="723279" y="5513346"/>
            <a:ext cx="11320037" cy="1344654"/>
          </a:xfrm>
        </p:spPr>
        <p:txBody>
          <a:bodyPr/>
          <a:lstStyle/>
          <a:p>
            <a:pPr marL="0" indent="0">
              <a:buNone/>
            </a:pPr>
            <a:r>
              <a:rPr lang="en-US" sz="1800" dirty="0"/>
              <a:t>The box plot shows that laptops have the highest median number of parts sent, followed by desktops and other electronics. Laptops also have a wider range of parts sent values, with more outliers compared to the other two product types. Overall, the distribution of parts sent values for desktops and other electronics are similar.</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137" y="1491958"/>
            <a:ext cx="5991351" cy="3736273"/>
          </a:xfrm>
          <a:prstGeom prst="rect">
            <a:avLst/>
          </a:prstGeom>
        </p:spPr>
      </p:pic>
    </p:spTree>
    <p:extLst>
      <p:ext uri="{BB962C8B-B14F-4D97-AF65-F5344CB8AC3E}">
        <p14:creationId xmlns:p14="http://schemas.microsoft.com/office/powerpoint/2010/main" val="88182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6"/>
            <a:ext cx="11214100" cy="672558"/>
          </a:xfrm>
        </p:spPr>
        <p:txBody>
          <a:bodyPr/>
          <a:lstStyle/>
          <a:p>
            <a:r>
              <a:rPr lang="en-US" dirty="0"/>
              <a:t>10. </a:t>
            </a:r>
            <a:r>
              <a:rPr lang="en-US" dirty="0"/>
              <a:t>What is the distribution of contract start and end dates?</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156117" y="4976011"/>
            <a:ext cx="11708781" cy="1704189"/>
          </a:xfrm>
        </p:spPr>
        <p:txBody>
          <a:bodyPr/>
          <a:lstStyle/>
          <a:p>
            <a:pPr marL="0" indent="0">
              <a:buNone/>
            </a:pPr>
            <a:r>
              <a:rPr lang="en-US" sz="1800" dirty="0" smtClean="0"/>
              <a:t>The output </a:t>
            </a:r>
            <a:r>
              <a:rPr lang="en-US" sz="1800" dirty="0"/>
              <a:t>generates a histogram of the contract start and end dates for the dataset. The blue bars represent the frequency of contract start dates and the red bars represent the frequency of contract end dates. The graph shows that the contract start and end dates are mostly concentrated within the range of 2016 to 2022. However, there are some contracts that started or ended in earlier or later years as well. Overall, the distribution of contract start and end dates is relatively even, indicating that contracts have been signed and ended at a relatively steady pace throughout the dataset's time range.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964" y="1215484"/>
            <a:ext cx="6048333" cy="3689812"/>
          </a:xfrm>
          <a:prstGeom prst="rect">
            <a:avLst/>
          </a:prstGeom>
        </p:spPr>
      </p:pic>
    </p:spTree>
    <p:extLst>
      <p:ext uri="{BB962C8B-B14F-4D97-AF65-F5344CB8AC3E}">
        <p14:creationId xmlns:p14="http://schemas.microsoft.com/office/powerpoint/2010/main" val="3296497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35" y="130330"/>
            <a:ext cx="11214100" cy="1082460"/>
          </a:xfrm>
        </p:spPr>
        <p:txBody>
          <a:bodyPr/>
          <a:lstStyle/>
          <a:p>
            <a:r>
              <a:rPr lang="en-US" dirty="0"/>
              <a:t>11. </a:t>
            </a:r>
            <a:r>
              <a:rPr lang="en-US" dirty="0"/>
              <a:t>Is there a relationship between the number of parts sent and the repeat count for each product type?</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p:cNvSpPr>
            <a:spLocks noGrp="1"/>
          </p:cNvSpPr>
          <p:nvPr>
            <p:ph type="body" sz="quarter" idx="13"/>
          </p:nvPr>
        </p:nvSpPr>
        <p:spPr>
          <a:xfrm>
            <a:off x="545635" y="5147341"/>
            <a:ext cx="11464228" cy="1532859"/>
          </a:xfrm>
        </p:spPr>
        <p:txBody>
          <a:bodyPr/>
          <a:lstStyle/>
          <a:p>
            <a:pPr marL="0" indent="0">
              <a:buNone/>
            </a:pPr>
            <a:r>
              <a:rPr lang="en-US" sz="2000" dirty="0"/>
              <a:t>The scatterplot shows the relationship between the number of parts sent and the repeat count for each product type. But the relationship is shown on </a:t>
            </a:r>
            <a:r>
              <a:rPr lang="en-US" sz="2000" dirty="0" err="1"/>
              <a:t>Product_type</a:t>
            </a:r>
            <a:r>
              <a:rPr lang="en-US" sz="2000" dirty="0"/>
              <a:t> of laptop only. And others </a:t>
            </a:r>
            <a:r>
              <a:rPr lang="en-US" sz="2000" dirty="0" err="1"/>
              <a:t>product_type</a:t>
            </a:r>
            <a:r>
              <a:rPr lang="en-US" sz="2000" dirty="0"/>
              <a:t> don’t have relationship. Each product type is represented by a different color. So Overall, there seems to be a positive relationship between the number of parts sent and the repeat count, with higher repeat counts associated with higher numbers of parts sent but only for laptop.</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855" y="1048215"/>
            <a:ext cx="6117730" cy="3815084"/>
          </a:xfrm>
          <a:prstGeom prst="rect">
            <a:avLst/>
          </a:prstGeom>
        </p:spPr>
      </p:pic>
    </p:spTree>
    <p:extLst>
      <p:ext uri="{BB962C8B-B14F-4D97-AF65-F5344CB8AC3E}">
        <p14:creationId xmlns:p14="http://schemas.microsoft.com/office/powerpoint/2010/main" val="1301233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0"/>
            <a:ext cx="11214100" cy="1082460"/>
          </a:xfrm>
        </p:spPr>
        <p:txBody>
          <a:bodyPr/>
          <a:lstStyle/>
          <a:p>
            <a:r>
              <a:rPr lang="en-US" dirty="0"/>
              <a:t>12. </a:t>
            </a:r>
            <a:r>
              <a:rPr lang="en-US" dirty="0"/>
              <a:t>Is there a relationship between the number of parts sent and the repeat count for each product type?</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p:cNvSpPr>
            <a:spLocks noGrp="1"/>
          </p:cNvSpPr>
          <p:nvPr>
            <p:ph type="body" sz="quarter" idx="13"/>
          </p:nvPr>
        </p:nvSpPr>
        <p:spPr>
          <a:xfrm>
            <a:off x="483529" y="5444982"/>
            <a:ext cx="11175071" cy="1235218"/>
          </a:xfrm>
        </p:spPr>
        <p:txBody>
          <a:bodyPr/>
          <a:lstStyle/>
          <a:p>
            <a:pPr marL="0" indent="0">
              <a:buNone/>
            </a:pPr>
            <a:r>
              <a:rPr lang="en-US" sz="2000" dirty="0"/>
              <a:t>The line chart shows the relationship between parts count and repeat count for each product type. Desktops have a lower parts count than laptops and little </a:t>
            </a:r>
            <a:r>
              <a:rPr lang="en-US" sz="2000" dirty="0" err="1"/>
              <a:t>heigher</a:t>
            </a:r>
            <a:r>
              <a:rPr lang="en-US" sz="2000" dirty="0"/>
              <a:t> than other electronics. Laptops have a slight increase in parts count as repeat count increases, while other electronics have a small parts count increase for repeat count of 1.</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337" y="968131"/>
            <a:ext cx="7404410" cy="4476851"/>
          </a:xfrm>
          <a:prstGeom prst="rect">
            <a:avLst/>
          </a:prstGeom>
        </p:spPr>
      </p:pic>
    </p:spTree>
    <p:extLst>
      <p:ext uri="{BB962C8B-B14F-4D97-AF65-F5344CB8AC3E}">
        <p14:creationId xmlns:p14="http://schemas.microsoft.com/office/powerpoint/2010/main" val="447260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42925"/>
            <a:ext cx="11214100" cy="646331"/>
          </a:xfrm>
        </p:spPr>
        <p:txBody>
          <a:bodyPr/>
          <a:lstStyle/>
          <a:p>
            <a:r>
              <a:rPr lang="en-US" sz="4000" dirty="0" smtClean="0"/>
              <a:t>Summery</a:t>
            </a:r>
            <a:endParaRPr lang="en-US" sz="4000"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3" name="Content Placeholder 2"/>
          <p:cNvSpPr>
            <a:spLocks noGrp="1"/>
          </p:cNvSpPr>
          <p:nvPr>
            <p:ph sz="half" idx="2"/>
          </p:nvPr>
        </p:nvSpPr>
        <p:spPr>
          <a:xfrm>
            <a:off x="0" y="1613824"/>
            <a:ext cx="12072395" cy="4786976"/>
          </a:xfrm>
        </p:spPr>
        <p:txBody>
          <a:bodyPr>
            <a:normAutofit fontScale="92500" lnSpcReduction="10000"/>
          </a:bodyPr>
          <a:lstStyle/>
          <a:p>
            <a:r>
              <a:rPr lang="en-US" sz="2200" b="1" dirty="0"/>
              <a:t>This project aimed to analyze the customer repair data of a large electronics company and gain insights into the repair patterns and product performance. After performing exploratory data analysis, we found that laptops were the most common product type requiring repairs, followed by desktops and other electronics. We also observed that customers with more repeat repairs tended to have more parts involved in their repairs.</a:t>
            </a:r>
          </a:p>
          <a:p>
            <a:r>
              <a:rPr lang="en-US" sz="2200" b="1" dirty="0"/>
              <a:t>Through analyzing the issue types, we identified that hardware issues were the most common cause for repairs across all product types. Additionally, we found that power-related issues were the second most common cause of laptop repairs, while software-related issues were the second most common cause of desktop repairs.</a:t>
            </a:r>
          </a:p>
          <a:p>
            <a:r>
              <a:rPr lang="en-US" sz="2200" b="1" dirty="0"/>
              <a:t>We also discovered that there were a few agents who handled a disproportionately large number of customer contacts, which could indicate potential issues with agent workload management.</a:t>
            </a:r>
          </a:p>
          <a:p>
            <a:r>
              <a:rPr lang="en-US" sz="2200" b="1" dirty="0"/>
              <a:t>Finally, by examining the distribution of contract start and end dates, we identified that there was a significant increase in the number of contracts expiring in the near future, which could suggest a potential increase in repair demand in the coming months.</a:t>
            </a:r>
          </a:p>
          <a:p>
            <a:r>
              <a:rPr lang="en-US" sz="2200" b="1" dirty="0"/>
              <a:t>Overall, this project provided valuable insights into customer repair patterns and product performance, which could help the electronics company make informed decisions related to product design and customer service.</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3396884" y="144966"/>
            <a:ext cx="2100667" cy="597002"/>
          </a:xfrm>
        </p:spPr>
        <p:txBody>
          <a:bodyPr>
            <a:normAutofit/>
          </a:bodyPr>
          <a:lstStyle/>
          <a:p>
            <a:r>
              <a:rPr lang="en-US" sz="3200" dirty="0" smtClean="0"/>
              <a:t>Contents</a:t>
            </a:r>
            <a:endParaRPr lang="en-US" sz="3200"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0" y="1076503"/>
            <a:ext cx="12110225" cy="5781497"/>
          </a:xfrm>
        </p:spPr>
        <p:txBody>
          <a:bodyPr>
            <a:normAutofit/>
          </a:bodyPr>
          <a:lstStyle/>
          <a:p>
            <a:pPr marL="285750" indent="-285750">
              <a:buFont typeface="Arial" panose="020B0604020202020204" pitchFamily="34" charset="0"/>
              <a:buChar char="•"/>
            </a:pPr>
            <a:r>
              <a:rPr lang="en-US" sz="1800" b="1" dirty="0" smtClean="0">
                <a:solidFill>
                  <a:schemeClr val="accent2">
                    <a:lumMod val="40000"/>
                    <a:lumOff val="60000"/>
                  </a:schemeClr>
                </a:solidFill>
              </a:rPr>
              <a:t>Introduction</a:t>
            </a:r>
          </a:p>
          <a:p>
            <a:pPr marL="285750" indent="-285750">
              <a:buFont typeface="Arial" panose="020B0604020202020204" pitchFamily="34" charset="0"/>
              <a:buChar char="•"/>
            </a:pPr>
            <a:r>
              <a:rPr lang="en-US" sz="1800" b="1" dirty="0" smtClean="0">
                <a:solidFill>
                  <a:schemeClr val="accent2">
                    <a:lumMod val="40000"/>
                    <a:lumOff val="60000"/>
                  </a:schemeClr>
                </a:solidFill>
              </a:rPr>
              <a:t>Data Collection and Cleaning</a:t>
            </a:r>
          </a:p>
          <a:p>
            <a:pPr marL="285750" indent="-285750">
              <a:buFont typeface="Arial" panose="020B0604020202020204" pitchFamily="34" charset="0"/>
              <a:buChar char="•"/>
            </a:pPr>
            <a:r>
              <a:rPr lang="en-US" sz="1800" b="1" dirty="0">
                <a:solidFill>
                  <a:schemeClr val="accent2">
                    <a:lumMod val="40000"/>
                    <a:lumOff val="60000"/>
                  </a:schemeClr>
                </a:solidFill>
              </a:rPr>
              <a:t>Exploratory Data </a:t>
            </a:r>
            <a:r>
              <a:rPr lang="en-US" sz="1800" b="1" dirty="0" smtClean="0">
                <a:solidFill>
                  <a:schemeClr val="accent2">
                    <a:lumMod val="40000"/>
                    <a:lumOff val="60000"/>
                  </a:schemeClr>
                </a:solidFill>
              </a:rPr>
              <a:t>Analysis</a:t>
            </a:r>
          </a:p>
          <a:p>
            <a:r>
              <a:rPr lang="en-US" sz="1200" b="1" dirty="0">
                <a:solidFill>
                  <a:schemeClr val="bg1">
                    <a:lumMod val="95000"/>
                  </a:schemeClr>
                </a:solidFill>
              </a:rPr>
              <a:t>1. Which product type has the highest number of warranty claims?</a:t>
            </a:r>
          </a:p>
          <a:p>
            <a:r>
              <a:rPr lang="en-US" sz="1200" b="1" dirty="0">
                <a:solidFill>
                  <a:schemeClr val="bg1">
                    <a:lumMod val="95000"/>
                  </a:schemeClr>
                </a:solidFill>
              </a:rPr>
              <a:t>2. What is the most common issue reported by customers for each product type?</a:t>
            </a:r>
          </a:p>
          <a:p>
            <a:r>
              <a:rPr lang="en-US" sz="1200" b="1" dirty="0">
                <a:solidFill>
                  <a:schemeClr val="bg1">
                    <a:lumMod val="95000"/>
                  </a:schemeClr>
                </a:solidFill>
              </a:rPr>
              <a:t>3. Plot the graph for medium of contact</a:t>
            </a:r>
          </a:p>
          <a:p>
            <a:r>
              <a:rPr lang="en-US" sz="1200" b="1" dirty="0">
                <a:solidFill>
                  <a:schemeClr val="bg1">
                    <a:lumMod val="95000"/>
                  </a:schemeClr>
                </a:solidFill>
              </a:rPr>
              <a:t>4. Find any </a:t>
            </a:r>
            <a:r>
              <a:rPr lang="en-US" sz="1200" b="1" dirty="0" err="1">
                <a:solidFill>
                  <a:schemeClr val="bg1">
                    <a:lumMod val="95000"/>
                  </a:schemeClr>
                </a:solidFill>
              </a:rPr>
              <a:t>Corelation</a:t>
            </a:r>
            <a:r>
              <a:rPr lang="en-US" sz="1200" b="1" dirty="0">
                <a:solidFill>
                  <a:schemeClr val="bg1">
                    <a:lumMod val="95000"/>
                  </a:schemeClr>
                </a:solidFill>
              </a:rPr>
              <a:t> in the dataset</a:t>
            </a:r>
          </a:p>
          <a:p>
            <a:r>
              <a:rPr lang="en-US" sz="1200" b="1" dirty="0">
                <a:solidFill>
                  <a:schemeClr val="bg1">
                    <a:lumMod val="95000"/>
                  </a:schemeClr>
                </a:solidFill>
              </a:rPr>
              <a:t>5. Plot the graph for types of repair</a:t>
            </a:r>
          </a:p>
          <a:p>
            <a:r>
              <a:rPr lang="en-US" sz="1200" b="1" dirty="0">
                <a:solidFill>
                  <a:schemeClr val="bg1">
                    <a:lumMod val="95000"/>
                  </a:schemeClr>
                </a:solidFill>
              </a:rPr>
              <a:t>6. What is the average agent tenure in days for each product type?</a:t>
            </a:r>
          </a:p>
          <a:p>
            <a:r>
              <a:rPr lang="en-US" sz="1200" b="1" dirty="0">
                <a:solidFill>
                  <a:schemeClr val="bg1">
                    <a:lumMod val="95000"/>
                  </a:schemeClr>
                </a:solidFill>
              </a:rPr>
              <a:t>7. What is the trend in the number of warranty claims over time?</a:t>
            </a:r>
          </a:p>
          <a:p>
            <a:r>
              <a:rPr lang="en-US" sz="1200" b="1" dirty="0">
                <a:solidFill>
                  <a:schemeClr val="bg1">
                    <a:lumMod val="95000"/>
                  </a:schemeClr>
                </a:solidFill>
              </a:rPr>
              <a:t>8. Are there any specific regions that have a higher number of warranty claims </a:t>
            </a:r>
            <a:r>
              <a:rPr lang="en-US" sz="1200" b="1" dirty="0" smtClean="0">
                <a:solidFill>
                  <a:schemeClr val="bg1">
                    <a:lumMod val="95000"/>
                  </a:schemeClr>
                </a:solidFill>
              </a:rPr>
              <a:t>than    others</a:t>
            </a:r>
            <a:r>
              <a:rPr lang="en-US" sz="1200" b="1" dirty="0">
                <a:solidFill>
                  <a:schemeClr val="bg1">
                    <a:lumMod val="95000"/>
                  </a:schemeClr>
                </a:solidFill>
              </a:rPr>
              <a:t>?</a:t>
            </a:r>
          </a:p>
          <a:p>
            <a:r>
              <a:rPr lang="en-US" sz="1200" b="1" dirty="0">
                <a:solidFill>
                  <a:schemeClr val="bg1">
                    <a:lumMod val="95000"/>
                  </a:schemeClr>
                </a:solidFill>
              </a:rPr>
              <a:t>9. Is there a relationship between the number of parts sent and the product type?</a:t>
            </a:r>
          </a:p>
          <a:p>
            <a:r>
              <a:rPr lang="en-US" sz="1200" b="1" dirty="0">
                <a:solidFill>
                  <a:schemeClr val="bg1">
                    <a:lumMod val="95000"/>
                  </a:schemeClr>
                </a:solidFill>
              </a:rPr>
              <a:t>10. What is the distribution of contract start and end dates?</a:t>
            </a:r>
          </a:p>
          <a:p>
            <a:r>
              <a:rPr lang="en-US" sz="1200" b="1" dirty="0">
                <a:solidFill>
                  <a:schemeClr val="bg1">
                    <a:lumMod val="95000"/>
                  </a:schemeClr>
                </a:solidFill>
              </a:rPr>
              <a:t>11. Is there a relationship between the number of parts sent and the repeat count for </a:t>
            </a:r>
            <a:r>
              <a:rPr lang="en-US" sz="1200" b="1" dirty="0" smtClean="0">
                <a:solidFill>
                  <a:schemeClr val="bg1">
                    <a:lumMod val="95000"/>
                  </a:schemeClr>
                </a:solidFill>
              </a:rPr>
              <a:t>  each </a:t>
            </a:r>
            <a:r>
              <a:rPr lang="en-US" sz="1200" b="1" dirty="0">
                <a:solidFill>
                  <a:schemeClr val="bg1">
                    <a:lumMod val="95000"/>
                  </a:schemeClr>
                </a:solidFill>
              </a:rPr>
              <a:t>product type?</a:t>
            </a:r>
          </a:p>
          <a:p>
            <a:r>
              <a:rPr lang="en-US" sz="1200" b="1" dirty="0">
                <a:solidFill>
                  <a:schemeClr val="bg1">
                    <a:lumMod val="95000"/>
                  </a:schemeClr>
                </a:solidFill>
              </a:rPr>
              <a:t>12. Is there a relationship between the number of parts sent and the repeat count for each product type</a:t>
            </a:r>
            <a:r>
              <a:rPr lang="en-US" sz="1200" b="1" dirty="0" smtClean="0">
                <a:solidFill>
                  <a:schemeClr val="bg1">
                    <a:lumMod val="95000"/>
                  </a:schemeClr>
                </a:solidFill>
              </a:rPr>
              <a:t>?</a:t>
            </a:r>
          </a:p>
          <a:p>
            <a:pPr marL="285750" indent="-285750">
              <a:buFont typeface="Arial" panose="020B0604020202020204" pitchFamily="34" charset="0"/>
              <a:buChar char="•"/>
            </a:pPr>
            <a:r>
              <a:rPr lang="en-US" sz="1800" b="1" dirty="0" smtClean="0"/>
              <a:t>Summary</a:t>
            </a:r>
            <a:endParaRPr lang="en-US" sz="1800" b="1" dirty="0"/>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54513" y="1387210"/>
            <a:ext cx="8379057" cy="4444877"/>
          </a:xfrm>
        </p:spPr>
        <p:txBody>
          <a:bodyPr>
            <a:noAutofit/>
          </a:bodyPr>
          <a:lstStyle/>
          <a:p>
            <a:r>
              <a:rPr lang="en-US" sz="2400" dirty="0">
                <a:solidFill>
                  <a:schemeClr val="bg1">
                    <a:lumMod val="95000"/>
                  </a:schemeClr>
                </a:solidFill>
              </a:rPr>
              <a:t>This project aims to analyze customer service data from an electronics company to gain insights into customer issues, product performance, and customer satisfaction. The dataset contains information on product type, issue type, repair type, repeat count, number of parts, and various dates. Exploratory data analysis techniques, including data </a:t>
            </a:r>
            <a:r>
              <a:rPr lang="en-US" sz="2400" dirty="0" smtClean="0">
                <a:solidFill>
                  <a:schemeClr val="bg1">
                    <a:lumMod val="95000"/>
                  </a:schemeClr>
                </a:solidFill>
              </a:rPr>
              <a:t>visualization </a:t>
            </a:r>
            <a:r>
              <a:rPr lang="en-US" sz="2400" dirty="0">
                <a:solidFill>
                  <a:schemeClr val="bg1">
                    <a:lumMod val="95000"/>
                  </a:schemeClr>
                </a:solidFill>
              </a:rPr>
              <a:t>are used to identify patterns, trends, and relationships in the data. The insights gained from the analysis can help the company improve its products and customer service by addressing common issues, reducing repair times, and enhancing customer satisfaction.</a:t>
            </a:r>
            <a:endParaRPr lang="en-US" sz="2400" dirty="0">
              <a:solidFill>
                <a:schemeClr val="bg1">
                  <a:lumMod val="95000"/>
                </a:schemeClr>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p:cNvSpPr>
            <a:spLocks noGrp="1"/>
          </p:cNvSpPr>
          <p:nvPr>
            <p:ph type="title"/>
          </p:nvPr>
        </p:nvSpPr>
        <p:spPr>
          <a:xfrm>
            <a:off x="3084651" y="128238"/>
            <a:ext cx="7781544" cy="859055"/>
          </a:xfrm>
        </p:spPr>
        <p:txBody>
          <a:bodyPr/>
          <a:lstStyle/>
          <a:p>
            <a:r>
              <a:rPr lang="en-US" dirty="0" smtClean="0"/>
              <a:t>Introduction</a:t>
            </a:r>
            <a:endParaRPr lang="en-US" dirty="0"/>
          </a:p>
        </p:txBody>
      </p:sp>
    </p:spTree>
    <p:extLst>
      <p:ext uri="{BB962C8B-B14F-4D97-AF65-F5344CB8AC3E}">
        <p14:creationId xmlns:p14="http://schemas.microsoft.com/office/powerpoint/2010/main" val="3966878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0" y="0"/>
            <a:ext cx="7781544" cy="485489"/>
          </a:xfrm>
        </p:spPr>
        <p:txBody>
          <a:bodyPr>
            <a:normAutofit/>
          </a:bodyPr>
          <a:lstStyle/>
          <a:p>
            <a:r>
              <a:rPr lang="en-US" sz="2400" u="sng" dirty="0">
                <a:solidFill>
                  <a:schemeClr val="accent2">
                    <a:lumMod val="40000"/>
                    <a:lumOff val="60000"/>
                  </a:schemeClr>
                </a:solidFill>
              </a:rPr>
              <a:t>Data Collection and </a:t>
            </a:r>
            <a:r>
              <a:rPr lang="en-US" sz="2400" u="sng" dirty="0" smtClean="0">
                <a:solidFill>
                  <a:schemeClr val="accent2">
                    <a:lumMod val="40000"/>
                    <a:lumOff val="60000"/>
                  </a:schemeClr>
                </a:solidFill>
              </a:rPr>
              <a:t>Cleaning Steps</a:t>
            </a:r>
            <a:endParaRPr lang="en-US" sz="2400" u="sng" dirty="0">
              <a:solidFill>
                <a:schemeClr val="accent2">
                  <a:lumMod val="40000"/>
                  <a:lumOff val="60000"/>
                </a:schemeClr>
              </a:solidFill>
            </a:endParaRPr>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423747" y="917765"/>
            <a:ext cx="5378604" cy="2364059"/>
          </a:xfrm>
        </p:spPr>
        <p:txBody>
          <a:bodyPr>
            <a:normAutofit/>
          </a:bodyPr>
          <a:lstStyle/>
          <a:p>
            <a:r>
              <a:rPr lang="en-US" sz="3200" dirty="0" smtClean="0"/>
              <a:t>    </a:t>
            </a:r>
            <a:r>
              <a:rPr lang="en-US" sz="3200" b="1" dirty="0" smtClean="0"/>
              <a:t>Importing </a:t>
            </a:r>
            <a:r>
              <a:rPr lang="en-US" sz="3200" b="1" dirty="0"/>
              <a:t>libraries</a:t>
            </a:r>
            <a:endParaRPr lang="en-US" sz="3200" b="1" dirty="0" smtClean="0"/>
          </a:p>
          <a:p>
            <a:endParaRPr lang="en-US" sz="2400" b="1" dirty="0" smtClean="0"/>
          </a:p>
          <a:p>
            <a:pPr marL="285750" indent="-285750">
              <a:buFont typeface="Arial" panose="020B0604020202020204" pitchFamily="34" charset="0"/>
              <a:buChar char="•"/>
            </a:pPr>
            <a:r>
              <a:rPr lang="en-US" sz="2400" b="1" dirty="0" smtClean="0"/>
              <a:t>Pandas</a:t>
            </a:r>
          </a:p>
          <a:p>
            <a:pPr marL="285750" indent="-285750">
              <a:buFont typeface="Arial" panose="020B0604020202020204" pitchFamily="34" charset="0"/>
              <a:buChar char="•"/>
            </a:pPr>
            <a:r>
              <a:rPr lang="en-US" sz="2400" b="1" dirty="0" err="1" smtClean="0"/>
              <a:t>Matplotlib</a:t>
            </a:r>
            <a:endParaRPr lang="en-US" sz="2400" b="1" dirty="0" smtClean="0"/>
          </a:p>
          <a:p>
            <a:pPr marL="285750" indent="-285750">
              <a:buFont typeface="Arial" panose="020B0604020202020204" pitchFamily="34" charset="0"/>
              <a:buChar char="•"/>
            </a:pPr>
            <a:r>
              <a:rPr lang="en-US" sz="2400" b="1" dirty="0" err="1" smtClean="0"/>
              <a:t>Seaborn</a:t>
            </a:r>
            <a:endParaRPr lang="en-US" sz="2400" b="1"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ext Placeholder 4">
            <a:extLst>
              <a:ext uri="{FF2B5EF4-FFF2-40B4-BE49-F238E27FC236}">
                <a16:creationId xmlns:a16="http://schemas.microsoft.com/office/drawing/2014/main" xmlns="" id="{DCDDBE65-9AB1-4989-AF86-726591A6A128}"/>
              </a:ext>
            </a:extLst>
          </p:cNvPr>
          <p:cNvSpPr txBox="1">
            <a:spLocks/>
          </p:cNvSpPr>
          <p:nvPr/>
        </p:nvSpPr>
        <p:spPr>
          <a:xfrm>
            <a:off x="147908" y="3281824"/>
            <a:ext cx="10442034" cy="2483356"/>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t>                      </a:t>
            </a:r>
            <a:r>
              <a:rPr lang="en-US" sz="3200" b="1" dirty="0" err="1" smtClean="0"/>
              <a:t>Makeing</a:t>
            </a:r>
            <a:r>
              <a:rPr lang="en-US" sz="3200" b="1" dirty="0" smtClean="0"/>
              <a:t> a copy of dataset</a:t>
            </a:r>
          </a:p>
          <a:p>
            <a:r>
              <a:rPr lang="en-US" sz="2000" dirty="0" smtClean="0">
                <a:solidFill>
                  <a:schemeClr val="bg1"/>
                </a:solidFill>
              </a:rPr>
              <a:t>Creating a copy of the dataset is a good practice to avoid accidentally modifying the original data. By creating a copy, we can work on the data without affecting the original dataset. This is particularly important when we are cleaning, transforming, or processing the data. If we make any mistakes during the analysis, we can simply discard the copy and start over again with the original dataset. It also helps to keep the code more organized and easier to read.</a:t>
            </a:r>
          </a:p>
          <a:p>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81544" cy="574699"/>
          </a:xfrm>
        </p:spPr>
        <p:txBody>
          <a:bodyPr>
            <a:normAutofit/>
          </a:bodyPr>
          <a:lstStyle/>
          <a:p>
            <a:r>
              <a:rPr lang="en-US" sz="2800" u="sng" dirty="0">
                <a:solidFill>
                  <a:schemeClr val="accent2">
                    <a:lumMod val="40000"/>
                    <a:lumOff val="60000"/>
                  </a:schemeClr>
                </a:solidFill>
              </a:rPr>
              <a:t>Data Collection and Cleaning Steps</a:t>
            </a:r>
            <a:endParaRPr lang="en-US" sz="2800" dirty="0"/>
          </a:p>
        </p:txBody>
      </p:sp>
      <p:sp>
        <p:nvSpPr>
          <p:cNvPr id="3" name="Text Placeholder 2"/>
          <p:cNvSpPr>
            <a:spLocks noGrp="1"/>
          </p:cNvSpPr>
          <p:nvPr>
            <p:ph type="body" idx="1"/>
          </p:nvPr>
        </p:nvSpPr>
        <p:spPr>
          <a:xfrm>
            <a:off x="199946" y="1242246"/>
            <a:ext cx="11992054" cy="3909618"/>
          </a:xfrm>
        </p:spPr>
        <p:txBody>
          <a:bodyPr/>
          <a:lstStyle/>
          <a:p>
            <a:pPr marL="285750" lvl="0" indent="-285750">
              <a:buFont typeface="Arial" panose="020B0604020202020204" pitchFamily="34" charset="0"/>
              <a:buChar char="•"/>
            </a:pPr>
            <a:r>
              <a:rPr lang="en-US" b="1" dirty="0"/>
              <a:t>DROPING  </a:t>
            </a:r>
            <a:r>
              <a:rPr lang="en-US" b="1" dirty="0" smtClean="0"/>
              <a:t>DUPLICATES</a:t>
            </a:r>
          </a:p>
          <a:p>
            <a:pPr marL="285750" lvl="0" indent="-285750">
              <a:buFont typeface="Arial" panose="020B0604020202020204" pitchFamily="34" charset="0"/>
              <a:buChar char="•"/>
            </a:pPr>
            <a:r>
              <a:rPr lang="en-US" b="1" dirty="0"/>
              <a:t>CHANGING DATATYPE </a:t>
            </a:r>
            <a:endParaRPr lang="en-US" b="1" dirty="0" smtClean="0"/>
          </a:p>
          <a:p>
            <a:pPr marL="285750" lvl="0" indent="-285750">
              <a:buFont typeface="Arial" panose="020B0604020202020204" pitchFamily="34" charset="0"/>
              <a:buChar char="•"/>
            </a:pPr>
            <a:r>
              <a:rPr lang="en-US" b="1" dirty="0"/>
              <a:t>FILLING NULL </a:t>
            </a:r>
            <a:r>
              <a:rPr lang="en-US" b="1" dirty="0" smtClean="0"/>
              <a:t>VALUES</a:t>
            </a:r>
          </a:p>
          <a:p>
            <a:pPr marL="342900" indent="-342900">
              <a:buFont typeface="+mj-lt"/>
              <a:buAutoNum type="arabicPeriod"/>
            </a:pPr>
            <a:r>
              <a:rPr lang="en-US" b="1" dirty="0" smtClean="0"/>
              <a:t>FILLING </a:t>
            </a:r>
            <a:r>
              <a:rPr lang="en-US" b="1" dirty="0"/>
              <a:t>NULL VALUES OF REGION </a:t>
            </a:r>
            <a:r>
              <a:rPr lang="en-US" b="1" dirty="0" smtClean="0"/>
              <a:t>COLUMN </a:t>
            </a:r>
            <a:r>
              <a:rPr lang="en-US" b="1" dirty="0" smtClean="0">
                <a:solidFill>
                  <a:schemeClr val="tx1"/>
                </a:solidFill>
              </a:rPr>
              <a:t>BY MODE</a:t>
            </a:r>
          </a:p>
          <a:p>
            <a:pPr marL="342900" lvl="0" indent="-342900">
              <a:buFont typeface="+mj-lt"/>
              <a:buAutoNum type="arabicPeriod"/>
            </a:pPr>
            <a:r>
              <a:rPr lang="en-US" b="1" dirty="0" smtClean="0"/>
              <a:t>FILLING </a:t>
            </a:r>
            <a:r>
              <a:rPr lang="en-US" b="1" dirty="0"/>
              <a:t>NULL VALUES OF PRODUCT_TYPE COLUMN </a:t>
            </a:r>
            <a:r>
              <a:rPr lang="en-US" b="1" dirty="0" err="1" smtClean="0"/>
              <a:t>COLUMN</a:t>
            </a:r>
            <a:r>
              <a:rPr lang="en-US" b="1" dirty="0" smtClean="0"/>
              <a:t> </a:t>
            </a:r>
            <a:r>
              <a:rPr lang="en-US" b="1" dirty="0" smtClean="0">
                <a:solidFill>
                  <a:schemeClr val="tx1"/>
                </a:solidFill>
              </a:rPr>
              <a:t>BY MODE</a:t>
            </a:r>
            <a:endParaRPr lang="en-US" dirty="0">
              <a:solidFill>
                <a:schemeClr val="tx1"/>
              </a:solidFill>
            </a:endParaRPr>
          </a:p>
          <a:p>
            <a:pPr marL="342900" lvl="0" indent="-342900">
              <a:buFont typeface="+mj-lt"/>
              <a:buAutoNum type="arabicPeriod"/>
            </a:pPr>
            <a:r>
              <a:rPr lang="en-US" b="1" dirty="0"/>
              <a:t>FILLING NULL VALUES OF AGENT_TENURE_INDAYS </a:t>
            </a:r>
            <a:r>
              <a:rPr lang="en-US" b="1" dirty="0" smtClean="0"/>
              <a:t>COLUMN </a:t>
            </a:r>
            <a:r>
              <a:rPr lang="en-US" b="1" dirty="0" smtClean="0">
                <a:solidFill>
                  <a:schemeClr val="tx1"/>
                </a:solidFill>
              </a:rPr>
              <a:t>BY MEDIAN</a:t>
            </a:r>
            <a:endParaRPr lang="en-US" dirty="0" smtClean="0">
              <a:solidFill>
                <a:schemeClr val="tx1"/>
              </a:solidFill>
            </a:endParaRPr>
          </a:p>
          <a:p>
            <a:pPr marL="342900" lvl="0" indent="-342900">
              <a:buFont typeface="+mj-lt"/>
              <a:buAutoNum type="arabicPeriod"/>
            </a:pPr>
            <a:r>
              <a:rPr lang="en-US" b="1" dirty="0" smtClean="0"/>
              <a:t>FILLING </a:t>
            </a:r>
            <a:r>
              <a:rPr lang="en-US" b="1" dirty="0"/>
              <a:t>NULL VALUES OF CONTACT_TYPE </a:t>
            </a:r>
            <a:r>
              <a:rPr lang="en-US" b="1" dirty="0" smtClean="0"/>
              <a:t>COLUMN </a:t>
            </a:r>
            <a:r>
              <a:rPr lang="en-US" b="1" dirty="0" smtClean="0">
                <a:solidFill>
                  <a:schemeClr val="tx1"/>
                </a:solidFill>
              </a:rPr>
              <a:t>BY MODE</a:t>
            </a:r>
            <a:endParaRPr lang="en-US" dirty="0">
              <a:solidFill>
                <a:schemeClr val="tx1"/>
              </a:solidFill>
            </a:endParaRPr>
          </a:p>
          <a:p>
            <a:pPr marL="342900" lvl="0" indent="-342900">
              <a:buFont typeface="+mj-lt"/>
              <a:buAutoNum type="arabicPeriod"/>
            </a:pPr>
            <a:r>
              <a:rPr lang="en-US" b="1" dirty="0"/>
              <a:t>FILLING NULL VALUES OF COUNTRY </a:t>
            </a:r>
            <a:r>
              <a:rPr lang="en-US" b="1" dirty="0" smtClean="0"/>
              <a:t>COLUMN </a:t>
            </a:r>
            <a:r>
              <a:rPr lang="en-US" b="1" dirty="0" smtClean="0">
                <a:solidFill>
                  <a:schemeClr val="tx1"/>
                </a:solidFill>
              </a:rPr>
              <a:t>BY CATEGORY MODE(REGION)</a:t>
            </a:r>
            <a:endParaRPr lang="en-US" dirty="0" smtClean="0">
              <a:solidFill>
                <a:schemeClr val="tx1"/>
              </a:solidFill>
            </a:endParaRPr>
          </a:p>
          <a:p>
            <a:pPr marL="342900" lvl="0" indent="-342900">
              <a:buFont typeface="+mj-lt"/>
              <a:buAutoNum type="arabicPeriod"/>
            </a:pPr>
            <a:r>
              <a:rPr lang="en-US" b="1" dirty="0" smtClean="0"/>
              <a:t>FILLING </a:t>
            </a:r>
            <a:r>
              <a:rPr lang="en-US" b="1" dirty="0"/>
              <a:t>NULL VALUES OF ISSUE_TYPE </a:t>
            </a:r>
            <a:r>
              <a:rPr lang="en-US" b="1" dirty="0" smtClean="0"/>
              <a:t>COLUMN </a:t>
            </a:r>
            <a:r>
              <a:rPr lang="en-US" b="1" dirty="0" smtClean="0">
                <a:solidFill>
                  <a:schemeClr val="tx1"/>
                </a:solidFill>
              </a:rPr>
              <a:t>BY CATEGORY MODE(PRODUCT TYPE)</a:t>
            </a:r>
          </a:p>
          <a:p>
            <a:pPr marL="342900" indent="-342900">
              <a:buFont typeface="+mj-lt"/>
              <a:buAutoNum type="arabicPeriod"/>
            </a:pPr>
            <a:endParaRPr lang="en-US" dirty="0"/>
          </a:p>
          <a:p>
            <a:pPr lvl="0"/>
            <a:endParaRPr lang="en-US" dirty="0" smtClean="0"/>
          </a:p>
          <a:p>
            <a:pPr marL="285750" indent="-2857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5</a:t>
            </a:fld>
            <a:endParaRPr lang="en-US" noProof="0" dirty="0"/>
          </a:p>
        </p:txBody>
      </p:sp>
    </p:spTree>
    <p:extLst>
      <p:ext uri="{BB962C8B-B14F-4D97-AF65-F5344CB8AC3E}">
        <p14:creationId xmlns:p14="http://schemas.microsoft.com/office/powerpoint/2010/main" val="3561234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1082460"/>
          </a:xfrm>
        </p:spPr>
        <p:txBody>
          <a:bodyPr/>
          <a:lstStyle/>
          <a:p>
            <a:r>
              <a:rPr lang="en-US" dirty="0"/>
              <a:t>1. Which product type has the highest number of warranty claims?</a:t>
            </a:r>
            <a:br>
              <a:rPr lang="en-US" dirty="0"/>
            </a:b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5183769" y="3940081"/>
            <a:ext cx="6718300" cy="2636123"/>
          </a:xfrm>
        </p:spPr>
        <p:txBody>
          <a:bodyPr/>
          <a:lstStyle/>
          <a:p>
            <a:r>
              <a:rPr lang="en-US" sz="1800" dirty="0"/>
              <a:t>Product type with the highest number of warranty claims:  Laptops</a:t>
            </a:r>
          </a:p>
          <a:p>
            <a:r>
              <a:rPr lang="en-US" sz="1800" dirty="0"/>
              <a:t>The product type with the highest number of warranty claims can give insights into which product line needs the most attention for improvements or quality control. This information can be used to prioritize resources towards improving that particular product line to reduce warranty claims, increase customer satisfaction, and ultimately drive revenue growth.</a:t>
            </a:r>
          </a:p>
          <a:p>
            <a:pPr marL="0" indent="0">
              <a:buNone/>
            </a:pPr>
            <a:endParaRPr lang="en-US"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3" y="1522331"/>
            <a:ext cx="6525012" cy="483550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542925"/>
            <a:ext cx="11214100" cy="1082460"/>
          </a:xfrm>
        </p:spPr>
        <p:txBody>
          <a:bodyPr/>
          <a:lstStyle/>
          <a:p>
            <a:r>
              <a:rPr lang="en-US" dirty="0"/>
              <a:t>2. </a:t>
            </a:r>
            <a:r>
              <a:rPr lang="en-US" dirty="0"/>
              <a:t>What is the most common issue reported by customers for each product type</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p:cNvSpPr>
            <a:spLocks noGrp="1"/>
          </p:cNvSpPr>
          <p:nvPr>
            <p:ph type="body" sz="quarter" idx="13"/>
          </p:nvPr>
        </p:nvSpPr>
        <p:spPr>
          <a:xfrm>
            <a:off x="178419" y="5219868"/>
            <a:ext cx="11751423" cy="1472893"/>
          </a:xfrm>
        </p:spPr>
        <p:txBody>
          <a:bodyPr/>
          <a:lstStyle/>
          <a:p>
            <a:pPr marL="0" indent="0">
              <a:buNone/>
            </a:pPr>
            <a:r>
              <a:rPr lang="en-US" sz="2400" dirty="0"/>
              <a:t>This information can be useful for identifying areas that may require improvement in the product design or manufacturing process. It may also help customer service representatives to better understand and anticipate the types of issues that customers are most likely to encounter with each product type.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358" y="1505286"/>
            <a:ext cx="6799096" cy="3714582"/>
          </a:xfrm>
          <a:prstGeom prst="rect">
            <a:avLst/>
          </a:prstGeom>
        </p:spPr>
      </p:pic>
    </p:spTree>
    <p:extLst>
      <p:ext uri="{BB962C8B-B14F-4D97-AF65-F5344CB8AC3E}">
        <p14:creationId xmlns:p14="http://schemas.microsoft.com/office/powerpoint/2010/main" val="2533550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US" dirty="0"/>
              <a:t>3. </a:t>
            </a:r>
            <a:r>
              <a:rPr lang="en-US" dirty="0"/>
              <a:t>Plot the graph for medium of contact</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type="body" sz="quarter" idx="13"/>
          </p:nvPr>
        </p:nvSpPr>
        <p:spPr>
          <a:xfrm>
            <a:off x="52039" y="1920223"/>
            <a:ext cx="5778500" cy="4067982"/>
          </a:xfrm>
        </p:spPr>
        <p:txBody>
          <a:bodyPr/>
          <a:lstStyle/>
          <a:p>
            <a:pPr marL="0" indent="0">
              <a:buNone/>
            </a:pPr>
            <a:r>
              <a:rPr lang="en-US" sz="2400" dirty="0"/>
              <a:t>The observation made from this </a:t>
            </a:r>
            <a:r>
              <a:rPr lang="en-US" sz="2400" dirty="0" err="1"/>
              <a:t>countplot</a:t>
            </a:r>
            <a:r>
              <a:rPr lang="en-US" sz="2400" dirty="0"/>
              <a:t> is that the company might need to ensure that their voice support is robust and efficient since it is the most popular way of contacting the company. They could also consider improving their chat and email support to cater to more customers.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539" y="1196114"/>
            <a:ext cx="6147419" cy="4402345"/>
          </a:xfrm>
          <a:prstGeom prst="rect">
            <a:avLst/>
          </a:prstGeom>
        </p:spPr>
      </p:pic>
    </p:spTree>
    <p:extLst>
      <p:ext uri="{BB962C8B-B14F-4D97-AF65-F5344CB8AC3E}">
        <p14:creationId xmlns:p14="http://schemas.microsoft.com/office/powerpoint/2010/main" val="149411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0262"/>
            <a:ext cx="11214100" cy="661407"/>
          </a:xfrm>
        </p:spPr>
        <p:txBody>
          <a:bodyPr/>
          <a:lstStyle/>
          <a:p>
            <a:r>
              <a:rPr lang="en-US" dirty="0"/>
              <a:t>4. Find any Corelation</a:t>
            </a:r>
            <a:r>
              <a:rPr lang="en-US" dirty="0"/>
              <a:t> in the dataset</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p:cNvSpPr>
            <a:spLocks noGrp="1"/>
          </p:cNvSpPr>
          <p:nvPr>
            <p:ph type="body" sz="quarter" idx="13"/>
          </p:nvPr>
        </p:nvSpPr>
        <p:spPr>
          <a:xfrm>
            <a:off x="72482" y="5450019"/>
            <a:ext cx="11141618" cy="962490"/>
          </a:xfrm>
        </p:spPr>
        <p:txBody>
          <a:bodyPr/>
          <a:lstStyle/>
          <a:p>
            <a:pPr marL="0" indent="0">
              <a:buNone/>
            </a:pPr>
            <a:r>
              <a:rPr lang="en-US" sz="2000" dirty="0"/>
              <a:t>The observation from the </a:t>
            </a:r>
            <a:r>
              <a:rPr lang="en-US" sz="2000" dirty="0" err="1"/>
              <a:t>Heatmap</a:t>
            </a:r>
            <a:r>
              <a:rPr lang="en-US" sz="2000" dirty="0"/>
              <a:t> is that there is a weak positive correlation between '</a:t>
            </a:r>
            <a:r>
              <a:rPr lang="en-US" sz="2000" dirty="0" err="1"/>
              <a:t>repeat_ct</a:t>
            </a:r>
            <a:r>
              <a:rPr lang="en-US" sz="2000" dirty="0"/>
              <a:t>' and '</a:t>
            </a:r>
            <a:r>
              <a:rPr lang="en-US" sz="2000" dirty="0" err="1"/>
              <a:t>parts_ct</a:t>
            </a:r>
            <a:r>
              <a:rPr lang="en-US" sz="2000" dirty="0"/>
              <a:t>', while there is no significant correlation between '</a:t>
            </a:r>
            <a:r>
              <a:rPr lang="en-US" sz="2000" dirty="0" err="1"/>
              <a:t>agent_tenure_indays</a:t>
            </a:r>
            <a:r>
              <a:rPr lang="en-US" sz="2000" dirty="0"/>
              <a:t>' and any other variable. Additionally, there is a weak positive correlation between '</a:t>
            </a:r>
            <a:r>
              <a:rPr lang="en-US" sz="2000" dirty="0" err="1"/>
              <a:t>parts_ct</a:t>
            </a:r>
            <a:r>
              <a:rPr lang="en-US" sz="2000" dirty="0"/>
              <a:t>' and '</a:t>
            </a:r>
            <a:r>
              <a:rPr lang="en-US" sz="2000" dirty="0" err="1"/>
              <a:t>contact_manager_flg</a:t>
            </a:r>
            <a:r>
              <a:rPr lang="en-US" sz="2000" dirty="0"/>
              <a:t>'.</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775" y="1081669"/>
            <a:ext cx="9322933" cy="4188188"/>
          </a:xfrm>
          <a:prstGeom prst="rect">
            <a:avLst/>
          </a:prstGeom>
        </p:spPr>
      </p:pic>
    </p:spTree>
    <p:extLst>
      <p:ext uri="{BB962C8B-B14F-4D97-AF65-F5344CB8AC3E}">
        <p14:creationId xmlns:p14="http://schemas.microsoft.com/office/powerpoint/2010/main" val="4167855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1702</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Tahoma</vt:lpstr>
      <vt:lpstr>Trade Gothic LT Pro</vt:lpstr>
      <vt:lpstr>Trebuchet MS</vt:lpstr>
      <vt:lpstr>Office Theme</vt:lpstr>
      <vt:lpstr>Product Repairs Analysis</vt:lpstr>
      <vt:lpstr>Contents</vt:lpstr>
      <vt:lpstr>Introduction</vt:lpstr>
      <vt:lpstr>Data Collection and Cleaning Steps</vt:lpstr>
      <vt:lpstr>Data Collection and Cleaning Steps</vt:lpstr>
      <vt:lpstr>1. Which product type has the highest number of warranty claims? </vt:lpstr>
      <vt:lpstr>2. What is the most common issue reported by customers for each product type </vt:lpstr>
      <vt:lpstr>3. Plot the graph for medium of contact </vt:lpstr>
      <vt:lpstr>4. Find any Corelation in the dataset </vt:lpstr>
      <vt:lpstr>5. Plot the graph for types of repair </vt:lpstr>
      <vt:lpstr>6. What is the average agent tenure in days for each product type? </vt:lpstr>
      <vt:lpstr>7. What is the trend in the number of warranty claims over time? </vt:lpstr>
      <vt:lpstr>8. Are there any specific regions that have a higher number of warranty claims than others? </vt:lpstr>
      <vt:lpstr>9. Is there a relationship between the number of parts sent and the product type? </vt:lpstr>
      <vt:lpstr>10. What is the distribution of contract start and end dates? </vt:lpstr>
      <vt:lpstr>11. Is there a relationship between the number of parts sent and the repeat count for each product type? </vt:lpstr>
      <vt:lpstr>12. Is there a relationship between the number of parts sent and the repeat count for each product type? </vt:lpstr>
      <vt:lpstr>Summery</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2023-02-23T19:45:06Z</dcterms:created>
  <dcterms:modified xsi:type="dcterms:W3CDTF">2023-02-23T21:17:49Z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