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74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90BE-1488-4B62-AD67-74473D7C4178}" type="datetimeFigureOut">
              <a:rPr lang="it-IT" smtClean="0"/>
              <a:t>21/07/2020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5CB-8060-4AE1-B7EB-454566086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0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403A19-15E8-443F-A4AC-9B5F9C007082}" type="datetime1">
              <a:rPr lang="it-IT" smtClean="0"/>
              <a:t>21/07/2020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46C-50FF-4F3A-966D-01952EE4D21B}" type="datetime1">
              <a:rPr lang="it-IT" smtClean="0"/>
              <a:t>21/07/2020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B7-5F11-4F38-9950-15F853895855}" type="datetime1">
              <a:rPr lang="it-IT" smtClean="0"/>
              <a:t>21/07/2020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1ED-59F3-4AB8-BCE6-07871BE238D4}" type="datetime1">
              <a:rPr lang="it-IT" smtClean="0"/>
              <a:t>21/07/2020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FE60-83F5-450A-A954-E60D9B8BDDD6}" type="datetime1">
              <a:rPr lang="it-IT" smtClean="0"/>
              <a:t>21/07/2020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39A-6506-4611-BB89-B083222D94C7}" type="datetime1">
              <a:rPr lang="it-IT" smtClean="0"/>
              <a:t>21/07/2020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39B-2EC2-481A-8693-1587E995673A}" type="datetime1">
              <a:rPr lang="it-IT" smtClean="0"/>
              <a:t>21/07/2020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CE7-553F-495D-8B0F-A455EE46BD8A}" type="datetime1">
              <a:rPr lang="it-IT" smtClean="0"/>
              <a:t>21/07/2020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2BBA-8EB4-46CA-B1D7-1CB72817144E}" type="datetime1">
              <a:rPr lang="it-IT" smtClean="0"/>
              <a:t>21/07/2020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CBF-2724-4EC7-A399-7B6602F8E0D0}" type="datetime1">
              <a:rPr lang="it-IT" smtClean="0"/>
              <a:t>21/07/2020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0AF-EA67-4DB7-ADF1-4B2E94343828}" type="datetime1">
              <a:rPr lang="it-IT" smtClean="0"/>
              <a:t>21/07/2020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C85B1E-D90C-4E33-B9FE-641595DB0431}" type="datetime1">
              <a:rPr lang="it-IT" smtClean="0"/>
              <a:t>21/07/2020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4419600" cy="1600327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Adversarial </a:t>
            </a:r>
            <a:r>
              <a:rPr lang="en-US" sz="3000" dirty="0" smtClean="0">
                <a:solidFill>
                  <a:schemeClr val="tx1"/>
                </a:solidFill>
              </a:rPr>
              <a:t>Attacks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dirty="0">
                <a:solidFill>
                  <a:schemeClr val="tx1"/>
                </a:solidFill>
              </a:rPr>
              <a:t>Interpretability </a:t>
            </a:r>
            <a:r>
              <a:rPr lang="en-US" sz="3000" dirty="0" err="1">
                <a:solidFill>
                  <a:schemeClr val="tx1"/>
                </a:solidFill>
              </a:rPr>
              <a:t>Covid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Chestxray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Dataset</a:t>
            </a:r>
            <a:endParaRPr lang="it-IT" sz="30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dirty="0" smtClean="0"/>
              <a:t>2019/2020</a:t>
            </a:r>
            <a:endParaRPr lang="it-IT" sz="1200" dirty="0"/>
          </a:p>
          <a:p>
            <a:pPr algn="r"/>
            <a:r>
              <a:rPr lang="it-IT" sz="1200" dirty="0" smtClean="0"/>
              <a:t>Raiti </a:t>
            </a:r>
            <a:r>
              <a:rPr lang="it-IT" sz="1200" dirty="0"/>
              <a:t>Mario O55000434 </a:t>
            </a:r>
          </a:p>
          <a:p>
            <a:pPr algn="r"/>
            <a:r>
              <a:rPr lang="it-IT" sz="1200" dirty="0"/>
              <a:t>Nardo Gabriele Salvatore O55000430 </a:t>
            </a:r>
            <a:endParaRPr lang="it-IT" sz="1200" dirty="0" smtClean="0"/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smtClean="0"/>
              <a:t>model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, </a:t>
            </a:r>
            <a:r>
              <a:rPr lang="it-IT" dirty="0" err="1" smtClean="0"/>
              <a:t>testAccuracy</a:t>
            </a:r>
            <a:r>
              <a:rPr lang="it-IT" dirty="0" smtClean="0"/>
              <a:t> and </a:t>
            </a:r>
            <a:r>
              <a:rPr lang="it-IT" dirty="0" err="1" smtClean="0"/>
              <a:t>testCovid</a:t>
            </a:r>
            <a:r>
              <a:rPr lang="it-IT" dirty="0" smtClean="0"/>
              <a:t>, are </a:t>
            </a:r>
            <a:r>
              <a:rPr lang="it-IT" dirty="0" err="1" smtClean="0"/>
              <a:t>used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i="1" dirty="0" err="1" smtClean="0"/>
              <a:t>testAccuracy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test </a:t>
            </a:r>
            <a:r>
              <a:rPr lang="it-IT" dirty="0" err="1" smtClean="0"/>
              <a:t>accuracy</a:t>
            </a:r>
            <a:r>
              <a:rPr lang="it-IT" dirty="0" smtClean="0"/>
              <a:t> for the test subset.</a:t>
            </a:r>
            <a:endParaRPr lang="it-IT" dirty="0" smtClean="0"/>
          </a:p>
          <a:p>
            <a:r>
              <a:rPr lang="it-IT" i="1" dirty="0" err="1" smtClean="0"/>
              <a:t>testCovid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</a:t>
            </a:r>
            <a:r>
              <a:rPr lang="it-IT" dirty="0" err="1" smtClean="0"/>
              <a:t>accuracy</a:t>
            </a:r>
            <a:r>
              <a:rPr lang="it-IT" dirty="0" smtClean="0"/>
              <a:t> of </a:t>
            </a:r>
            <a:r>
              <a:rPr lang="it-IT" dirty="0" err="1" smtClean="0"/>
              <a:t>Covid</a:t>
            </a:r>
            <a:r>
              <a:rPr lang="it-IT" dirty="0" smtClean="0"/>
              <a:t>/</a:t>
            </a:r>
            <a:r>
              <a:rPr lang="it-IT" dirty="0" err="1" smtClean="0"/>
              <a:t>NOCovid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 smtClean="0"/>
              <a:t>Gradients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Model </a:t>
            </a:r>
            <a:r>
              <a:rPr lang="it-IT" sz="3000" dirty="0" err="1"/>
              <a:t>interpretabilty</a:t>
            </a:r>
            <a:r>
              <a:rPr lang="it-IT" sz="3000" dirty="0"/>
              <a:t> </a:t>
            </a:r>
            <a:r>
              <a:rPr lang="it-IT" sz="3000" dirty="0" err="1"/>
              <a:t>using</a:t>
            </a:r>
            <a:r>
              <a:rPr lang="it-IT" sz="3000" dirty="0"/>
              <a:t> </a:t>
            </a:r>
            <a:r>
              <a:rPr lang="it-IT" sz="3000" dirty="0" err="1"/>
              <a:t>Integrated</a:t>
            </a:r>
            <a:r>
              <a:rPr lang="it-IT" sz="3000" dirty="0"/>
              <a:t> </a:t>
            </a:r>
            <a:r>
              <a:rPr lang="it-IT" sz="3000" dirty="0" err="1"/>
              <a:t>Gradients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Pytorch</a:t>
            </a:r>
            <a:r>
              <a:rPr lang="it-IT" dirty="0" smtClean="0"/>
              <a:t> </a:t>
            </a:r>
            <a:r>
              <a:rPr lang="it-IT" dirty="0" err="1" smtClean="0"/>
              <a:t>Captum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model </a:t>
            </a:r>
            <a:r>
              <a:rPr lang="it-IT" dirty="0" err="1" smtClean="0"/>
              <a:t>interpretability</a:t>
            </a:r>
            <a:r>
              <a:rPr lang="it-IT" dirty="0" smtClean="0"/>
              <a:t>.</a:t>
            </a:r>
            <a:endParaRPr lang="it-IT" dirty="0" smtClean="0"/>
          </a:p>
          <a:p>
            <a:r>
              <a:rPr lang="it-IT" dirty="0" err="1" smtClean="0"/>
              <a:t>modelInterpretation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use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</a:t>
            </a:r>
            <a:r>
              <a:rPr lang="it-IT" dirty="0" smtClean="0"/>
              <a:t> </a:t>
            </a:r>
            <a:r>
              <a:rPr lang="it-IT" dirty="0" err="1" smtClean="0"/>
              <a:t>criterion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meaning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model </a:t>
            </a:r>
            <a:r>
              <a:rPr lang="it-IT" dirty="0" err="1" smtClean="0"/>
              <a:t>computations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Attributes</a:t>
            </a:r>
            <a:r>
              <a:rPr lang="it-IT" dirty="0" smtClean="0"/>
              <a:t> are </a:t>
            </a:r>
            <a:r>
              <a:rPr lang="it-IT" dirty="0" err="1" smtClean="0"/>
              <a:t>plotted</a:t>
            </a:r>
            <a:r>
              <a:rPr lang="it-IT" dirty="0" smtClean="0"/>
              <a:t> </a:t>
            </a:r>
            <a:r>
              <a:rPr lang="it-IT" dirty="0" err="1" smtClean="0"/>
              <a:t>trough</a:t>
            </a:r>
            <a:r>
              <a:rPr lang="it-IT" dirty="0"/>
              <a:t> </a:t>
            </a:r>
            <a:r>
              <a:rPr lang="it-IT" dirty="0" smtClean="0"/>
              <a:t>‘</a:t>
            </a:r>
            <a:r>
              <a:rPr lang="it-IT" i="1" dirty="0" err="1" smtClean="0"/>
              <a:t>visualize_image_attr</a:t>
            </a:r>
            <a:r>
              <a:rPr lang="it-IT" dirty="0" smtClean="0"/>
              <a:t>‘ </a:t>
            </a:r>
            <a:r>
              <a:rPr lang="it-IT" dirty="0" err="1" smtClean="0"/>
              <a:t>called</a:t>
            </a:r>
            <a:r>
              <a:rPr lang="it-IT" dirty="0" smtClean="0"/>
              <a:t> on </a:t>
            </a:r>
            <a:r>
              <a:rPr lang="it-IT" dirty="0" smtClean="0"/>
              <a:t>‘</a:t>
            </a:r>
            <a:r>
              <a:rPr lang="it-IT" i="1" dirty="0" err="1" smtClean="0"/>
              <a:t>visualization</a:t>
            </a:r>
            <a:r>
              <a:rPr lang="it-IT" dirty="0" smtClean="0"/>
              <a:t>’ </a:t>
            </a:r>
            <a:r>
              <a:rPr lang="it-IT" dirty="0" err="1" smtClean="0"/>
              <a:t>element</a:t>
            </a:r>
            <a:r>
              <a:rPr lang="it-IT" dirty="0" smtClean="0"/>
              <a:t> of </a:t>
            </a:r>
            <a:r>
              <a:rPr lang="it-IT" dirty="0" err="1" smtClean="0"/>
              <a:t>captum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7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smtClean="0"/>
              <a:t>FGSM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7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</a:t>
            </a:r>
            <a:r>
              <a:rPr lang="it-IT" sz="3000" dirty="0" err="1"/>
              <a:t>attack</a:t>
            </a:r>
            <a:r>
              <a:rPr lang="it-IT" sz="3000" dirty="0"/>
              <a:t> </a:t>
            </a:r>
            <a:r>
              <a:rPr lang="it-IT" sz="3000" dirty="0" smtClean="0"/>
              <a:t>FGSM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</a:t>
            </a:r>
            <a:r>
              <a:rPr lang="it-IT" dirty="0" err="1" smtClean="0"/>
              <a:t>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taked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consideration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i="1" dirty="0" smtClean="0"/>
              <a:t>Fast </a:t>
            </a:r>
            <a:r>
              <a:rPr lang="it-IT" b="1" i="1" dirty="0" err="1" smtClean="0"/>
              <a:t>Gradient</a:t>
            </a:r>
            <a:r>
              <a:rPr lang="it-IT" b="1" i="1" dirty="0" smtClean="0"/>
              <a:t> </a:t>
            </a:r>
            <a:r>
              <a:rPr lang="it-IT" b="1" i="1" dirty="0" err="1" smtClean="0"/>
              <a:t>Sign</a:t>
            </a:r>
            <a:r>
              <a:rPr lang="it-IT" b="1" i="1" dirty="0" smtClean="0"/>
              <a:t> Method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Fgsm_attack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images </a:t>
            </a:r>
            <a:r>
              <a:rPr lang="it-IT" dirty="0" err="1" smtClean="0"/>
              <a:t>perturbation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noise</a:t>
            </a:r>
            <a:r>
              <a:rPr lang="it-IT" dirty="0" smtClean="0"/>
              <a:t> to the </a:t>
            </a:r>
            <a:r>
              <a:rPr lang="it-IT" dirty="0" err="1" smtClean="0"/>
              <a:t>original</a:t>
            </a:r>
            <a:r>
              <a:rPr lang="it-IT" dirty="0" smtClean="0"/>
              <a:t> images, </a:t>
            </a:r>
            <a:r>
              <a:rPr lang="it-IT" dirty="0" err="1" smtClean="0"/>
              <a:t>multiplying</a:t>
            </a:r>
            <a:r>
              <a:rPr lang="it-IT" dirty="0" smtClean="0"/>
              <a:t> an epsilon </a:t>
            </a:r>
            <a:r>
              <a:rPr lang="it-IT" dirty="0" err="1" smtClean="0"/>
              <a:t>value</a:t>
            </a:r>
            <a:r>
              <a:rPr lang="it-IT" dirty="0" smtClean="0"/>
              <a:t> to the </a:t>
            </a:r>
            <a:r>
              <a:rPr lang="it-IT" dirty="0" err="1" smtClean="0"/>
              <a:t>gradient</a:t>
            </a:r>
            <a:r>
              <a:rPr lang="it-IT" dirty="0" smtClean="0"/>
              <a:t> </a:t>
            </a:r>
            <a:r>
              <a:rPr lang="it-IT" dirty="0" err="1" smtClean="0"/>
              <a:t>sign</a:t>
            </a:r>
            <a:r>
              <a:rPr lang="it-IT" dirty="0" smtClean="0"/>
              <a:t> of the data. In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experiment</a:t>
            </a:r>
            <a:r>
              <a:rPr lang="it-IT" dirty="0" smtClean="0"/>
              <a:t>, epsilon = 0.025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 </a:t>
            </a:r>
          </a:p>
          <a:p>
            <a:r>
              <a:rPr lang="it-IT" dirty="0" smtClean="0"/>
              <a:t>Test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model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image </a:t>
            </a:r>
            <a:r>
              <a:rPr lang="it-IT" dirty="0" err="1" smtClean="0"/>
              <a:t>perturbation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Adversarial</a:t>
            </a:r>
            <a:r>
              <a:rPr lang="it-IT" dirty="0"/>
              <a:t> Training, Fine </a:t>
            </a:r>
            <a:r>
              <a:rPr lang="it-IT" dirty="0" err="1"/>
              <a:t>tuning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r>
              <a:rPr lang="it-IT" dirty="0"/>
              <a:t> of the </a:t>
            </a:r>
            <a:r>
              <a:rPr lang="it-IT" dirty="0" smtClean="0"/>
              <a:t>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Training, Fine </a:t>
            </a:r>
            <a:r>
              <a:rPr lang="it-IT" sz="3000" dirty="0" err="1"/>
              <a:t>tuning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r>
              <a:rPr lang="it-IT" sz="3000" dirty="0"/>
              <a:t> of the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, are </a:t>
            </a:r>
            <a:r>
              <a:rPr lang="it-IT" dirty="0" err="1" smtClean="0"/>
              <a:t>repeated</a:t>
            </a:r>
            <a:r>
              <a:rPr lang="it-IT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adversarial</a:t>
            </a:r>
            <a:r>
              <a:rPr lang="it-IT" dirty="0" smtClean="0"/>
              <a:t> mode. </a:t>
            </a:r>
          </a:p>
          <a:p>
            <a:r>
              <a:rPr lang="it-IT" dirty="0" smtClean="0"/>
              <a:t>A new </a:t>
            </a:r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smtClean="0"/>
              <a:t>image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; the new </a:t>
            </a:r>
            <a:r>
              <a:rPr lang="it-IT" dirty="0" err="1" smtClean="0"/>
              <a:t>loaders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concatenation</a:t>
            </a:r>
            <a:r>
              <a:rPr lang="it-IT" dirty="0" smtClean="0"/>
              <a:t> of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 smtClean="0"/>
              <a:t> and the </a:t>
            </a:r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; to do </a:t>
            </a:r>
            <a:r>
              <a:rPr lang="it-IT" dirty="0" err="1" smtClean="0"/>
              <a:t>this</a:t>
            </a:r>
            <a:r>
              <a:rPr lang="it-IT" dirty="0" smtClean="0"/>
              <a:t>, </a:t>
            </a:r>
            <a:r>
              <a:rPr lang="it-IT" dirty="0" err="1" smtClean="0"/>
              <a:t>ConcatDataset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Model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with </a:t>
            </a:r>
            <a:r>
              <a:rPr lang="it-IT" dirty="0" err="1" smtClean="0"/>
              <a:t>perturbed</a:t>
            </a:r>
            <a:r>
              <a:rPr lang="it-IT" dirty="0" smtClean="0"/>
              <a:t> images, </a:t>
            </a:r>
            <a:r>
              <a:rPr lang="it-IT" dirty="0" err="1" smtClean="0"/>
              <a:t>tuning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. </a:t>
            </a:r>
            <a:r>
              <a:rPr lang="it-IT" dirty="0" err="1" smtClean="0"/>
              <a:t>Than</a:t>
            </a:r>
            <a:r>
              <a:rPr lang="it-IT" dirty="0" smtClean="0"/>
              <a:t>,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are </a:t>
            </a:r>
            <a:r>
              <a:rPr lang="it-IT" dirty="0" err="1" smtClean="0"/>
              <a:t>repeated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42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7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Setup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t-IT" dirty="0" smtClean="0"/>
              <a:t>For test,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</a:t>
            </a:r>
            <a:r>
              <a:rPr lang="it-IT" dirty="0" err="1" smtClean="0"/>
              <a:t>used</a:t>
            </a:r>
            <a:r>
              <a:rPr lang="it-IT" dirty="0" smtClean="0"/>
              <a:t>:</a:t>
            </a:r>
          </a:p>
          <a:p>
            <a:r>
              <a:rPr lang="it-IT" dirty="0" smtClean="0"/>
              <a:t>Batch </a:t>
            </a:r>
            <a:r>
              <a:rPr lang="it-IT" dirty="0" err="1" smtClean="0"/>
              <a:t>size</a:t>
            </a:r>
            <a:r>
              <a:rPr lang="it-IT" dirty="0" smtClean="0"/>
              <a:t> = 8;</a:t>
            </a:r>
          </a:p>
          <a:p>
            <a:r>
              <a:rPr lang="it-IT" dirty="0" smtClean="0"/>
              <a:t>Learning rate = 10^-4</a:t>
            </a:r>
          </a:p>
          <a:p>
            <a:r>
              <a:rPr lang="it-IT" dirty="0" err="1" smtClean="0"/>
              <a:t>Num</a:t>
            </a:r>
            <a:r>
              <a:rPr lang="it-IT" dirty="0" smtClean="0"/>
              <a:t> of </a:t>
            </a:r>
            <a:r>
              <a:rPr lang="it-IT" dirty="0" err="1" smtClean="0"/>
              <a:t>epochs</a:t>
            </a:r>
            <a:r>
              <a:rPr lang="it-IT" dirty="0" smtClean="0"/>
              <a:t>= </a:t>
            </a:r>
            <a:r>
              <a:rPr lang="it-IT" dirty="0" smtClean="0"/>
              <a:t>50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05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From Scratch Model </a:t>
            </a:r>
            <a:r>
              <a:rPr lang="it-IT" sz="3000" dirty="0" smtClean="0"/>
              <a:t/>
            </a:r>
            <a:br>
              <a:rPr lang="it-IT" sz="3000" dirty="0" smtClean="0"/>
            </a:br>
            <a:r>
              <a:rPr lang="it-IT" sz="3000" dirty="0" smtClean="0"/>
              <a:t>Train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Accuracy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Loss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github.com/RaiMar96/AdversarialAttacksAndInterpretability-covid-chestxray-</a:t>
            </a:r>
            <a:endParaRPr lang="it-IT" sz="2000" dirty="0" smtClean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github.com/ieee8023/covid-chestxray-dataset</a:t>
            </a:r>
            <a:endParaRPr lang="it-IT" sz="2000" dirty="0" smtClean="0"/>
          </a:p>
          <a:p>
            <a:r>
              <a:rPr lang="en-US" sz="2000" dirty="0"/>
              <a:t>The project has been implemented in python </a:t>
            </a:r>
            <a:r>
              <a:rPr lang="en-US" sz="2000" dirty="0" smtClean="0"/>
              <a:t>on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environment, using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platform.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3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From Scratch Model </a:t>
            </a:r>
            <a:br>
              <a:rPr lang="it-IT" dirty="0"/>
            </a:br>
            <a:r>
              <a:rPr lang="it-IT" dirty="0"/>
              <a:t>Train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smtClean="0"/>
              <a:t>Image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Interpretation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92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 smtClean="0"/>
              <a:t>Adversarial</a:t>
            </a:r>
            <a:r>
              <a:rPr lang="it-IT" sz="3000" dirty="0" smtClean="0"/>
              <a:t> Fine </a:t>
            </a:r>
            <a:r>
              <a:rPr lang="it-IT" sz="3000" dirty="0" err="1" smtClean="0"/>
              <a:t>Tuned</a:t>
            </a:r>
            <a:r>
              <a:rPr lang="it-IT" sz="3000" dirty="0" smtClean="0"/>
              <a:t> Model</a:t>
            </a:r>
            <a:br>
              <a:rPr lang="it-IT" sz="3000" dirty="0" smtClean="0"/>
            </a:br>
            <a:r>
              <a:rPr lang="it-IT" sz="3000" dirty="0" smtClean="0"/>
              <a:t>Train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 smtClean="0"/>
              <a:t>Accuracy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 smtClean="0"/>
              <a:t>Loss</a:t>
            </a:r>
            <a:r>
              <a:rPr lang="it-IT" dirty="0" smtClean="0"/>
              <a:t>	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Adversarial</a:t>
            </a:r>
            <a:r>
              <a:rPr lang="it-IT" sz="3000" dirty="0"/>
              <a:t> Fine </a:t>
            </a:r>
            <a:r>
              <a:rPr lang="it-IT" sz="3000" dirty="0" err="1"/>
              <a:t>Tuned</a:t>
            </a:r>
            <a:r>
              <a:rPr lang="it-IT" sz="3000" dirty="0"/>
              <a:t> Model</a:t>
            </a:r>
            <a:br>
              <a:rPr lang="it-IT" sz="3000" dirty="0"/>
            </a:br>
            <a:r>
              <a:rPr lang="it-IT" sz="3000" dirty="0" err="1" smtClean="0"/>
              <a:t>Interpretability</a:t>
            </a:r>
            <a:r>
              <a:rPr lang="it-IT" sz="3000" dirty="0" smtClean="0"/>
              <a:t> </a:t>
            </a:r>
            <a:r>
              <a:rPr lang="it-IT" sz="3000" dirty="0" err="1" smtClean="0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2000" dirty="0" smtClean="0"/>
              <a:t>Image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 smtClean="0"/>
              <a:t>Interpretation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9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Informazioni Preliminari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experiments</a:t>
            </a:r>
            <a:r>
              <a:rPr lang="it-IT" dirty="0" smtClean="0"/>
              <a:t> a subset of the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utilized</a:t>
            </a:r>
            <a:r>
              <a:rPr lang="it-IT" dirty="0" smtClean="0"/>
              <a:t> (images from </a:t>
            </a:r>
            <a:r>
              <a:rPr lang="it-IT" dirty="0" err="1" smtClean="0"/>
              <a:t>perspective</a:t>
            </a:r>
            <a:r>
              <a:rPr lang="it-IT" dirty="0" smtClean="0"/>
              <a:t> ‘PA’), made of 303 </a:t>
            </a:r>
            <a:r>
              <a:rPr lang="it-IT" dirty="0" err="1" smtClean="0"/>
              <a:t>samples</a:t>
            </a:r>
            <a:r>
              <a:rPr lang="it-IT" dirty="0" smtClean="0"/>
              <a:t>. 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ratios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: </a:t>
            </a:r>
            <a:r>
              <a:rPr lang="it-IT" dirty="0" smtClean="0"/>
              <a:t>Train set 70% , </a:t>
            </a:r>
            <a:r>
              <a:rPr lang="it-IT" dirty="0" err="1" smtClean="0"/>
              <a:t>Validation</a:t>
            </a:r>
            <a:r>
              <a:rPr lang="it-IT" dirty="0" smtClean="0"/>
              <a:t> set 15%, Test set 15</a:t>
            </a:r>
            <a:r>
              <a:rPr lang="it-IT" dirty="0" smtClean="0"/>
              <a:t>%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 smtClean="0"/>
          </a:p>
          <a:p>
            <a:r>
              <a:rPr lang="it-IT" dirty="0" smtClean="0"/>
              <a:t>From Scratch CNN, </a:t>
            </a:r>
            <a:r>
              <a:rPr lang="it-IT" dirty="0" err="1" smtClean="0"/>
              <a:t>train</a:t>
            </a:r>
            <a:r>
              <a:rPr lang="it-IT" dirty="0" smtClean="0"/>
              <a:t> and </a:t>
            </a:r>
            <a:r>
              <a:rPr lang="it-IT" dirty="0" err="1"/>
              <a:t>e</a:t>
            </a:r>
            <a:r>
              <a:rPr lang="it-IT" dirty="0" err="1" smtClean="0"/>
              <a:t>valuation</a:t>
            </a:r>
            <a:endParaRPr lang="it-IT" dirty="0" smtClean="0"/>
          </a:p>
          <a:p>
            <a:r>
              <a:rPr lang="it-IT" dirty="0" smtClean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Gradients</a:t>
            </a:r>
            <a:endParaRPr lang="it-IT" dirty="0" smtClean="0"/>
          </a:p>
          <a:p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FSGM</a:t>
            </a:r>
          </a:p>
          <a:p>
            <a:r>
              <a:rPr lang="it-IT" dirty="0" err="1" smtClean="0"/>
              <a:t>Adversarial</a:t>
            </a:r>
            <a:r>
              <a:rPr lang="it-IT" dirty="0" smtClean="0"/>
              <a:t> Training, Fine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evaluation</a:t>
            </a:r>
            <a:r>
              <a:rPr lang="it-IT" dirty="0" smtClean="0"/>
              <a:t> of the model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realized</a:t>
            </a:r>
            <a:r>
              <a:rPr lang="it-IT" dirty="0" smtClean="0"/>
              <a:t> with the </a:t>
            </a:r>
            <a:r>
              <a:rPr lang="it-IT" dirty="0" err="1" smtClean="0"/>
              <a:t>image_dataset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parameters</a:t>
            </a:r>
            <a:r>
              <a:rPr lang="it-IT" dirty="0" smtClean="0"/>
              <a:t> the file </a:t>
            </a:r>
            <a:r>
              <a:rPr lang="it-IT" dirty="0" err="1" smtClean="0"/>
              <a:t>paths</a:t>
            </a:r>
            <a:r>
              <a:rPr lang="it-IT" dirty="0" smtClean="0"/>
              <a:t> of CSV file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structure</a:t>
            </a:r>
            <a:r>
              <a:rPr lang="it-IT" dirty="0" smtClean="0"/>
              <a:t> of the </a:t>
            </a:r>
            <a:r>
              <a:rPr lang="it-IT" dirty="0" err="1" smtClean="0"/>
              <a:t>dataset</a:t>
            </a:r>
            <a:r>
              <a:rPr lang="it-IT" dirty="0" smtClean="0"/>
              <a:t>, and the image </a:t>
            </a:r>
            <a:r>
              <a:rPr lang="it-IT" dirty="0" err="1" smtClean="0"/>
              <a:t>fodler</a:t>
            </a:r>
            <a:r>
              <a:rPr lang="it-IT" dirty="0"/>
              <a:t>,</a:t>
            </a:r>
            <a:r>
              <a:rPr lang="it-IT" dirty="0" smtClean="0"/>
              <a:t> the </a:t>
            </a:r>
            <a:r>
              <a:rPr lang="it-IT" dirty="0" err="1" smtClean="0"/>
              <a:t>transformations</a:t>
            </a:r>
            <a:r>
              <a:rPr lang="it-IT" dirty="0" smtClean="0"/>
              <a:t> to </a:t>
            </a:r>
            <a:r>
              <a:rPr lang="it-IT" dirty="0" err="1" smtClean="0"/>
              <a:t>apply</a:t>
            </a:r>
            <a:r>
              <a:rPr lang="it-IT" dirty="0" smtClean="0"/>
              <a:t> and the relative </a:t>
            </a:r>
            <a:r>
              <a:rPr lang="it-IT" dirty="0" err="1" smtClean="0"/>
              <a:t>phase</a:t>
            </a:r>
            <a:r>
              <a:rPr lang="it-IT" dirty="0" smtClean="0"/>
              <a:t> for the subset (</a:t>
            </a:r>
            <a:r>
              <a:rPr lang="it-IT" dirty="0" err="1" smtClean="0"/>
              <a:t>Transformations</a:t>
            </a:r>
            <a:r>
              <a:rPr lang="it-IT" dirty="0" smtClean="0"/>
              <a:t> are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separately</a:t>
            </a:r>
            <a:r>
              <a:rPr lang="it-IT" dirty="0" smtClean="0"/>
              <a:t> for </a:t>
            </a:r>
            <a:r>
              <a:rPr lang="it-IT" dirty="0" err="1" smtClean="0"/>
              <a:t>train</a:t>
            </a:r>
            <a:r>
              <a:rPr lang="it-IT" dirty="0" smtClean="0"/>
              <a:t> and test).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1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creating</a:t>
            </a:r>
            <a:r>
              <a:rPr lang="it-IT" dirty="0" smtClean="0"/>
              <a:t> the image </a:t>
            </a:r>
            <a:r>
              <a:rPr lang="it-IT" dirty="0" err="1" smtClean="0"/>
              <a:t>dataset</a:t>
            </a:r>
            <a:r>
              <a:rPr lang="it-IT" dirty="0" smtClean="0"/>
              <a:t>, the </a:t>
            </a:r>
            <a:r>
              <a:rPr lang="it-IT" dirty="0" err="1" smtClean="0"/>
              <a:t>train</a:t>
            </a:r>
            <a:r>
              <a:rPr lang="it-IT" dirty="0" smtClean="0"/>
              <a:t>, </a:t>
            </a:r>
            <a:r>
              <a:rPr lang="it-IT" dirty="0" err="1" smtClean="0"/>
              <a:t>validation</a:t>
            </a:r>
            <a:r>
              <a:rPr lang="it-IT" dirty="0" smtClean="0"/>
              <a:t> and test subset are </a:t>
            </a:r>
            <a:r>
              <a:rPr lang="it-IT" dirty="0" err="1" smtClean="0"/>
              <a:t>generated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torch.Subset</a:t>
            </a:r>
            <a:r>
              <a:rPr lang="it-IT" dirty="0" smtClean="0"/>
              <a:t>, and the relative </a:t>
            </a:r>
            <a:r>
              <a:rPr lang="it-IT" dirty="0" err="1" smtClean="0"/>
              <a:t>dataloaders</a:t>
            </a:r>
            <a:r>
              <a:rPr lang="it-IT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Scratch CNN,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smtClean="0"/>
              <a:t>from scratch model </a:t>
            </a:r>
            <a:r>
              <a:rPr lang="it-IT" dirty="0" err="1" smtClean="0"/>
              <a:t>is</a:t>
            </a:r>
            <a:r>
              <a:rPr lang="it-IT" dirty="0" smtClean="0"/>
              <a:t> made of 6 </a:t>
            </a:r>
            <a:r>
              <a:rPr lang="it-IT" dirty="0" err="1" smtClean="0"/>
              <a:t>convolutional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of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</a:t>
            </a:r>
            <a:r>
              <a:rPr lang="it-IT" dirty="0" err="1" smtClean="0"/>
              <a:t>ReLU</a:t>
            </a:r>
            <a:r>
              <a:rPr lang="it-IT" dirty="0" smtClean="0"/>
              <a:t>, </a:t>
            </a:r>
            <a:r>
              <a:rPr lang="it-IT" dirty="0" err="1" smtClean="0"/>
              <a:t>BatchNormalization</a:t>
            </a:r>
            <a:r>
              <a:rPr lang="it-IT" dirty="0" smtClean="0"/>
              <a:t> and </a:t>
            </a:r>
            <a:r>
              <a:rPr lang="it-IT" dirty="0" err="1" smtClean="0"/>
              <a:t>MaxPooling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Binary</a:t>
            </a:r>
            <a:r>
              <a:rPr lang="it-IT" dirty="0" smtClean="0"/>
              <a:t> Cross </a:t>
            </a:r>
            <a:r>
              <a:rPr lang="it-IT" dirty="0" err="1" smtClean="0"/>
              <a:t>Entropy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r>
              <a:rPr lang="it-IT" dirty="0" smtClean="0"/>
              <a:t> </a:t>
            </a:r>
            <a:r>
              <a:rPr lang="it-IT" dirty="0" err="1" smtClean="0"/>
              <a:t>criterion</a:t>
            </a:r>
            <a:r>
              <a:rPr lang="it-IT" dirty="0" smtClean="0"/>
              <a:t> for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>.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optimizer</a:t>
            </a:r>
            <a:r>
              <a:rPr lang="it-IT" dirty="0" smtClean="0"/>
              <a:t>, </a:t>
            </a:r>
            <a:r>
              <a:rPr lang="it-IT" b="1" i="1" dirty="0" smtClean="0"/>
              <a:t>Adamo </a:t>
            </a:r>
            <a:r>
              <a:rPr lang="it-IT" b="1" i="1" dirty="0" err="1" smtClean="0"/>
              <a:t>chiddu</a:t>
            </a:r>
            <a:r>
              <a:rPr lang="it-IT" b="1" i="1" dirty="0" smtClean="0"/>
              <a:t> de </a:t>
            </a:r>
            <a:r>
              <a:rPr lang="it-IT" b="1" i="1" dirty="0" err="1" smtClean="0"/>
              <a:t>scummissi</a:t>
            </a:r>
            <a:r>
              <a:rPr lang="it-IT" b="1" i="1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b="1" i="1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87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377</TotalTime>
  <Words>581</Words>
  <Application>Microsoft Office PowerPoint</Application>
  <PresentationFormat>Presentazione su schermo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Austin</vt:lpstr>
      <vt:lpstr>Adversarial Attacks And Interpretability Covid Chestxray Dataset</vt:lpstr>
      <vt:lpstr>Introduction</vt:lpstr>
      <vt:lpstr>Informazioni Preliminari</vt:lpstr>
      <vt:lpstr>Outline</vt:lpstr>
      <vt:lpstr>Dataset Creation</vt:lpstr>
      <vt:lpstr>Dataset Creation</vt:lpstr>
      <vt:lpstr>Dataset Creation</vt:lpstr>
      <vt:lpstr>From Scratch CNN, train and evaluation</vt:lpstr>
      <vt:lpstr>From Scratch CNN, train and evaluation</vt:lpstr>
      <vt:lpstr>From Scratch CNN, train and evaluation</vt:lpstr>
      <vt:lpstr>Model interpretabilty using Integrated Gradients</vt:lpstr>
      <vt:lpstr>Model interpretabilty using Integrated Gradients</vt:lpstr>
      <vt:lpstr>Adversarial attack FGSM</vt:lpstr>
      <vt:lpstr>Adversarial attack FGSM</vt:lpstr>
      <vt:lpstr>Adversarial Training, Fine tuning and evaluation of the model</vt:lpstr>
      <vt:lpstr>Adversarial Training, Fine tuning and evaluation of the model</vt:lpstr>
      <vt:lpstr>Results</vt:lpstr>
      <vt:lpstr>Setup</vt:lpstr>
      <vt:lpstr>From Scratch Model  Train Results</vt:lpstr>
      <vt:lpstr>From Scratch Model  Train Results</vt:lpstr>
      <vt:lpstr>Adversarial Fine Tuned Model Train Results</vt:lpstr>
      <vt:lpstr>Adversarial Fine Tuned Model Interpretability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PC_Mario</cp:lastModifiedBy>
  <cp:revision>56</cp:revision>
  <dcterms:created xsi:type="dcterms:W3CDTF">2020-07-09T08:53:11Z</dcterms:created>
  <dcterms:modified xsi:type="dcterms:W3CDTF">2020-07-21T10:49:09Z</dcterms:modified>
</cp:coreProperties>
</file>