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8" r:id="rId10"/>
    <p:sldId id="269" r:id="rId11"/>
    <p:sldId id="262" r:id="rId12"/>
    <p:sldId id="270" r:id="rId13"/>
    <p:sldId id="263" r:id="rId14"/>
    <p:sldId id="271" r:id="rId15"/>
    <p:sldId id="264" r:id="rId16"/>
    <p:sldId id="272" r:id="rId17"/>
    <p:sldId id="265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090BE-1488-4B62-AD67-74473D7C4178}" type="datetimeFigureOut">
              <a:rPr lang="it-IT" smtClean="0"/>
              <a:t>20/07/2020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345CB-8060-4AE1-B7EB-4545660868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1009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4403A19-15E8-443F-A4AC-9B5F9C007082}" type="datetime1">
              <a:rPr lang="it-IT" smtClean="0"/>
              <a:t>20/07/2020</a:t>
            </a:fld>
            <a:endParaRPr lang="it-IT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46C-50FF-4F3A-966D-01952EE4D21B}" type="datetime1">
              <a:rPr lang="it-IT" smtClean="0"/>
              <a:t>20/07/2020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47B7-5F11-4F38-9950-15F853895855}" type="datetime1">
              <a:rPr lang="it-IT" smtClean="0"/>
              <a:t>20/07/2020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01ED-59F3-4AB8-BCE6-07871BE238D4}" type="datetime1">
              <a:rPr lang="it-IT" smtClean="0"/>
              <a:t>20/07/2020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FE60-83F5-450A-A954-E60D9B8BDDD6}" type="datetime1">
              <a:rPr lang="it-IT" smtClean="0"/>
              <a:t>20/07/2020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C39A-6506-4611-BB89-B083222D94C7}" type="datetime1">
              <a:rPr lang="it-IT" smtClean="0"/>
              <a:t>20/07/2020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639B-2EC2-481A-8693-1587E995673A}" type="datetime1">
              <a:rPr lang="it-IT" smtClean="0"/>
              <a:t>20/07/2020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6CE7-553F-495D-8B0F-A455EE46BD8A}" type="datetime1">
              <a:rPr lang="it-IT" smtClean="0"/>
              <a:t>20/07/2020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2BBA-8EB4-46CA-B1D7-1CB72817144E}" type="datetime1">
              <a:rPr lang="it-IT" smtClean="0"/>
              <a:t>20/07/2020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ACBF-2724-4EC7-A399-7B6602F8E0D0}" type="datetime1">
              <a:rPr lang="it-IT" smtClean="0"/>
              <a:t>20/07/2020</a:t>
            </a:fld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C0AF-EA67-4DB7-ADF1-4B2E94343828}" type="datetime1">
              <a:rPr lang="it-IT" smtClean="0"/>
              <a:t>20/07/2020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6C85B1E-D90C-4E33-B9FE-641595DB0431}" type="datetime1">
              <a:rPr lang="it-IT" smtClean="0"/>
              <a:t>20/07/2020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eee8023/covid-chestxray-dataset" TargetMode="External"/><Relationship Id="rId2" Type="http://schemas.openxmlformats.org/officeDocument/2006/relationships/hyperlink" Target="https://github.com/RaiMar96/AdversarialAttacksAndInterpretability-covid-chestxray-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7504" y="2060848"/>
            <a:ext cx="4419600" cy="1600327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Adversarial </a:t>
            </a:r>
            <a:r>
              <a:rPr lang="en-US" sz="3000" dirty="0" smtClean="0">
                <a:solidFill>
                  <a:schemeClr val="tx1"/>
                </a:solidFill>
              </a:rPr>
              <a:t>Attacks</a:t>
            </a:r>
            <a:br>
              <a:rPr lang="en-US" sz="3000" dirty="0" smtClean="0">
                <a:solidFill>
                  <a:schemeClr val="tx1"/>
                </a:solidFill>
              </a:rPr>
            </a:br>
            <a:r>
              <a:rPr lang="en-US" sz="3000" dirty="0" smtClean="0">
                <a:solidFill>
                  <a:schemeClr val="tx1"/>
                </a:solidFill>
              </a:rPr>
              <a:t>And </a:t>
            </a:r>
            <a:r>
              <a:rPr lang="en-US" sz="3000" dirty="0">
                <a:solidFill>
                  <a:schemeClr val="tx1"/>
                </a:solidFill>
              </a:rPr>
              <a:t>Interpretability </a:t>
            </a:r>
            <a:r>
              <a:rPr lang="en-US" sz="3000" dirty="0" err="1">
                <a:solidFill>
                  <a:schemeClr val="tx1"/>
                </a:solidFill>
              </a:rPr>
              <a:t>Covid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Chestxray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smtClean="0">
                <a:solidFill>
                  <a:schemeClr val="tx1"/>
                </a:solidFill>
              </a:rPr>
              <a:t>Dataset</a:t>
            </a:r>
            <a:endParaRPr lang="it-IT" sz="3000" dirty="0">
              <a:solidFill>
                <a:schemeClr val="tx1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dirty="0"/>
              <a:t>Cognitive Computing and Artificial Intelligence - </a:t>
            </a:r>
            <a:r>
              <a:rPr lang="en-US" sz="1600" dirty="0" err="1"/>
              <a:t>UniCT</a:t>
            </a:r>
            <a:r>
              <a:rPr lang="en-US" sz="1600" dirty="0"/>
              <a:t> </a:t>
            </a:r>
            <a:r>
              <a:rPr lang="en-US" sz="1600" dirty="0" err="1"/>
              <a:t>a.a</a:t>
            </a:r>
            <a:r>
              <a:rPr lang="en-US" sz="1600" dirty="0"/>
              <a:t> </a:t>
            </a:r>
            <a:r>
              <a:rPr lang="en-US" sz="1600" dirty="0" smtClean="0"/>
              <a:t>2019/2020</a:t>
            </a:r>
            <a:endParaRPr lang="it-IT" sz="1200" dirty="0"/>
          </a:p>
          <a:p>
            <a:pPr algn="r"/>
            <a:r>
              <a:rPr lang="it-IT" sz="1200" dirty="0" smtClean="0"/>
              <a:t>Raiti </a:t>
            </a:r>
            <a:r>
              <a:rPr lang="it-IT" sz="1200" dirty="0"/>
              <a:t>Mario O55000434 </a:t>
            </a:r>
          </a:p>
          <a:p>
            <a:pPr algn="r"/>
            <a:r>
              <a:rPr lang="it-IT" sz="1200" dirty="0"/>
              <a:t>Nardo Gabriele Salvatore O55000430 </a:t>
            </a:r>
            <a:endParaRPr lang="it-IT" sz="1200" dirty="0" smtClean="0"/>
          </a:p>
          <a:p>
            <a:pPr algn="r"/>
            <a:r>
              <a:rPr lang="it-IT" sz="1200" dirty="0"/>
              <a:t>Sortino Renato O55000405</a:t>
            </a:r>
          </a:p>
        </p:txBody>
      </p:sp>
    </p:spTree>
    <p:extLst>
      <p:ext uri="{BB962C8B-B14F-4D97-AF65-F5344CB8AC3E}">
        <p14:creationId xmlns:p14="http://schemas.microsoft.com/office/powerpoint/2010/main" val="352498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000" dirty="0"/>
              <a:t>From Scratch CNN, </a:t>
            </a:r>
            <a:r>
              <a:rPr lang="it-IT" sz="3000" dirty="0" err="1"/>
              <a:t>train</a:t>
            </a:r>
            <a:r>
              <a:rPr lang="it-IT" sz="3000" dirty="0"/>
              <a:t> and </a:t>
            </a:r>
            <a:r>
              <a:rPr lang="it-IT" sz="3000" dirty="0" err="1"/>
              <a:t>evaluation</a:t>
            </a:r>
            <a:endParaRPr lang="it-IT" sz="3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Per la model </a:t>
            </a:r>
            <a:r>
              <a:rPr lang="it-IT" dirty="0" err="1" smtClean="0"/>
              <a:t>evaluation</a:t>
            </a:r>
            <a:r>
              <a:rPr lang="it-IT" dirty="0" smtClean="0"/>
              <a:t> vengono utilizzate due funzioni (</a:t>
            </a:r>
            <a:r>
              <a:rPr lang="it-IT" i="1" dirty="0" err="1" smtClean="0"/>
              <a:t>testAccuracy</a:t>
            </a:r>
            <a:r>
              <a:rPr lang="it-IT" dirty="0"/>
              <a:t> </a:t>
            </a:r>
            <a:r>
              <a:rPr lang="it-IT" dirty="0" smtClean="0"/>
              <a:t>e </a:t>
            </a:r>
            <a:r>
              <a:rPr lang="it-IT" i="1" dirty="0" err="1" smtClean="0"/>
              <a:t>testCovid</a:t>
            </a:r>
            <a:r>
              <a:rPr lang="it-IT" dirty="0" smtClean="0"/>
              <a:t>).</a:t>
            </a:r>
          </a:p>
          <a:p>
            <a:r>
              <a:rPr lang="it-IT" i="1" dirty="0" err="1" smtClean="0"/>
              <a:t>testAccuracy</a:t>
            </a:r>
            <a:r>
              <a:rPr lang="it-IT" dirty="0" smtClean="0"/>
              <a:t> calcola l’</a:t>
            </a:r>
            <a:r>
              <a:rPr lang="it-IT" dirty="0" err="1" smtClean="0"/>
              <a:t>accuracy</a:t>
            </a:r>
            <a:r>
              <a:rPr lang="it-IT" dirty="0" smtClean="0"/>
              <a:t> di test tramite il relativo subset di test.</a:t>
            </a:r>
          </a:p>
          <a:p>
            <a:r>
              <a:rPr lang="it-IT" i="1" dirty="0" err="1" smtClean="0"/>
              <a:t>testCovid</a:t>
            </a:r>
            <a:r>
              <a:rPr lang="it-IT" dirty="0" smtClean="0"/>
              <a:t> calcola l’</a:t>
            </a:r>
            <a:r>
              <a:rPr lang="it-IT" dirty="0" err="1" smtClean="0"/>
              <a:t>accuracy</a:t>
            </a:r>
            <a:r>
              <a:rPr lang="it-IT" dirty="0" smtClean="0"/>
              <a:t> di predizione tra le classi </a:t>
            </a:r>
            <a:r>
              <a:rPr lang="it-IT" dirty="0" err="1" smtClean="0"/>
              <a:t>Covid</a:t>
            </a:r>
            <a:r>
              <a:rPr lang="it-IT" dirty="0" smtClean="0"/>
              <a:t> e NO-</a:t>
            </a:r>
            <a:r>
              <a:rPr lang="it-IT" dirty="0" err="1" smtClean="0"/>
              <a:t>Covid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2118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Model </a:t>
            </a:r>
            <a:r>
              <a:rPr lang="it-IT" dirty="0" err="1" smtClean="0"/>
              <a:t>interpretabilty</a:t>
            </a:r>
            <a:r>
              <a:rPr lang="it-IT" dirty="0"/>
              <a:t> </a:t>
            </a:r>
            <a:r>
              <a:rPr lang="it-IT" dirty="0" err="1" smtClean="0"/>
              <a:t>using</a:t>
            </a:r>
            <a:r>
              <a:rPr lang="it-IT" dirty="0" smtClean="0"/>
              <a:t> </a:t>
            </a:r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 smtClean="0"/>
              <a:t>Gradients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402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000" dirty="0"/>
              <a:t>Model </a:t>
            </a:r>
            <a:r>
              <a:rPr lang="it-IT" sz="3000" dirty="0" err="1"/>
              <a:t>interpretabilty</a:t>
            </a:r>
            <a:r>
              <a:rPr lang="it-IT" sz="3000" dirty="0"/>
              <a:t> </a:t>
            </a:r>
            <a:r>
              <a:rPr lang="it-IT" sz="3000" dirty="0" err="1"/>
              <a:t>using</a:t>
            </a:r>
            <a:r>
              <a:rPr lang="it-IT" sz="3000" dirty="0"/>
              <a:t> </a:t>
            </a:r>
            <a:r>
              <a:rPr lang="it-IT" sz="3000" dirty="0" err="1"/>
              <a:t>Integrated</a:t>
            </a:r>
            <a:r>
              <a:rPr lang="it-IT" sz="3000" dirty="0"/>
              <a:t> </a:t>
            </a:r>
            <a:r>
              <a:rPr lang="it-IT" sz="3000" dirty="0" err="1"/>
              <a:t>Gradients</a:t>
            </a:r>
            <a:endParaRPr lang="it-IT" sz="3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smtClean="0"/>
              <a:t>Per la model </a:t>
            </a:r>
            <a:r>
              <a:rPr lang="it-IT" dirty="0" err="1" smtClean="0"/>
              <a:t>interpretability</a:t>
            </a:r>
            <a:r>
              <a:rPr lang="it-IT" dirty="0" smtClean="0"/>
              <a:t> viene utilizzato </a:t>
            </a:r>
            <a:r>
              <a:rPr lang="it-IT" b="1" i="1" dirty="0" err="1" smtClean="0"/>
              <a:t>Captum</a:t>
            </a:r>
            <a:r>
              <a:rPr lang="it-IT" dirty="0"/>
              <a:t> </a:t>
            </a:r>
            <a:r>
              <a:rPr lang="it-IT" dirty="0" smtClean="0"/>
              <a:t>di </a:t>
            </a:r>
            <a:r>
              <a:rPr lang="it-IT" b="1" i="1" dirty="0" err="1" smtClean="0"/>
              <a:t>Pytorch</a:t>
            </a:r>
            <a:r>
              <a:rPr lang="it-IT" dirty="0" smtClean="0"/>
              <a:t>.</a:t>
            </a:r>
          </a:p>
          <a:p>
            <a:r>
              <a:rPr lang="it-IT" dirty="0" smtClean="0"/>
              <a:t>Viene definita la funzione </a:t>
            </a:r>
            <a:r>
              <a:rPr lang="it-IT" dirty="0" err="1" smtClean="0"/>
              <a:t>modelInterpretation</a:t>
            </a:r>
            <a:r>
              <a:rPr lang="it-IT" dirty="0" smtClean="0"/>
              <a:t>. Essa utilizza il criterio </a:t>
            </a:r>
            <a:r>
              <a:rPr lang="it-IT" dirty="0" err="1" smtClean="0"/>
              <a:t>Integrated</a:t>
            </a:r>
            <a:r>
              <a:rPr lang="it-IT" dirty="0" smtClean="0"/>
              <a:t> </a:t>
            </a:r>
            <a:r>
              <a:rPr lang="it-IT" dirty="0" err="1" smtClean="0"/>
              <a:t>gradient</a:t>
            </a:r>
            <a:r>
              <a:rPr lang="it-IT" dirty="0" smtClean="0"/>
              <a:t> per definire l’importanza delle </a:t>
            </a:r>
            <a:r>
              <a:rPr lang="it-IT" dirty="0" err="1" smtClean="0"/>
              <a:t>feature</a:t>
            </a:r>
            <a:r>
              <a:rPr lang="it-IT" dirty="0" smtClean="0"/>
              <a:t> a livello decisionale dopo averle passate al modello.</a:t>
            </a:r>
          </a:p>
          <a:p>
            <a:r>
              <a:rPr lang="it-IT" dirty="0" smtClean="0"/>
              <a:t>Tramite ‘</a:t>
            </a:r>
            <a:r>
              <a:rPr lang="it-IT" i="1" dirty="0" err="1" smtClean="0"/>
              <a:t>visualize_image_attr</a:t>
            </a:r>
            <a:r>
              <a:rPr lang="it-IT" dirty="0" smtClean="0"/>
              <a:t>‘ chiamato sull’elemento ‘</a:t>
            </a:r>
            <a:r>
              <a:rPr lang="it-IT" i="1" dirty="0" err="1" smtClean="0"/>
              <a:t>visualization</a:t>
            </a:r>
            <a:r>
              <a:rPr lang="it-IT" dirty="0" smtClean="0"/>
              <a:t>’ di </a:t>
            </a:r>
            <a:r>
              <a:rPr lang="it-IT" dirty="0" err="1" smtClean="0"/>
              <a:t>captum</a:t>
            </a:r>
            <a:r>
              <a:rPr lang="it-IT" dirty="0" smtClean="0"/>
              <a:t>, vengono plottati tali attributi.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8979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Adversarial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 </a:t>
            </a:r>
            <a:r>
              <a:rPr lang="it-IT" dirty="0" smtClean="0"/>
              <a:t>FGSM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672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000" dirty="0" err="1"/>
              <a:t>Adversarial</a:t>
            </a:r>
            <a:r>
              <a:rPr lang="it-IT" sz="3000" dirty="0"/>
              <a:t> </a:t>
            </a:r>
            <a:r>
              <a:rPr lang="it-IT" sz="3000" dirty="0" err="1"/>
              <a:t>attack</a:t>
            </a:r>
            <a:r>
              <a:rPr lang="it-IT" sz="3000" dirty="0"/>
              <a:t> </a:t>
            </a:r>
            <a:r>
              <a:rPr lang="it-IT" sz="3000" dirty="0" smtClean="0"/>
              <a:t>FGSM</a:t>
            </a:r>
            <a:endParaRPr lang="it-IT" sz="3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L’</a:t>
            </a:r>
            <a:r>
              <a:rPr lang="it-IT" dirty="0" err="1" smtClean="0"/>
              <a:t>adversarial</a:t>
            </a:r>
            <a:r>
              <a:rPr lang="it-IT" dirty="0" smtClean="0"/>
              <a:t> </a:t>
            </a:r>
            <a:r>
              <a:rPr lang="it-IT" dirty="0" err="1" smtClean="0"/>
              <a:t>attack</a:t>
            </a:r>
            <a:r>
              <a:rPr lang="it-IT" dirty="0" smtClean="0"/>
              <a:t> preso in considerazione è il </a:t>
            </a:r>
            <a:r>
              <a:rPr lang="it-IT" b="1" i="1" dirty="0" smtClean="0"/>
              <a:t>Fast </a:t>
            </a:r>
            <a:r>
              <a:rPr lang="it-IT" b="1" i="1" dirty="0" err="1" smtClean="0"/>
              <a:t>Gradient</a:t>
            </a:r>
            <a:r>
              <a:rPr lang="it-IT" b="1" i="1" dirty="0" smtClean="0"/>
              <a:t> </a:t>
            </a:r>
            <a:r>
              <a:rPr lang="it-IT" b="1" i="1" dirty="0" err="1" smtClean="0"/>
              <a:t>Sign</a:t>
            </a:r>
            <a:r>
              <a:rPr lang="it-IT" b="1" i="1" dirty="0" smtClean="0"/>
              <a:t> Method</a:t>
            </a:r>
            <a:r>
              <a:rPr lang="it-IT" dirty="0" smtClean="0"/>
              <a:t>.</a:t>
            </a:r>
          </a:p>
          <a:p>
            <a:r>
              <a:rPr lang="it-IT" dirty="0" smtClean="0"/>
              <a:t>La perturbazione delle immagini viene eseguita tramite la funzione </a:t>
            </a:r>
            <a:r>
              <a:rPr lang="it-IT" dirty="0" err="1" smtClean="0"/>
              <a:t>fgsm_attack</a:t>
            </a:r>
            <a:r>
              <a:rPr lang="it-IT" dirty="0" smtClean="0"/>
              <a:t>, che aggiunge del rumore all’immagine moltiplicando un valore epsilon per il segno del gradiente del dato. Più il valore epsilon è alto e più la variazione dell’immagine è visibile ad occhio nudo. Nel nostro caso è stato utilizzato epsilon = 0.025</a:t>
            </a:r>
          </a:p>
          <a:p>
            <a:r>
              <a:rPr lang="it-IT" dirty="0" smtClean="0"/>
              <a:t>La funzione test, verifica l’</a:t>
            </a:r>
            <a:r>
              <a:rPr lang="it-IT" dirty="0" err="1" smtClean="0"/>
              <a:t>accuracy</a:t>
            </a:r>
            <a:r>
              <a:rPr lang="it-IT" dirty="0" smtClean="0"/>
              <a:t> del modello dopo aver perturbato le immagini.</a:t>
            </a:r>
          </a:p>
          <a:p>
            <a:pPr marL="6858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268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Adversarial</a:t>
            </a:r>
            <a:r>
              <a:rPr lang="it-IT" dirty="0"/>
              <a:t> Training, Fine </a:t>
            </a:r>
            <a:r>
              <a:rPr lang="it-IT" dirty="0" err="1"/>
              <a:t>tuning</a:t>
            </a:r>
            <a:r>
              <a:rPr lang="it-IT" dirty="0"/>
              <a:t> and </a:t>
            </a:r>
            <a:r>
              <a:rPr lang="it-IT" dirty="0" err="1"/>
              <a:t>evaluation</a:t>
            </a:r>
            <a:r>
              <a:rPr lang="it-IT" dirty="0"/>
              <a:t> of the </a:t>
            </a:r>
            <a:r>
              <a:rPr lang="it-IT" dirty="0" smtClean="0"/>
              <a:t>model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457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000" dirty="0" err="1"/>
              <a:t>Adversarial</a:t>
            </a:r>
            <a:r>
              <a:rPr lang="it-IT" sz="3000" dirty="0"/>
              <a:t> Training, Fine </a:t>
            </a:r>
            <a:r>
              <a:rPr lang="it-IT" sz="3000" dirty="0" err="1"/>
              <a:t>tuning</a:t>
            </a:r>
            <a:r>
              <a:rPr lang="it-IT" sz="3000" dirty="0"/>
              <a:t> and </a:t>
            </a:r>
            <a:r>
              <a:rPr lang="it-IT" sz="3000" dirty="0" err="1"/>
              <a:t>evaluation</a:t>
            </a:r>
            <a:r>
              <a:rPr lang="it-IT" sz="3000" dirty="0"/>
              <a:t> of the model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Le stesse operazioni effettuate in precedenza, sono state ripetute in modalità </a:t>
            </a:r>
            <a:r>
              <a:rPr lang="it-IT" dirty="0" err="1" smtClean="0"/>
              <a:t>adversarial</a:t>
            </a:r>
            <a:r>
              <a:rPr lang="it-IT" dirty="0" smtClean="0"/>
              <a:t>.</a:t>
            </a:r>
          </a:p>
          <a:p>
            <a:r>
              <a:rPr lang="it-IT" dirty="0" smtClean="0"/>
              <a:t>Un nuovo </a:t>
            </a:r>
            <a:r>
              <a:rPr lang="it-IT" dirty="0" err="1" smtClean="0"/>
              <a:t>dataset</a:t>
            </a:r>
            <a:r>
              <a:rPr lang="it-IT" dirty="0" smtClean="0"/>
              <a:t> di immagini avversarie è stato creato; i nuovi </a:t>
            </a:r>
            <a:r>
              <a:rPr lang="it-IT" dirty="0" err="1" smtClean="0"/>
              <a:t>loaders</a:t>
            </a:r>
            <a:r>
              <a:rPr lang="it-IT" dirty="0" smtClean="0"/>
              <a:t> sono stati realizzati attraverso la concatenazione del </a:t>
            </a:r>
            <a:r>
              <a:rPr lang="it-IT" dirty="0" err="1" smtClean="0"/>
              <a:t>datadet</a:t>
            </a:r>
            <a:r>
              <a:rPr lang="it-IT" dirty="0" smtClean="0"/>
              <a:t> originale e quello </a:t>
            </a:r>
            <a:r>
              <a:rPr lang="it-IT" dirty="0" err="1" smtClean="0"/>
              <a:t>adversarial</a:t>
            </a:r>
            <a:r>
              <a:rPr lang="it-IT" dirty="0"/>
              <a:t> </a:t>
            </a:r>
            <a:r>
              <a:rPr lang="it-IT" dirty="0" smtClean="0"/>
              <a:t>tramite la classe </a:t>
            </a:r>
            <a:r>
              <a:rPr lang="it-IT" b="1" i="1" dirty="0" err="1" smtClean="0"/>
              <a:t>ConcatDataset</a:t>
            </a:r>
            <a:r>
              <a:rPr lang="it-IT" dirty="0" smtClean="0"/>
              <a:t>.</a:t>
            </a:r>
          </a:p>
          <a:p>
            <a:r>
              <a:rPr lang="it-IT" dirty="0" smtClean="0"/>
              <a:t>Il modello è quindi allenato anche con le immagini perturbate rifinendo i parametri. A seguito sono ripetute le funzioni per la valutazione del nuovo modello.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4427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Results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677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000" dirty="0" smtClean="0"/>
              <a:t>Setup</a:t>
            </a:r>
            <a:endParaRPr lang="it-IT" sz="3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it-IT" dirty="0" smtClean="0"/>
              <a:t>Per i test eseguiti sono stati utilizzati i seguenti parametri:</a:t>
            </a:r>
          </a:p>
          <a:p>
            <a:r>
              <a:rPr lang="it-IT" dirty="0" smtClean="0"/>
              <a:t>Batch </a:t>
            </a:r>
            <a:r>
              <a:rPr lang="it-IT" dirty="0" err="1" smtClean="0"/>
              <a:t>size</a:t>
            </a:r>
            <a:r>
              <a:rPr lang="it-IT" dirty="0" smtClean="0"/>
              <a:t> = 8;</a:t>
            </a:r>
          </a:p>
          <a:p>
            <a:r>
              <a:rPr lang="it-IT" dirty="0" smtClean="0"/>
              <a:t>Learning rate = 10^-4</a:t>
            </a:r>
          </a:p>
          <a:p>
            <a:r>
              <a:rPr lang="it-IT" dirty="0" smtClean="0"/>
              <a:t>Numero di epoche = 50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3050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000" dirty="0" smtClean="0"/>
              <a:t>From Scratch Model Risultati Train</a:t>
            </a:r>
            <a:endParaRPr lang="it-IT" sz="30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 err="1" smtClean="0"/>
              <a:t>Accuracy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dirty="0" err="1" smtClean="0"/>
              <a:t>Loss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698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Introduction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smtClean="0"/>
              <a:t>The </a:t>
            </a:r>
            <a:r>
              <a:rPr lang="it-IT" sz="2000" dirty="0" err="1" smtClean="0"/>
              <a:t>project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available</a:t>
            </a:r>
            <a:r>
              <a:rPr lang="it-IT" sz="2000" dirty="0" smtClean="0"/>
              <a:t> on </a:t>
            </a:r>
            <a:r>
              <a:rPr lang="it-IT" sz="2000" dirty="0" err="1" smtClean="0"/>
              <a:t>github</a:t>
            </a:r>
            <a:r>
              <a:rPr lang="it-IT" sz="2000" dirty="0" smtClean="0"/>
              <a:t> </a:t>
            </a:r>
            <a:r>
              <a:rPr lang="it-IT" sz="2000" dirty="0" err="1" smtClean="0"/>
              <a:t>at</a:t>
            </a:r>
            <a:r>
              <a:rPr lang="it-IT" sz="2000" dirty="0" smtClean="0"/>
              <a:t> </a:t>
            </a:r>
            <a:r>
              <a:rPr lang="it-IT" sz="2000" dirty="0" err="1" smtClean="0"/>
              <a:t>following</a:t>
            </a:r>
            <a:r>
              <a:rPr lang="it-IT" sz="2000" dirty="0"/>
              <a:t> link : </a:t>
            </a:r>
            <a:r>
              <a:rPr lang="it-IT" sz="2000" dirty="0">
                <a:hlinkClick r:id="rId2"/>
              </a:rPr>
              <a:t>https://</a:t>
            </a:r>
            <a:r>
              <a:rPr lang="it-IT" sz="2000" dirty="0" smtClean="0">
                <a:hlinkClick r:id="rId2"/>
              </a:rPr>
              <a:t>github.com/RaiMar96/AdversarialAttacksAndInterpretability-covid-chestxray-</a:t>
            </a:r>
            <a:endParaRPr lang="it-IT" sz="2000" dirty="0" smtClean="0"/>
          </a:p>
          <a:p>
            <a:r>
              <a:rPr lang="it-IT" sz="2000" dirty="0" smtClean="0"/>
              <a:t>The </a:t>
            </a:r>
            <a:r>
              <a:rPr lang="it-IT" sz="2000" dirty="0" err="1" smtClean="0"/>
              <a:t>Dataset</a:t>
            </a:r>
            <a:r>
              <a:rPr lang="it-IT" sz="2000" dirty="0" smtClean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available</a:t>
            </a:r>
            <a:r>
              <a:rPr lang="it-IT" sz="2000" dirty="0"/>
              <a:t> on </a:t>
            </a:r>
            <a:r>
              <a:rPr lang="it-IT" sz="2000" dirty="0" err="1"/>
              <a:t>github</a:t>
            </a:r>
            <a:r>
              <a:rPr lang="it-IT" sz="2000" dirty="0"/>
              <a:t> </a:t>
            </a:r>
            <a:r>
              <a:rPr lang="it-IT" sz="2000" dirty="0" err="1"/>
              <a:t>at</a:t>
            </a:r>
            <a:r>
              <a:rPr lang="it-IT" sz="2000" dirty="0"/>
              <a:t> </a:t>
            </a:r>
            <a:r>
              <a:rPr lang="it-IT" sz="2000" dirty="0" err="1"/>
              <a:t>following</a:t>
            </a:r>
            <a:r>
              <a:rPr lang="it-IT" sz="2000" dirty="0"/>
              <a:t> link : </a:t>
            </a:r>
            <a:r>
              <a:rPr lang="it-IT" sz="2000" dirty="0">
                <a:hlinkClick r:id="rId3"/>
              </a:rPr>
              <a:t>https://</a:t>
            </a:r>
            <a:r>
              <a:rPr lang="it-IT" sz="2000" dirty="0" smtClean="0">
                <a:hlinkClick r:id="rId3"/>
              </a:rPr>
              <a:t>github.com/ieee8023/covid-chestxray-dataset</a:t>
            </a:r>
            <a:endParaRPr lang="it-IT" sz="2000" dirty="0" smtClean="0"/>
          </a:p>
          <a:p>
            <a:r>
              <a:rPr lang="en-US" sz="2000" dirty="0"/>
              <a:t>The project has been implemented in python </a:t>
            </a:r>
            <a:r>
              <a:rPr lang="en-US" sz="2000" dirty="0" smtClean="0"/>
              <a:t>on </a:t>
            </a:r>
            <a:r>
              <a:rPr lang="en-US" sz="2000" dirty="0" err="1"/>
              <a:t>Jupyter</a:t>
            </a:r>
            <a:r>
              <a:rPr lang="en-US" sz="2000" dirty="0"/>
              <a:t> </a:t>
            </a:r>
            <a:r>
              <a:rPr lang="en-US" sz="2000" dirty="0" smtClean="0"/>
              <a:t>environment, using Google </a:t>
            </a:r>
            <a:r>
              <a:rPr lang="en-US" sz="2000" dirty="0" err="1" smtClean="0"/>
              <a:t>Colab</a:t>
            </a:r>
            <a:r>
              <a:rPr lang="en-US" sz="2000" dirty="0" smtClean="0"/>
              <a:t> platform.</a:t>
            </a:r>
            <a:endParaRPr lang="it-IT" sz="2000" dirty="0" smtClean="0"/>
          </a:p>
          <a:p>
            <a:endParaRPr lang="it-IT" sz="200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5445223"/>
            <a:ext cx="1512168" cy="7355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15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000" dirty="0" err="1" smtClean="0"/>
              <a:t>Adversarial</a:t>
            </a:r>
            <a:r>
              <a:rPr lang="it-IT" sz="3000" dirty="0" smtClean="0"/>
              <a:t> </a:t>
            </a:r>
            <a:r>
              <a:rPr lang="it-IT" sz="3000" dirty="0" err="1" smtClean="0"/>
              <a:t>attack</a:t>
            </a:r>
            <a:r>
              <a:rPr lang="it-IT" sz="3000" dirty="0" smtClean="0"/>
              <a:t> </a:t>
            </a:r>
            <a:r>
              <a:rPr lang="it-IT" sz="3000" dirty="0" err="1" smtClean="0"/>
              <a:t>result</a:t>
            </a:r>
            <a:endParaRPr lang="it-IT" sz="3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In questo caso il modello è stato testato con immagini avversarie create con i seguenti valori </a:t>
            </a:r>
          </a:p>
          <a:p>
            <a:r>
              <a:rPr lang="it-IT" dirty="0" smtClean="0"/>
              <a:t>Epsilon = [</a:t>
            </a:r>
            <a:r>
              <a:rPr lang="it-IT" sz="1800" dirty="0" smtClean="0"/>
              <a:t>0, 0.5 , 0.1 , 0.15 , 0.2 , 0.25 , 0.3 </a:t>
            </a:r>
            <a:r>
              <a:rPr lang="it-IT" dirty="0" smtClean="0"/>
              <a:t>]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058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000" dirty="0" err="1" smtClean="0"/>
              <a:t>Adversarial</a:t>
            </a:r>
            <a:r>
              <a:rPr lang="it-IT" sz="3000" dirty="0" smtClean="0"/>
              <a:t> Fine </a:t>
            </a:r>
            <a:r>
              <a:rPr lang="it-IT" sz="3000" dirty="0" err="1" smtClean="0"/>
              <a:t>Tuned</a:t>
            </a:r>
            <a:r>
              <a:rPr lang="it-IT" sz="3000" dirty="0" smtClean="0"/>
              <a:t> Model</a:t>
            </a:r>
            <a:br>
              <a:rPr lang="it-IT" sz="3000" dirty="0" smtClean="0"/>
            </a:br>
            <a:r>
              <a:rPr lang="it-IT" sz="3000" dirty="0" smtClean="0"/>
              <a:t>Risultati Train</a:t>
            </a:r>
            <a:endParaRPr lang="it-IT" sz="30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 err="1" smtClean="0"/>
              <a:t>Accuracy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dirty="0" err="1" smtClean="0"/>
              <a:t>Loss</a:t>
            </a:r>
            <a:r>
              <a:rPr lang="it-IT" dirty="0" smtClean="0"/>
              <a:t>	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64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Informazioni Preliminari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smtClean="0"/>
              <a:t>Nei seguenti esperimenti è stato usato un subset del </a:t>
            </a:r>
            <a:r>
              <a:rPr lang="it-IT" dirty="0" err="1" smtClean="0"/>
              <a:t>dataset</a:t>
            </a:r>
            <a:r>
              <a:rPr lang="it-IT" dirty="0" smtClean="0"/>
              <a:t> </a:t>
            </a:r>
            <a:r>
              <a:rPr lang="it-IT" dirty="0" smtClean="0"/>
              <a:t>fornito, ( solo </a:t>
            </a:r>
            <a:r>
              <a:rPr lang="it-IT" dirty="0" smtClean="0"/>
              <a:t>immagini </a:t>
            </a:r>
            <a:r>
              <a:rPr lang="it-IT" dirty="0" smtClean="0"/>
              <a:t>relative </a:t>
            </a:r>
            <a:r>
              <a:rPr lang="it-IT" dirty="0" smtClean="0"/>
              <a:t>alla vista ‘</a:t>
            </a:r>
            <a:r>
              <a:rPr lang="it-IT" dirty="0" smtClean="0"/>
              <a:t>PA’) costituito </a:t>
            </a:r>
            <a:r>
              <a:rPr lang="it-IT" dirty="0" smtClean="0"/>
              <a:t>da 303 campioni.</a:t>
            </a:r>
          </a:p>
          <a:p>
            <a:r>
              <a:rPr lang="it-IT" dirty="0" smtClean="0"/>
              <a:t>Negli esperimenti trattati sono </a:t>
            </a:r>
            <a:r>
              <a:rPr lang="it-IT" dirty="0" smtClean="0"/>
              <a:t>stati </a:t>
            </a:r>
            <a:r>
              <a:rPr lang="it-IT" dirty="0" smtClean="0"/>
              <a:t>realizzati, </a:t>
            </a:r>
            <a:r>
              <a:rPr lang="it-IT" dirty="0" smtClean="0"/>
              <a:t>a partire dal subset di </a:t>
            </a:r>
            <a:r>
              <a:rPr lang="it-IT" dirty="0" smtClean="0"/>
              <a:t>immagini, </a:t>
            </a:r>
            <a:r>
              <a:rPr lang="it-IT" dirty="0" smtClean="0"/>
              <a:t>i relativi </a:t>
            </a:r>
            <a:r>
              <a:rPr lang="it-IT" dirty="0" err="1" smtClean="0"/>
              <a:t>dataset</a:t>
            </a:r>
            <a:r>
              <a:rPr lang="it-IT" dirty="0" smtClean="0"/>
              <a:t> di </a:t>
            </a:r>
            <a:r>
              <a:rPr lang="it-IT" dirty="0" err="1" smtClean="0"/>
              <a:t>train</a:t>
            </a:r>
            <a:r>
              <a:rPr lang="it-IT" dirty="0" smtClean="0"/>
              <a:t>, </a:t>
            </a:r>
            <a:r>
              <a:rPr lang="it-IT" dirty="0" err="1" smtClean="0"/>
              <a:t>validation</a:t>
            </a:r>
            <a:r>
              <a:rPr lang="it-IT" dirty="0" smtClean="0"/>
              <a:t> e test.</a:t>
            </a:r>
          </a:p>
          <a:p>
            <a:r>
              <a:rPr lang="it-IT" dirty="0" smtClean="0"/>
              <a:t>È stata utilizzata la seguente suddivisione : Train set 70% , </a:t>
            </a:r>
            <a:r>
              <a:rPr lang="it-IT" dirty="0" err="1" smtClean="0"/>
              <a:t>Validation</a:t>
            </a:r>
            <a:r>
              <a:rPr lang="it-IT" dirty="0" smtClean="0"/>
              <a:t> set 15%, Test set 15% </a:t>
            </a:r>
            <a:r>
              <a:rPr lang="it-IT" sz="1200" dirty="0" smtClean="0"/>
              <a:t>(percentuali relative ai 303 campioni presi in esame)</a:t>
            </a:r>
            <a:endParaRPr lang="it-IT" sz="1200" dirty="0"/>
          </a:p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61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Outline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Dataset</a:t>
            </a:r>
            <a:r>
              <a:rPr lang="it-IT" dirty="0" smtClean="0"/>
              <a:t> </a:t>
            </a:r>
            <a:r>
              <a:rPr lang="it-IT" dirty="0" err="1" smtClean="0"/>
              <a:t>Creation</a:t>
            </a:r>
            <a:endParaRPr lang="it-IT" dirty="0" smtClean="0"/>
          </a:p>
          <a:p>
            <a:r>
              <a:rPr lang="it-IT" dirty="0" smtClean="0"/>
              <a:t>From Scratch CNN, </a:t>
            </a:r>
            <a:r>
              <a:rPr lang="it-IT" dirty="0" err="1" smtClean="0"/>
              <a:t>train</a:t>
            </a:r>
            <a:r>
              <a:rPr lang="it-IT" dirty="0" smtClean="0"/>
              <a:t> and </a:t>
            </a:r>
            <a:r>
              <a:rPr lang="it-IT" dirty="0" err="1"/>
              <a:t>e</a:t>
            </a:r>
            <a:r>
              <a:rPr lang="it-IT" dirty="0" err="1" smtClean="0"/>
              <a:t>valuation</a:t>
            </a:r>
            <a:endParaRPr lang="it-IT" dirty="0" smtClean="0"/>
          </a:p>
          <a:p>
            <a:r>
              <a:rPr lang="it-IT" dirty="0" smtClean="0"/>
              <a:t>Model </a:t>
            </a:r>
            <a:r>
              <a:rPr lang="it-IT" dirty="0" err="1" smtClean="0"/>
              <a:t>interpretabilty</a:t>
            </a:r>
            <a:r>
              <a:rPr lang="it-IT" dirty="0"/>
              <a:t> </a:t>
            </a:r>
            <a:r>
              <a:rPr lang="it-IT" dirty="0" err="1" smtClean="0"/>
              <a:t>using</a:t>
            </a:r>
            <a:r>
              <a:rPr lang="it-IT" dirty="0" smtClean="0"/>
              <a:t> </a:t>
            </a:r>
            <a:r>
              <a:rPr lang="it-IT" dirty="0" err="1" smtClean="0"/>
              <a:t>Integrated</a:t>
            </a:r>
            <a:r>
              <a:rPr lang="it-IT" dirty="0" smtClean="0"/>
              <a:t> </a:t>
            </a:r>
            <a:r>
              <a:rPr lang="it-IT" dirty="0" err="1" smtClean="0"/>
              <a:t>Gradients</a:t>
            </a:r>
            <a:endParaRPr lang="it-IT" dirty="0" smtClean="0"/>
          </a:p>
          <a:p>
            <a:r>
              <a:rPr lang="it-IT" dirty="0" err="1" smtClean="0"/>
              <a:t>Adversarial</a:t>
            </a:r>
            <a:r>
              <a:rPr lang="it-IT" dirty="0" smtClean="0"/>
              <a:t> </a:t>
            </a:r>
            <a:r>
              <a:rPr lang="it-IT" dirty="0" err="1" smtClean="0"/>
              <a:t>attack</a:t>
            </a:r>
            <a:r>
              <a:rPr lang="it-IT" dirty="0" smtClean="0"/>
              <a:t> FSGM</a:t>
            </a:r>
          </a:p>
          <a:p>
            <a:r>
              <a:rPr lang="it-IT" dirty="0" err="1" smtClean="0"/>
              <a:t>Adversarial</a:t>
            </a:r>
            <a:r>
              <a:rPr lang="it-IT" dirty="0" smtClean="0"/>
              <a:t> Training, Fine </a:t>
            </a:r>
            <a:r>
              <a:rPr lang="it-IT" dirty="0" err="1" smtClean="0"/>
              <a:t>tuning</a:t>
            </a:r>
            <a:r>
              <a:rPr lang="it-IT" dirty="0" smtClean="0"/>
              <a:t> and </a:t>
            </a:r>
            <a:r>
              <a:rPr lang="it-IT" dirty="0" err="1" smtClean="0"/>
              <a:t>evaluation</a:t>
            </a:r>
            <a:r>
              <a:rPr lang="it-IT" dirty="0" smtClean="0"/>
              <a:t> of the model</a:t>
            </a:r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437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Dataset</a:t>
            </a:r>
            <a:r>
              <a:rPr lang="it-IT" dirty="0" smtClean="0"/>
              <a:t> </a:t>
            </a:r>
            <a:r>
              <a:rPr lang="it-IT" dirty="0" err="1" smtClean="0"/>
              <a:t>Creation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880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000" dirty="0" err="1" smtClean="0"/>
              <a:t>Dataset</a:t>
            </a:r>
            <a:r>
              <a:rPr lang="it-IT" sz="3000" dirty="0" smtClean="0"/>
              <a:t> </a:t>
            </a:r>
            <a:r>
              <a:rPr lang="it-IT" sz="3000" dirty="0" err="1" smtClean="0"/>
              <a:t>Creation</a:t>
            </a:r>
            <a:endParaRPr lang="it-IT" sz="3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La creazione del </a:t>
            </a:r>
            <a:r>
              <a:rPr lang="it-IT" dirty="0" err="1" smtClean="0"/>
              <a:t>dataset</a:t>
            </a:r>
            <a:r>
              <a:rPr lang="it-IT" dirty="0" smtClean="0"/>
              <a:t> avviene tramite la classe </a:t>
            </a:r>
            <a:r>
              <a:rPr lang="it-IT" dirty="0" err="1" smtClean="0"/>
              <a:t>image_dataset</a:t>
            </a:r>
            <a:r>
              <a:rPr lang="it-IT" dirty="0" smtClean="0"/>
              <a:t>, che prende come parametri il </a:t>
            </a:r>
            <a:r>
              <a:rPr lang="it-IT" dirty="0" err="1" smtClean="0"/>
              <a:t>csv_file</a:t>
            </a:r>
            <a:r>
              <a:rPr lang="it-IT" dirty="0" smtClean="0"/>
              <a:t> </a:t>
            </a:r>
            <a:r>
              <a:rPr lang="it-IT" dirty="0" err="1" smtClean="0"/>
              <a:t>path</a:t>
            </a:r>
            <a:r>
              <a:rPr lang="it-IT" dirty="0" smtClean="0"/>
              <a:t>, il </a:t>
            </a:r>
            <a:r>
              <a:rPr lang="it-IT" dirty="0" err="1" smtClean="0"/>
              <a:t>path</a:t>
            </a:r>
            <a:r>
              <a:rPr lang="it-IT" dirty="0" smtClean="0"/>
              <a:t> della directory contenente le immagini, le trasformazioni da applicare e la </a:t>
            </a:r>
            <a:r>
              <a:rPr lang="it-IT" dirty="0" err="1" smtClean="0"/>
              <a:t>phase</a:t>
            </a:r>
            <a:r>
              <a:rPr lang="it-IT" dirty="0" smtClean="0"/>
              <a:t> (</a:t>
            </a:r>
            <a:r>
              <a:rPr lang="it-IT" dirty="0" err="1" smtClean="0"/>
              <a:t>train</a:t>
            </a:r>
            <a:r>
              <a:rPr lang="it-IT" dirty="0" smtClean="0"/>
              <a:t>/val/test).</a:t>
            </a:r>
          </a:p>
          <a:p>
            <a:r>
              <a:rPr lang="it-IT" dirty="0" smtClean="0"/>
              <a:t>Le trasformazioni sono opportunamente definite in modalità differenti per </a:t>
            </a:r>
            <a:r>
              <a:rPr lang="it-IT" dirty="0" err="1" smtClean="0"/>
              <a:t>train</a:t>
            </a:r>
            <a:r>
              <a:rPr lang="it-IT" dirty="0" smtClean="0"/>
              <a:t> e test.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216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000" dirty="0" err="1" smtClean="0"/>
              <a:t>Dataset</a:t>
            </a:r>
            <a:r>
              <a:rPr lang="it-IT" sz="3000" dirty="0" smtClean="0"/>
              <a:t> </a:t>
            </a:r>
            <a:r>
              <a:rPr lang="it-IT" sz="3000" dirty="0" err="1" smtClean="0"/>
              <a:t>Creation</a:t>
            </a:r>
            <a:endParaRPr lang="it-IT" sz="3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Creato l’image </a:t>
            </a:r>
            <a:r>
              <a:rPr lang="it-IT" dirty="0" err="1" smtClean="0"/>
              <a:t>dataset</a:t>
            </a:r>
            <a:r>
              <a:rPr lang="it-IT" dirty="0" smtClean="0"/>
              <a:t>, vengono creati i Subset di </a:t>
            </a:r>
            <a:r>
              <a:rPr lang="it-IT" dirty="0" err="1" smtClean="0"/>
              <a:t>train</a:t>
            </a:r>
            <a:r>
              <a:rPr lang="it-IT" dirty="0" smtClean="0"/>
              <a:t>, validazione e test e i rispettivi </a:t>
            </a:r>
            <a:r>
              <a:rPr lang="it-IT" dirty="0" err="1" smtClean="0"/>
              <a:t>loaders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731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From Scratch CNN, </a:t>
            </a:r>
            <a:r>
              <a:rPr lang="it-IT" dirty="0" err="1"/>
              <a:t>train</a:t>
            </a:r>
            <a:r>
              <a:rPr lang="it-IT" dirty="0"/>
              <a:t> and </a:t>
            </a:r>
            <a:r>
              <a:rPr lang="it-IT" dirty="0" err="1" smtClean="0"/>
              <a:t>evaluation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935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000" dirty="0"/>
              <a:t>From Scratch CNN, </a:t>
            </a:r>
            <a:r>
              <a:rPr lang="it-IT" sz="3000" dirty="0" err="1"/>
              <a:t>train</a:t>
            </a:r>
            <a:r>
              <a:rPr lang="it-IT" sz="3000" dirty="0"/>
              <a:t> and </a:t>
            </a:r>
            <a:r>
              <a:rPr lang="it-IT" sz="3000" dirty="0" err="1"/>
              <a:t>evaluation</a:t>
            </a:r>
            <a:endParaRPr lang="it-IT" sz="3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Il modello utilizzato From Scratch è costituito da 6 livelli </a:t>
            </a:r>
            <a:r>
              <a:rPr lang="it-IT" dirty="0" err="1" smtClean="0"/>
              <a:t>Convoluzionali</a:t>
            </a:r>
            <a:r>
              <a:rPr lang="it-IT" dirty="0" smtClean="0"/>
              <a:t> con relativi </a:t>
            </a:r>
            <a:r>
              <a:rPr lang="it-IT" b="1" i="1" dirty="0" err="1" smtClean="0"/>
              <a:t>ReLU</a:t>
            </a:r>
            <a:r>
              <a:rPr lang="it-IT" dirty="0" smtClean="0"/>
              <a:t>, </a:t>
            </a:r>
            <a:r>
              <a:rPr lang="it-IT" b="1" i="1" dirty="0" err="1" smtClean="0"/>
              <a:t>BatchNormalization</a:t>
            </a:r>
            <a:r>
              <a:rPr lang="it-IT" dirty="0" smtClean="0"/>
              <a:t> e </a:t>
            </a:r>
            <a:r>
              <a:rPr lang="it-IT" b="1" i="1" dirty="0" err="1" smtClean="0"/>
              <a:t>MaxPooling</a:t>
            </a:r>
            <a:r>
              <a:rPr lang="it-IT" dirty="0" smtClean="0"/>
              <a:t>. </a:t>
            </a:r>
          </a:p>
          <a:p>
            <a:r>
              <a:rPr lang="it-IT" dirty="0" smtClean="0"/>
              <a:t>Come criterio di valutazione per la </a:t>
            </a:r>
            <a:r>
              <a:rPr lang="it-IT" dirty="0" err="1" smtClean="0"/>
              <a:t>loss</a:t>
            </a:r>
            <a:r>
              <a:rPr lang="it-IT" dirty="0" smtClean="0"/>
              <a:t> è stato utilizzato il </a:t>
            </a:r>
            <a:r>
              <a:rPr lang="it-IT" b="1" i="1" dirty="0" err="1" smtClean="0"/>
              <a:t>BCEWithLogitsLoss</a:t>
            </a:r>
            <a:r>
              <a:rPr lang="it-IT" b="1" i="1" dirty="0" smtClean="0"/>
              <a:t>()</a:t>
            </a:r>
            <a:r>
              <a:rPr lang="it-IT" dirty="0" smtClean="0"/>
              <a:t> (criterio di valutazione binario). </a:t>
            </a:r>
          </a:p>
          <a:p>
            <a:r>
              <a:rPr lang="it-IT" dirty="0" smtClean="0"/>
              <a:t>Come </a:t>
            </a:r>
            <a:r>
              <a:rPr lang="it-IT" dirty="0" err="1" smtClean="0"/>
              <a:t>optimizer</a:t>
            </a:r>
            <a:r>
              <a:rPr lang="it-IT" dirty="0" smtClean="0"/>
              <a:t> è stato utilizzato </a:t>
            </a:r>
            <a:r>
              <a:rPr lang="it-IT" b="1" i="1" dirty="0" smtClean="0"/>
              <a:t>Adam.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7871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217</TotalTime>
  <Words>689</Words>
  <Application>Microsoft Office PowerPoint</Application>
  <PresentationFormat>Presentazione su schermo (4:3)</PresentationFormat>
  <Paragraphs>84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2" baseType="lpstr">
      <vt:lpstr>Austin</vt:lpstr>
      <vt:lpstr>Adversarial Attacks And Interpretability Covid Chestxray Dataset</vt:lpstr>
      <vt:lpstr>Introduction</vt:lpstr>
      <vt:lpstr>Informazioni Preliminari</vt:lpstr>
      <vt:lpstr>Outline</vt:lpstr>
      <vt:lpstr>Dataset Creation</vt:lpstr>
      <vt:lpstr>Dataset Creation</vt:lpstr>
      <vt:lpstr>Dataset Creation</vt:lpstr>
      <vt:lpstr>From Scratch CNN, train and evaluation</vt:lpstr>
      <vt:lpstr>From Scratch CNN, train and evaluation</vt:lpstr>
      <vt:lpstr>From Scratch CNN, train and evaluation</vt:lpstr>
      <vt:lpstr>Model interpretabilty using Integrated Gradients</vt:lpstr>
      <vt:lpstr>Model interpretabilty using Integrated Gradients</vt:lpstr>
      <vt:lpstr>Adversarial attack FGSM</vt:lpstr>
      <vt:lpstr>Adversarial attack FGSM</vt:lpstr>
      <vt:lpstr>Adversarial Training, Fine tuning and evaluation of the model</vt:lpstr>
      <vt:lpstr>Adversarial Training, Fine tuning and evaluation of the model</vt:lpstr>
      <vt:lpstr>Results</vt:lpstr>
      <vt:lpstr>Setup</vt:lpstr>
      <vt:lpstr>From Scratch Model Risultati Train</vt:lpstr>
      <vt:lpstr>Adversarial attack result</vt:lpstr>
      <vt:lpstr>Adversarial Fine Tuned Model Risultati Train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Attacks And Interpretability Covid Chestxray Dataset</dc:title>
  <dc:creator>PC_Mario</dc:creator>
  <cp:lastModifiedBy>PC_Mario</cp:lastModifiedBy>
  <cp:revision>41</cp:revision>
  <dcterms:created xsi:type="dcterms:W3CDTF">2020-07-09T08:53:11Z</dcterms:created>
  <dcterms:modified xsi:type="dcterms:W3CDTF">2020-07-20T10:29:11Z</dcterms:modified>
</cp:coreProperties>
</file>