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dgOry6fn8wDrZXjimfUr4PoF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ea86f4a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6aea86f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ea86f4a6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6aea86f4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>
            <a:spLocks noGrp="1"/>
          </p:cNvSpPr>
          <p:nvPr>
            <p:ph type="pic" idx="2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>
            <a:spLocks noGrp="1"/>
          </p:cNvSpPr>
          <p:nvPr>
            <p:ph type="pic" idx="3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7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508782" y="2572350"/>
            <a:ext cx="10338344" cy="14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30"/>
              <a:buFont typeface="Helvetica Neue"/>
              <a:buNone/>
            </a:pPr>
            <a:r>
              <a:rPr lang="en-US" sz="693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Fuzzy Inference Example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619457" y="4193218"/>
            <a:ext cx="10464801" cy="113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4110 : Artificial Intelligence Laboratory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30" name="Google Shape;130;p8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4" y="3559040"/>
            <a:ext cx="6411537" cy="314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 descr="Image Galle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5666" y="3421627"/>
            <a:ext cx="6406523" cy="344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1777359" y="7001650"/>
            <a:ext cx="7786727" cy="15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Rule1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max( Project_Funding[Adequate],Project_Staffing[Small])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=max (0,0.1)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1939607" y="7425990"/>
            <a:ext cx="7786727" cy="15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Rule1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max( Project_Funding[Adequate],Project_Staffing[Small])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=max (0,0.1)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=0.1</a:t>
            </a:r>
            <a:endParaRPr/>
          </a:p>
        </p:txBody>
      </p:sp>
      <p:pic>
        <p:nvPicPr>
          <p:cNvPr id="139" name="Google Shape;139;p9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0802" y="3078379"/>
            <a:ext cx="6636463" cy="382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45" name="Google Shape;145;p10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4" y="3559040"/>
            <a:ext cx="6411537" cy="314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 descr="Image Galle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1306" y="3376440"/>
            <a:ext cx="6490444" cy="349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1890440" y="7001650"/>
            <a:ext cx="7560565" cy="15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Rule2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min( Project_Funding[Marginal],Project_Staffing[Large])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=min (0.2,0.7)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53" name="Google Shape;153;p11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9593" y="3421627"/>
            <a:ext cx="6040735" cy="348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102610" y="7413510"/>
            <a:ext cx="7560565" cy="15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Rule2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min( Project_Funding[Marginal],Project_Staffing[Large])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=min (0.2,0.7)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60" name="Google Shape;160;p12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4" y="3570647"/>
            <a:ext cx="6387889" cy="31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 descr="Image Galle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3626" y="3528974"/>
            <a:ext cx="6207166" cy="33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3505568" y="7323086"/>
            <a:ext cx="4105657" cy="11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Rule3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Project_Funding[Inadequate]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68" name="Google Shape;168;p13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342" y="3079878"/>
            <a:ext cx="6705069" cy="386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3505568" y="7323087"/>
            <a:ext cx="4105657" cy="119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Rule3 we get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Project_Funding[Inadequate]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830331" y="2055330"/>
            <a:ext cx="11344138" cy="11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Step3: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Aggregation of output all rules: 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76" name="Google Shape;176;p14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9000" y="3591503"/>
            <a:ext cx="9688481" cy="558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830331" y="2055330"/>
            <a:ext cx="11659778" cy="182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Helvetica Neue"/>
              <a:buNone/>
            </a:pPr>
            <a:r>
              <a:rPr lang="en-US" sz="2295"/>
              <a:t>Step4: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Helvetica Neue"/>
              <a:buNone/>
            </a:pPr>
            <a:r>
              <a:rPr lang="en-US" sz="2295"/>
              <a:t>There are several defuzzification methods, here we have used centroid technique. It finds the point where a vertical line would slice the aggregate set into two equal masses.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83" name="Google Shape;183;p15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266" y="4410435"/>
            <a:ext cx="6240268" cy="31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1006065" y="8318476"/>
            <a:ext cx="11885190" cy="8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centroid defuzzification method finds a point representing the centre of gravity of the fuzzy set, A, on the interval, ab.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90" name="Google Shape;190;p16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914" y="3814399"/>
            <a:ext cx="6572366" cy="335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5336838" y="2408784"/>
            <a:ext cx="7189807" cy="156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centroid defuzzification method finds a point representing the centre of gravity of the fuzzy set, A, on the interval, ab is given by the equation:</a:t>
            </a:r>
            <a:endParaRPr/>
          </a:p>
        </p:txBody>
      </p:sp>
      <p:pic>
        <p:nvPicPr>
          <p:cNvPr id="192" name="Google Shape;192;p16" descr="Image Galle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3803" y="4946705"/>
            <a:ext cx="4317084" cy="263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98" name="Google Shape;198;p17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216" y="2195599"/>
            <a:ext cx="7496084" cy="393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 descr="Image Galle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2843" y="6416319"/>
            <a:ext cx="10370899" cy="128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438182" y="8230810"/>
            <a:ext cx="12320734" cy="90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the result of defuzzification, crisp output  is 67.4. It means, for instance, that the risk involved in our ‘fuzzy’ project is 67.4%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Fuzzy inference can be defined as a process of mapping from a given input to an output, using the theory of fuzzy sets.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The Mamdani-style fuzzy inference process is performed in four steps:</a:t>
            </a:r>
            <a:endParaRPr/>
          </a:p>
          <a:p>
            <a:pPr marL="375046" lvl="0" indent="-37504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Fuzzification of the input variables</a:t>
            </a:r>
            <a:endParaRPr/>
          </a:p>
          <a:p>
            <a:pPr marL="375046" lvl="0" indent="-37504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 Rule evaluation</a:t>
            </a:r>
            <a:endParaRPr/>
          </a:p>
          <a:p>
            <a:pPr marL="375046" lvl="0" indent="-37504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 Aggregation of the rule outputs</a:t>
            </a:r>
            <a:endParaRPr/>
          </a:p>
          <a:p>
            <a:pPr marL="375046" lvl="0" indent="-37504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Defuzzification.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As an example, we examine a problem where the business risk is calculated based  a project_staffing and project_funding. It includes 3 rules:</a:t>
            </a:r>
            <a:endParaRPr/>
          </a:p>
          <a:p>
            <a:pPr marL="535781" lvl="0" indent="-53578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adequate or project_staffing is small, then the risk is low. </a:t>
            </a:r>
            <a:endParaRPr/>
          </a:p>
          <a:p>
            <a:pPr marL="535781" lvl="0" indent="-53578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marginal and project_staffing is large, then the risk is normal.</a:t>
            </a:r>
            <a:endParaRPr/>
          </a:p>
          <a:p>
            <a:pPr marL="535781" lvl="0" indent="-53578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inadequate, then the risk is high.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Our Input is :  project_funding= 35% and project_staffing=60%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627892" y="2030369"/>
            <a:ext cx="10106419" cy="173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Step1: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Fuzzification of the given crisp input into fuzzy input set: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79" name="Google Shape;79;p4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132" y="4339460"/>
            <a:ext cx="7906448" cy="388094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7797413" y="7747581"/>
            <a:ext cx="3176017" cy="11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Inadequate(35%)=0.5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Marginal(35%)=0.2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Adequate(35%)=0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ea86f4a6_0_0"/>
          <p:cNvSpPr txBox="1"/>
          <p:nvPr/>
        </p:nvSpPr>
        <p:spPr>
          <a:xfrm>
            <a:off x="697251" y="1177299"/>
            <a:ext cx="70923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86" name="Google Shape;86;g26aea86f4a6_0_0"/>
          <p:cNvSpPr/>
          <p:nvPr/>
        </p:nvSpPr>
        <p:spPr>
          <a:xfrm>
            <a:off x="4105950" y="3838525"/>
            <a:ext cx="4310400" cy="2658600"/>
          </a:xfrm>
          <a:prstGeom prst="trapezoid">
            <a:avLst>
              <a:gd name="adj" fmla="val 272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g26aea86f4a6_0_0"/>
          <p:cNvCxnSpPr/>
          <p:nvPr/>
        </p:nvCxnSpPr>
        <p:spPr>
          <a:xfrm rot="10800000" flipH="1">
            <a:off x="4121675" y="6497300"/>
            <a:ext cx="55374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g26aea86f4a6_0_0"/>
          <p:cNvCxnSpPr/>
          <p:nvPr/>
        </p:nvCxnSpPr>
        <p:spPr>
          <a:xfrm rot="10800000">
            <a:off x="4105950" y="2878825"/>
            <a:ext cx="2400" cy="36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g26aea86f4a6_0_0"/>
          <p:cNvCxnSpPr/>
          <p:nvPr/>
        </p:nvCxnSpPr>
        <p:spPr>
          <a:xfrm rot="10800000" flipH="1">
            <a:off x="4838950" y="3738625"/>
            <a:ext cx="37800" cy="28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g26aea86f4a6_0_0"/>
          <p:cNvCxnSpPr/>
          <p:nvPr/>
        </p:nvCxnSpPr>
        <p:spPr>
          <a:xfrm rot="10800000" flipH="1">
            <a:off x="7650000" y="3775700"/>
            <a:ext cx="58500" cy="27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ea86f4a6_0_15"/>
          <p:cNvSpPr txBox="1"/>
          <p:nvPr/>
        </p:nvSpPr>
        <p:spPr>
          <a:xfrm>
            <a:off x="697251" y="1177299"/>
            <a:ext cx="70923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96" name="Google Shape;96;g26aea86f4a6_0_15"/>
          <p:cNvSpPr/>
          <p:nvPr/>
        </p:nvSpPr>
        <p:spPr>
          <a:xfrm>
            <a:off x="4105950" y="3838525"/>
            <a:ext cx="4310400" cy="2658600"/>
          </a:xfrm>
          <a:prstGeom prst="trapezoid">
            <a:avLst>
              <a:gd name="adj" fmla="val 272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" name="Google Shape;97;g26aea86f4a6_0_15"/>
          <p:cNvCxnSpPr>
            <a:cxnSpLocks/>
          </p:cNvCxnSpPr>
          <p:nvPr/>
        </p:nvCxnSpPr>
        <p:spPr>
          <a:xfrm>
            <a:off x="2275367" y="6489413"/>
            <a:ext cx="7383708" cy="78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g26aea86f4a6_0_15"/>
          <p:cNvCxnSpPr/>
          <p:nvPr/>
        </p:nvCxnSpPr>
        <p:spPr>
          <a:xfrm rot="10800000" flipH="1">
            <a:off x="4838950" y="3738625"/>
            <a:ext cx="37800" cy="28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g26aea86f4a6_0_15"/>
          <p:cNvCxnSpPr/>
          <p:nvPr/>
        </p:nvCxnSpPr>
        <p:spPr>
          <a:xfrm rot="10800000" flipH="1">
            <a:off x="7650000" y="3775700"/>
            <a:ext cx="58500" cy="27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g26aea86f4a6_0_15"/>
          <p:cNvCxnSpPr>
            <a:endCxn id="96" idx="1"/>
          </p:cNvCxnSpPr>
          <p:nvPr/>
        </p:nvCxnSpPr>
        <p:spPr>
          <a:xfrm rot="10800000" flipH="1">
            <a:off x="4454872" y="5167825"/>
            <a:ext cx="12900" cy="14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g26aea86f4a6_0_15"/>
          <p:cNvCxnSpPr/>
          <p:nvPr/>
        </p:nvCxnSpPr>
        <p:spPr>
          <a:xfrm rot="10800000" flipH="1">
            <a:off x="7973822" y="5068100"/>
            <a:ext cx="12900" cy="14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94DB9C-5F02-E156-C608-24AB4A3D3F19}"/>
              </a:ext>
            </a:extLst>
          </p:cNvPr>
          <p:cNvSpPr txBox="1"/>
          <p:nvPr/>
        </p:nvSpPr>
        <p:spPr>
          <a:xfrm>
            <a:off x="3909916" y="65970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2D8DD-A983-09DB-F701-729A2289B458}"/>
              </a:ext>
            </a:extLst>
          </p:cNvPr>
          <p:cNvSpPr txBox="1"/>
          <p:nvPr/>
        </p:nvSpPr>
        <p:spPr>
          <a:xfrm>
            <a:off x="4876750" y="665985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96AF1-E70A-581B-045D-1A3D4DB54345}"/>
              </a:ext>
            </a:extLst>
          </p:cNvPr>
          <p:cNvSpPr txBox="1"/>
          <p:nvPr/>
        </p:nvSpPr>
        <p:spPr>
          <a:xfrm>
            <a:off x="7495905" y="664213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FA317-CD34-E057-BF41-0A53526F475C}"/>
              </a:ext>
            </a:extLst>
          </p:cNvPr>
          <p:cNvSpPr txBox="1"/>
          <p:nvPr/>
        </p:nvSpPr>
        <p:spPr>
          <a:xfrm>
            <a:off x="8286258" y="658188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BB651-16C2-7AA6-FBDB-B0FB15295E7C}"/>
              </a:ext>
            </a:extLst>
          </p:cNvPr>
          <p:cNvSpPr txBox="1"/>
          <p:nvPr/>
        </p:nvSpPr>
        <p:spPr>
          <a:xfrm>
            <a:off x="4289576" y="3526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BF388-57C8-5E1E-3688-E1D81243D517}"/>
              </a:ext>
            </a:extLst>
          </p:cNvPr>
          <p:cNvSpPr txBox="1"/>
          <p:nvPr/>
        </p:nvSpPr>
        <p:spPr>
          <a:xfrm>
            <a:off x="1779136" y="67094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37D0C-BC28-4583-B168-48B2902A58CE}"/>
              </a:ext>
            </a:extLst>
          </p:cNvPr>
          <p:cNvSpPr txBox="1"/>
          <p:nvPr/>
        </p:nvSpPr>
        <p:spPr>
          <a:xfrm>
            <a:off x="4402556" y="65580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627892" y="2030369"/>
            <a:ext cx="11344138" cy="11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Step1: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Fuzzification of the given crisp input into fuzzy input set: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09" name="Google Shape;109;p5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916" y="4177982"/>
            <a:ext cx="8985427" cy="483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9747041" y="4527582"/>
            <a:ext cx="2371954" cy="11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Small(60%)=0.1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Large(60%)=0.7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0331" y="2055330"/>
            <a:ext cx="11344138" cy="11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Step1: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Fuzzificatiion of the given crisp input into fuzzy input set: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id="117" name="Google Shape;117;p6" descr="Image Galle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443" y="3794847"/>
            <a:ext cx="8275914" cy="462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602930" y="1967966"/>
            <a:ext cx="11599924" cy="234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Step2: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Now that we have the fuzzy values we can use the fuzzy rules to arrive at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final fuzzy value. The rules are as follows: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421235" y="4522673"/>
            <a:ext cx="11843622" cy="3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535781" marR="0" lvl="0" indent="-535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adequate or project_staffing is small, then the risk is low. </a:t>
            </a:r>
            <a:endParaRPr/>
          </a:p>
          <a:p>
            <a:pPr marL="535781" marR="0" lvl="0" indent="-53578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marginal and project_staffing is large, then the risk is normal.</a:t>
            </a:r>
            <a:endParaRPr/>
          </a:p>
          <a:p>
            <a:pPr marL="535781" marR="0" lvl="0" indent="-53578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inadequate, then the risk is high.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Custom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Helvetica Neue</vt:lpstr>
      <vt:lpstr>Helvetica Neue Light</vt:lpstr>
      <vt:lpstr>White</vt:lpstr>
      <vt:lpstr>Fuzzy Inference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Inference Example</dc:title>
  <cp:lastModifiedBy>Gaming Lab</cp:lastModifiedBy>
  <cp:revision>1</cp:revision>
  <dcterms:modified xsi:type="dcterms:W3CDTF">2024-03-10T03:02:46Z</dcterms:modified>
</cp:coreProperties>
</file>