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9753600" cx="130048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dgOry6fn8wDrZXjimfUr4PoFO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aea86f4a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6aea86f4a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aea86f4a6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6aea86f4a6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1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re">
  <p:cSld name="Title - Centr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23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26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7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7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ctrTitle"/>
          </p:nvPr>
        </p:nvSpPr>
        <p:spPr>
          <a:xfrm>
            <a:off x="1508782" y="2572350"/>
            <a:ext cx="10338344" cy="14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30"/>
              <a:buFont typeface="Helvetica Neue"/>
              <a:buNone/>
            </a:pPr>
            <a:r>
              <a:rPr b="0" i="0" lang="en-US" sz="693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Fuzzy Inference Example</a:t>
            </a:r>
            <a:endParaRPr/>
          </a:p>
        </p:txBody>
      </p:sp>
      <p:sp>
        <p:nvSpPr>
          <p:cNvPr id="60" name="Google Shape;60;p1"/>
          <p:cNvSpPr txBox="1"/>
          <p:nvPr>
            <p:ph idx="4294967295" type="subTitle"/>
          </p:nvPr>
        </p:nvSpPr>
        <p:spPr>
          <a:xfrm>
            <a:off x="1619457" y="4193218"/>
            <a:ext cx="10464801" cy="1130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 4110 : Artificial Intelligence Laboratory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descr="Image Gallery"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54" y="3559040"/>
            <a:ext cx="6411537" cy="31471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Gallery" id="131" name="Google Shape;13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5666" y="3421627"/>
            <a:ext cx="6406523" cy="344966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1777359" y="7001650"/>
            <a:ext cx="7786727" cy="1566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Rule1 we get 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max( Project_Funding[Adequate],Project_Staffing[Small])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=max (0,0.1)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=0.1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1939607" y="7425990"/>
            <a:ext cx="7786727" cy="156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Rule1 we get 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max( Project_Funding[Adequate],Project_Staffing[Small])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=max (0,0.1)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=0.1</a:t>
            </a:r>
            <a:endParaRPr/>
          </a:p>
        </p:txBody>
      </p:sp>
      <p:pic>
        <p:nvPicPr>
          <p:cNvPr descr="Image Gallery"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0802" y="3078379"/>
            <a:ext cx="6636463" cy="382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descr="Image Gallery"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54" y="3559040"/>
            <a:ext cx="6411537" cy="31471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Gallery" id="146" name="Google Shape;1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1306" y="3376440"/>
            <a:ext cx="6490444" cy="349485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/>
        </p:nvSpPr>
        <p:spPr>
          <a:xfrm>
            <a:off x="1890440" y="7001650"/>
            <a:ext cx="7560565" cy="1566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Rule2 we get 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min( Project_Funding[Marginal],Project_Staffing[Large])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=min (0.2,0.7)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=0.2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descr="Image Gallery"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593" y="3421627"/>
            <a:ext cx="6040735" cy="3480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2102610" y="7413510"/>
            <a:ext cx="7560565" cy="156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Rule2 we get 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min( Project_Funding[Marginal],Project_Staffing[Large])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=min (0.2,0.7)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=0.2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descr="Image Gallery"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54" y="3570647"/>
            <a:ext cx="6387889" cy="31355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Gallery" id="161" name="Google Shape;1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3626" y="3528974"/>
            <a:ext cx="6207166" cy="3342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2"/>
          <p:cNvSpPr txBox="1"/>
          <p:nvPr/>
        </p:nvSpPr>
        <p:spPr>
          <a:xfrm>
            <a:off x="3505568" y="7323086"/>
            <a:ext cx="4105657" cy="1197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Rule3 we get 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Project_Funding[Inadequate]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=0.5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descr="Image Gallery"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342" y="3079878"/>
            <a:ext cx="6705069" cy="386334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 txBox="1"/>
          <p:nvPr/>
        </p:nvSpPr>
        <p:spPr>
          <a:xfrm>
            <a:off x="3505568" y="7323087"/>
            <a:ext cx="4105657" cy="1197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Rule3 we get 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Project_Funding[Inadequate]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=0.5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830331" y="2055330"/>
            <a:ext cx="11344138" cy="1197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Helvetica Neue"/>
              <a:buNone/>
            </a:pPr>
            <a:r>
              <a:rPr lang="en-US" sz="2133"/>
              <a:t>Step3: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Helvetica Neue"/>
              <a:buNone/>
            </a:pPr>
            <a:r>
              <a:rPr lang="en-US" sz="2133"/>
              <a:t>Aggregation of output all rules: 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descr="Image Gallery"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000" y="3591503"/>
            <a:ext cx="9688481" cy="5582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830331" y="2055330"/>
            <a:ext cx="11659778" cy="182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Helvetica Neue"/>
              <a:buNone/>
            </a:pPr>
            <a:r>
              <a:rPr lang="en-US" sz="2295"/>
              <a:t>Step4: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2295"/>
              <a:buFont typeface="Helvetica Neue"/>
              <a:buNone/>
            </a:pPr>
            <a:r>
              <a:rPr lang="en-US" sz="2295"/>
              <a:t>There are several defuzzification methods, here we have used centroid technique. It finds the point where a vertical line would slice the aggregate set into two equal masses.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descr="Image Gallery"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2266" y="4410435"/>
            <a:ext cx="6240268" cy="31827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 txBox="1"/>
          <p:nvPr/>
        </p:nvSpPr>
        <p:spPr>
          <a:xfrm>
            <a:off x="1006065" y="8318476"/>
            <a:ext cx="11885190" cy="829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centroid defuzzification method finds a point representing the centre of gravity of the fuzzy set, A, on the interval, ab.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descr="Image Gallery"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914" y="3814399"/>
            <a:ext cx="6572366" cy="33521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/>
        </p:nvSpPr>
        <p:spPr>
          <a:xfrm>
            <a:off x="5336838" y="2408784"/>
            <a:ext cx="7189807" cy="1566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centroid defuzzification method finds a point representing the centre of gravity of the fuzzy set, A, on the interval, ab is given by the equation:</a:t>
            </a:r>
            <a:endParaRPr/>
          </a:p>
        </p:txBody>
      </p:sp>
      <p:pic>
        <p:nvPicPr>
          <p:cNvPr descr="Image Gallery" id="192" name="Google Shape;19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3803" y="4946705"/>
            <a:ext cx="4317084" cy="263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descr="Image Gallery"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216" y="2195599"/>
            <a:ext cx="7496084" cy="39354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Gallery" id="199" name="Google Shape;19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2843" y="6416319"/>
            <a:ext cx="10370899" cy="1286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/>
        </p:nvSpPr>
        <p:spPr>
          <a:xfrm>
            <a:off x="438182" y="8230810"/>
            <a:ext cx="12320734" cy="90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Thus, the result of defuzzification, crisp output  is 67.4. It means, for instance, that the risk involved in our ‘fuzzy’ project is 67.4%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idx="1" type="body"/>
          </p:nvPr>
        </p:nvSpPr>
        <p:spPr>
          <a:xfrm>
            <a:off x="752698" y="1692443"/>
            <a:ext cx="11299602" cy="6791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/>
              <a:t>Fuzzy inference can be defined as a process of mapping from a given input to an output, using the theory of fuzzy sets.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/>
              <a:t>The Mamdani-style fuzzy inference process is performed in four steps:</a:t>
            </a:r>
            <a:endParaRPr/>
          </a:p>
          <a:p>
            <a:pPr indent="-375046" lvl="0" marL="375046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Helvetica Neue"/>
              <a:buChar char="•"/>
            </a:pPr>
            <a:r>
              <a:rPr lang="en-US" sz="2700"/>
              <a:t>Fuzzification of the input variables</a:t>
            </a:r>
            <a:endParaRPr/>
          </a:p>
          <a:p>
            <a:pPr indent="-375046" lvl="0" marL="375046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Helvetica Neue"/>
              <a:buChar char="•"/>
            </a:pPr>
            <a:r>
              <a:rPr lang="en-US" sz="2700"/>
              <a:t> Rule evaluation</a:t>
            </a:r>
            <a:endParaRPr/>
          </a:p>
          <a:p>
            <a:pPr indent="-375046" lvl="0" marL="375046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Helvetica Neue"/>
              <a:buChar char="•"/>
            </a:pPr>
            <a:r>
              <a:rPr lang="en-US" sz="2700"/>
              <a:t> Aggregation of the rule outputs</a:t>
            </a:r>
            <a:endParaRPr/>
          </a:p>
          <a:p>
            <a:pPr indent="-375046" lvl="0" marL="375046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3915"/>
              <a:buFont typeface="Helvetica Neue"/>
              <a:buChar char="•"/>
            </a:pPr>
            <a:r>
              <a:rPr lang="en-US" sz="2700"/>
              <a:t>Defuzzification.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idx="1" type="body"/>
          </p:nvPr>
        </p:nvSpPr>
        <p:spPr>
          <a:xfrm>
            <a:off x="752698" y="1692443"/>
            <a:ext cx="11299602" cy="6791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/>
              <a:t>As an example, we examine a problem where the business risk is calculated based  a project_staffing and project_funding. It includes 3 rules:</a:t>
            </a:r>
            <a:endParaRPr/>
          </a:p>
          <a:p>
            <a:pPr indent="-535781" lvl="0" marL="535781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AutoNum type="arabicPeriod"/>
            </a:pPr>
            <a:r>
              <a:rPr lang="en-US" sz="2700"/>
              <a:t>If project_funding is adequate or project_staffing is small, then the risk is low. </a:t>
            </a:r>
            <a:endParaRPr/>
          </a:p>
          <a:p>
            <a:pPr indent="-535781" lvl="0" marL="535781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AutoNum type="arabicPeriod"/>
            </a:pPr>
            <a:r>
              <a:rPr lang="en-US" sz="2700"/>
              <a:t>If project_funding is marginal and project_staffing is large, then the risk is normal.</a:t>
            </a:r>
            <a:endParaRPr/>
          </a:p>
          <a:p>
            <a:pPr indent="-535781" lvl="0" marL="535781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AutoNum type="arabicPeriod"/>
            </a:pPr>
            <a:r>
              <a:rPr lang="en-US" sz="2700"/>
              <a:t>If project_funding is inadequate, then the risk is high.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/>
              <a:t>Our Input is :  project_funding= 35% and project_staffing=60%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idx="1" type="body"/>
          </p:nvPr>
        </p:nvSpPr>
        <p:spPr>
          <a:xfrm>
            <a:off x="627892" y="2030369"/>
            <a:ext cx="10106419" cy="1730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/>
              <a:t>Step1: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/>
              <a:t>Fuzzification of the given crisp input into fuzzy input set: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descr="Image Gallery"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132" y="4339460"/>
            <a:ext cx="7906448" cy="388094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7797413" y="7747581"/>
            <a:ext cx="3176017" cy="1197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Inadequate(35%)=0.5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Marginal(35%)=0.2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Adequate(35%)=0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aea86f4a6_0_0"/>
          <p:cNvSpPr txBox="1"/>
          <p:nvPr/>
        </p:nvSpPr>
        <p:spPr>
          <a:xfrm>
            <a:off x="697251" y="1177299"/>
            <a:ext cx="70923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sp>
        <p:nvSpPr>
          <p:cNvPr id="86" name="Google Shape;86;g26aea86f4a6_0_0"/>
          <p:cNvSpPr/>
          <p:nvPr/>
        </p:nvSpPr>
        <p:spPr>
          <a:xfrm>
            <a:off x="4105950" y="3838525"/>
            <a:ext cx="4310400" cy="2658600"/>
          </a:xfrm>
          <a:prstGeom prst="trapezoid">
            <a:avLst>
              <a:gd fmla="val 2721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g26aea86f4a6_0_0"/>
          <p:cNvCxnSpPr/>
          <p:nvPr/>
        </p:nvCxnSpPr>
        <p:spPr>
          <a:xfrm flipH="1" rot="10800000">
            <a:off x="4121675" y="6497300"/>
            <a:ext cx="55374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g26aea86f4a6_0_0"/>
          <p:cNvCxnSpPr/>
          <p:nvPr/>
        </p:nvCxnSpPr>
        <p:spPr>
          <a:xfrm rot="10800000">
            <a:off x="4105950" y="2878825"/>
            <a:ext cx="2400" cy="3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g26aea86f4a6_0_0"/>
          <p:cNvCxnSpPr/>
          <p:nvPr/>
        </p:nvCxnSpPr>
        <p:spPr>
          <a:xfrm flipH="1" rot="10800000">
            <a:off x="4838950" y="3738625"/>
            <a:ext cx="37800" cy="28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g26aea86f4a6_0_0"/>
          <p:cNvCxnSpPr/>
          <p:nvPr/>
        </p:nvCxnSpPr>
        <p:spPr>
          <a:xfrm flipH="1" rot="10800000">
            <a:off x="7650000" y="3775700"/>
            <a:ext cx="58500" cy="27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aea86f4a6_0_15"/>
          <p:cNvSpPr txBox="1"/>
          <p:nvPr/>
        </p:nvSpPr>
        <p:spPr>
          <a:xfrm>
            <a:off x="697251" y="1177299"/>
            <a:ext cx="70923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sp>
        <p:nvSpPr>
          <p:cNvPr id="96" name="Google Shape;96;g26aea86f4a6_0_15"/>
          <p:cNvSpPr/>
          <p:nvPr/>
        </p:nvSpPr>
        <p:spPr>
          <a:xfrm>
            <a:off x="4105950" y="3838525"/>
            <a:ext cx="4310400" cy="2658600"/>
          </a:xfrm>
          <a:prstGeom prst="trapezoid">
            <a:avLst>
              <a:gd fmla="val 2721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7" name="Google Shape;97;g26aea86f4a6_0_15"/>
          <p:cNvCxnSpPr/>
          <p:nvPr/>
        </p:nvCxnSpPr>
        <p:spPr>
          <a:xfrm flipH="1" rot="10800000">
            <a:off x="4121675" y="6497300"/>
            <a:ext cx="55374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g26aea86f4a6_0_15"/>
          <p:cNvCxnSpPr/>
          <p:nvPr/>
        </p:nvCxnSpPr>
        <p:spPr>
          <a:xfrm rot="10800000">
            <a:off x="4105950" y="2878825"/>
            <a:ext cx="2400" cy="3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g26aea86f4a6_0_15"/>
          <p:cNvCxnSpPr/>
          <p:nvPr/>
        </p:nvCxnSpPr>
        <p:spPr>
          <a:xfrm flipH="1" rot="10800000">
            <a:off x="4838950" y="3738625"/>
            <a:ext cx="37800" cy="28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g26aea86f4a6_0_15"/>
          <p:cNvCxnSpPr/>
          <p:nvPr/>
        </p:nvCxnSpPr>
        <p:spPr>
          <a:xfrm flipH="1" rot="10800000">
            <a:off x="7650000" y="3775700"/>
            <a:ext cx="58500" cy="27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g26aea86f4a6_0_15"/>
          <p:cNvCxnSpPr>
            <a:endCxn id="96" idx="1"/>
          </p:cNvCxnSpPr>
          <p:nvPr/>
        </p:nvCxnSpPr>
        <p:spPr>
          <a:xfrm flipH="1" rot="10800000">
            <a:off x="4454872" y="5167825"/>
            <a:ext cx="12900" cy="14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g26aea86f4a6_0_15"/>
          <p:cNvCxnSpPr/>
          <p:nvPr/>
        </p:nvCxnSpPr>
        <p:spPr>
          <a:xfrm flipH="1" rot="10800000">
            <a:off x="7973822" y="5068100"/>
            <a:ext cx="12900" cy="14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627892" y="2030369"/>
            <a:ext cx="11344138" cy="1197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Helvetica Neue"/>
              <a:buNone/>
            </a:pPr>
            <a:r>
              <a:rPr lang="en-US" sz="2133"/>
              <a:t>Step1: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Helvetica Neue"/>
              <a:buNone/>
            </a:pPr>
            <a:r>
              <a:rPr lang="en-US" sz="2133"/>
              <a:t>Fuzzification of the given crisp input into fuzzy input set: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descr="Image Gallery"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916" y="4177982"/>
            <a:ext cx="8985427" cy="4838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9747041" y="4527582"/>
            <a:ext cx="2371954" cy="1197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Small(60%)=0.1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Large(60%)=0.7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0331" y="2055330"/>
            <a:ext cx="11344138" cy="1197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Helvetica Neue"/>
              <a:buNone/>
            </a:pPr>
            <a:r>
              <a:rPr lang="en-US" sz="2133"/>
              <a:t>Step1: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Helvetica Neue"/>
              <a:buNone/>
            </a:pPr>
            <a:r>
              <a:rPr lang="en-US" sz="2133"/>
              <a:t>Fuzzificatiion of the given crisp input into fuzzy input set:</a:t>
            </a:r>
            <a:endParaRPr/>
          </a:p>
        </p:txBody>
      </p:sp>
      <p:sp>
        <p:nvSpPr>
          <p:cNvPr id="116" name="Google Shape;116;p6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pic>
        <p:nvPicPr>
          <p:cNvPr descr="Image Gallery"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443" y="3794847"/>
            <a:ext cx="8275914" cy="462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602930" y="1967966"/>
            <a:ext cx="11599924" cy="234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2"/>
              <a:buFont typeface="Helvetica Neue"/>
              <a:buNone/>
            </a:pPr>
            <a:r>
              <a:rPr lang="en-US" sz="2592"/>
              <a:t>Step2: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000000"/>
              </a:buClr>
              <a:buSzPts val="2592"/>
              <a:buFont typeface="Helvetica Neue"/>
              <a:buNone/>
            </a:pPr>
            <a:r>
              <a:rPr lang="en-US" sz="2592"/>
              <a:t>Now that we have the fuzzy values we can use the fuzzy rules to arrive at the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000000"/>
              </a:buClr>
              <a:buSzPts val="2592"/>
              <a:buFont typeface="Helvetica Neue"/>
              <a:buNone/>
            </a:pPr>
            <a:r>
              <a:rPr lang="en-US" sz="2592"/>
              <a:t>final fuzzy value. The rules are as follows: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697251" y="1177299"/>
            <a:ext cx="7092316" cy="659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Mamdani-style Fuzzy Inference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421235" y="4522673"/>
            <a:ext cx="11843622" cy="32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535781" lvl="0" marL="5357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AutoNum type="arabicPeriod"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project_funding is adequate or project_staffing is small, then the risk is low. </a:t>
            </a:r>
            <a:endParaRPr/>
          </a:p>
          <a:p>
            <a:pPr indent="-535781" lvl="0" marL="53578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AutoNum type="arabicPeriod"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project_funding is marginal and project_staffing is large, then the risk is normal.</a:t>
            </a:r>
            <a:endParaRPr/>
          </a:p>
          <a:p>
            <a:pPr indent="-535781" lvl="0" marL="53578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AutoNum type="arabicPeriod"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project_funding is inadequate, then the risk is high.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