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69" r:id="rId26"/>
    <p:sldId id="270" r:id="rId27"/>
    <p:sldId id="271" r:id="rId28"/>
    <p:sldId id="272" r:id="rId29"/>
    <p:sldId id="273" r:id="rId30"/>
    <p:sldId id="274" r:id="rId31"/>
    <p:sldId id="288" r:id="rId32"/>
    <p:sldId id="289" r:id="rId33"/>
    <p:sldId id="290" r:id="rId34"/>
    <p:sldId id="291" r:id="rId35"/>
    <p:sldId id="292" r:id="rId36"/>
  </p:sldIdLst>
  <p:sldSz cx="18288000" cy="10287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anva Sans Bold" panose="020B0604020202020204" charset="0"/>
      <p:regular r:id="rId42"/>
    </p:embeddedFont>
    <p:embeddedFont>
      <p:font typeface="Fredoka One" panose="02000000000000000000" pitchFamily="2" charset="0"/>
      <p:regular r:id="rId43"/>
    </p:embeddedFont>
    <p:embeddedFont>
      <p:font typeface="Nunito Bold" panose="020B0604020202020204" charset="0"/>
      <p:regular r:id="rId44"/>
    </p:embeddedFont>
    <p:embeddedFont>
      <p:font typeface="Playfair Display" panose="00000500000000000000" pitchFamily="2" charset="0"/>
      <p:regular r:id="rId45"/>
      <p:bold r:id="rId46"/>
      <p:italic r:id="rId47"/>
      <p:boldItalic r:id="rId48"/>
    </p:embeddedFont>
    <p:embeddedFont>
      <p:font typeface="Playfair Display Bold" panose="00000800000000000000" charset="0"/>
      <p:regular r:id="rId49"/>
    </p:embeddedFont>
    <p:embeddedFont>
      <p:font typeface="Public Sans" panose="020B0604020202020204" charset="0"/>
      <p:regular r:id="rId50"/>
    </p:embeddedFont>
    <p:embeddedFont>
      <p:font typeface="Public Sans Bold" panose="020B0604020202020204" charset="0"/>
      <p:regular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26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59B9B-50CA-4FC5-B5C0-15EA92CEB97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D4F04-07D3-4D3E-9240-2AE3A51C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5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492964" y="648721"/>
            <a:ext cx="15302071" cy="345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49"/>
              </a:lnSpc>
            </a:pPr>
            <a:r>
              <a:rPr lang="en-US" sz="7417" spc="37">
                <a:solidFill>
                  <a:srgbClr val="2B2C30"/>
                </a:solidFill>
                <a:latin typeface="Playfair Display"/>
              </a:rPr>
              <a:t>Automatic-Video Transcript Summarization with Pegasus: Extracting Insights From YouTube Content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6" y="5029200"/>
            <a:ext cx="7217108" cy="422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86"/>
              </a:lnSpc>
            </a:pPr>
            <a:r>
              <a:rPr lang="en-US" sz="3724" u="sng">
                <a:solidFill>
                  <a:srgbClr val="2B2C30"/>
                </a:solidFill>
                <a:latin typeface="Public Sans Bold"/>
              </a:rPr>
              <a:t>Supervised By:</a:t>
            </a:r>
          </a:p>
          <a:p>
            <a:pPr>
              <a:lnSpc>
                <a:spcPts val="5586"/>
              </a:lnSpc>
            </a:pPr>
            <a:r>
              <a:rPr lang="en-US" sz="3724">
                <a:solidFill>
                  <a:srgbClr val="2B2C30"/>
                </a:solidFill>
                <a:latin typeface="Public Sans"/>
              </a:rPr>
              <a:t>Dr. Sheikh Imran Hossain</a:t>
            </a:r>
          </a:p>
          <a:p>
            <a:pPr>
              <a:lnSpc>
                <a:spcPts val="5586"/>
              </a:lnSpc>
            </a:pPr>
            <a:r>
              <a:rPr lang="en-US" sz="3724">
                <a:solidFill>
                  <a:srgbClr val="2B2C30"/>
                </a:solidFill>
                <a:latin typeface="Public Sans"/>
              </a:rPr>
              <a:t>Assistant Professor, </a:t>
            </a:r>
          </a:p>
          <a:p>
            <a:pPr>
              <a:lnSpc>
                <a:spcPts val="5586"/>
              </a:lnSpc>
            </a:pPr>
            <a:r>
              <a:rPr lang="en-US" sz="3724">
                <a:solidFill>
                  <a:srgbClr val="2B2C30"/>
                </a:solidFill>
                <a:latin typeface="Public Sans"/>
              </a:rPr>
              <a:t>Department of Computer Science and Engineering</a:t>
            </a:r>
          </a:p>
          <a:p>
            <a:pPr>
              <a:lnSpc>
                <a:spcPts val="5586"/>
              </a:lnSpc>
            </a:pPr>
            <a:r>
              <a:rPr lang="en-US" sz="3724">
                <a:solidFill>
                  <a:srgbClr val="2B2C30"/>
                </a:solidFill>
                <a:latin typeface="Public Sans"/>
              </a:rPr>
              <a:t>KUET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056570" y="5029200"/>
            <a:ext cx="7945291" cy="3449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9"/>
              </a:lnSpc>
            </a:pPr>
            <a:r>
              <a:rPr lang="en-US" sz="3699" u="sng">
                <a:solidFill>
                  <a:srgbClr val="2B2C30"/>
                </a:solidFill>
                <a:latin typeface="Public Sans Bold"/>
              </a:rPr>
              <a:t>Presented By: </a:t>
            </a:r>
          </a:p>
          <a:p>
            <a:pPr>
              <a:lnSpc>
                <a:spcPts val="5549"/>
              </a:lnSpc>
            </a:pPr>
            <a:r>
              <a:rPr lang="en-US" sz="3699">
                <a:solidFill>
                  <a:srgbClr val="2B2C30"/>
                </a:solidFill>
                <a:latin typeface="Public Sans"/>
              </a:rPr>
              <a:t>Raiyan Ashraf</a:t>
            </a:r>
          </a:p>
          <a:p>
            <a:pPr>
              <a:lnSpc>
                <a:spcPts val="5549"/>
              </a:lnSpc>
            </a:pPr>
            <a:r>
              <a:rPr lang="en-US" sz="3699">
                <a:solidFill>
                  <a:srgbClr val="2B2C30"/>
                </a:solidFill>
                <a:latin typeface="Public Sans"/>
              </a:rPr>
              <a:t>1907023</a:t>
            </a:r>
          </a:p>
          <a:p>
            <a:pPr>
              <a:lnSpc>
                <a:spcPts val="5549"/>
              </a:lnSpc>
            </a:pPr>
            <a:r>
              <a:rPr lang="en-US" sz="3699">
                <a:solidFill>
                  <a:srgbClr val="2B2C30"/>
                </a:solidFill>
                <a:latin typeface="Public Sans"/>
              </a:rPr>
              <a:t>Saugata Roy Arghya</a:t>
            </a:r>
          </a:p>
          <a:p>
            <a:pPr>
              <a:lnSpc>
                <a:spcPts val="5549"/>
              </a:lnSpc>
            </a:pPr>
            <a:r>
              <a:rPr lang="en-US" sz="3699">
                <a:solidFill>
                  <a:srgbClr val="2B2C30"/>
                </a:solidFill>
                <a:latin typeface="Public Sans"/>
              </a:rPr>
              <a:t>1907116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248493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28700" y="3048315"/>
            <a:ext cx="15156954" cy="6248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64652" lvl="1" indent="-482326">
              <a:lnSpc>
                <a:spcPts val="8355"/>
              </a:lnSpc>
              <a:buFont typeface="Arial"/>
              <a:buChar char="•"/>
            </a:pPr>
            <a:r>
              <a:rPr lang="en-US" sz="4468">
                <a:solidFill>
                  <a:srgbClr val="2B2C30"/>
                </a:solidFill>
                <a:latin typeface="Public Sans"/>
              </a:rPr>
              <a:t>Can Summarize Large Amount of Text, Long YouTube Video, Large Wikipedia Articles</a:t>
            </a:r>
          </a:p>
          <a:p>
            <a:pPr marL="964652" lvl="1" indent="-482326">
              <a:lnSpc>
                <a:spcPts val="8355"/>
              </a:lnSpc>
              <a:buFont typeface="Arial"/>
              <a:buChar char="•"/>
            </a:pPr>
            <a:r>
              <a:rPr lang="en-US" sz="4468">
                <a:solidFill>
                  <a:srgbClr val="000000"/>
                </a:solidFill>
                <a:latin typeface="Public Sans"/>
              </a:rPr>
              <a:t>Our site is secure with Authenticaiton</a:t>
            </a:r>
            <a:r>
              <a:rPr lang="en-US" sz="4468">
                <a:solidFill>
                  <a:srgbClr val="FF3131"/>
                </a:solidFill>
                <a:latin typeface="Public Sans"/>
              </a:rPr>
              <a:t> </a:t>
            </a:r>
          </a:p>
          <a:p>
            <a:pPr marL="964652" lvl="1" indent="-482326">
              <a:lnSpc>
                <a:spcPts val="8355"/>
              </a:lnSpc>
              <a:buFont typeface="Arial"/>
              <a:buChar char="•"/>
            </a:pPr>
            <a:r>
              <a:rPr lang="en-US" sz="4468">
                <a:solidFill>
                  <a:srgbClr val="2B2C30"/>
                </a:solidFill>
                <a:latin typeface="Public Sans"/>
              </a:rPr>
              <a:t>Database is used to save the link and summary of the content</a:t>
            </a:r>
          </a:p>
          <a:p>
            <a:pPr marL="964652" lvl="1" indent="-482326">
              <a:lnSpc>
                <a:spcPts val="8355"/>
              </a:lnSpc>
              <a:buFont typeface="Arial"/>
              <a:buChar char="•"/>
            </a:pPr>
            <a:r>
              <a:rPr lang="en-US" sz="4468">
                <a:solidFill>
                  <a:srgbClr val="FF3131"/>
                </a:solidFill>
                <a:latin typeface="Public Sans"/>
              </a:rPr>
              <a:t>Uses an API to summarize the content in the cloud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99641" y="653645"/>
            <a:ext cx="12415072" cy="1566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2B2C30"/>
                </a:solidFill>
                <a:latin typeface="Canva Sans Bold"/>
              </a:rPr>
              <a:t>Significant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B012C-667F-93C7-C6D2-2BC2008203A8}"/>
              </a:ext>
            </a:extLst>
          </p:cNvPr>
          <p:cNvSpPr txBox="1"/>
          <p:nvPr/>
        </p:nvSpPr>
        <p:spPr>
          <a:xfrm>
            <a:off x="16992600" y="94107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6/25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885825"/>
            <a:ext cx="16991124" cy="1144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11"/>
              </a:lnSpc>
              <a:spcBef>
                <a:spcPct val="0"/>
              </a:spcBef>
            </a:pPr>
            <a:r>
              <a:rPr lang="en-US" sz="6579" spc="1493">
                <a:solidFill>
                  <a:srgbClr val="2B2C30"/>
                </a:solidFill>
                <a:latin typeface="Public Sans Bold"/>
              </a:rPr>
              <a:t>TOOLS 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711" y="257778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28700" y="2874211"/>
            <a:ext cx="12463429" cy="5107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6482" lvl="1" indent="-478241">
              <a:lnSpc>
                <a:spcPts val="8284"/>
              </a:lnSpc>
              <a:buFont typeface="Arial"/>
              <a:buChar char="•"/>
            </a:pPr>
            <a:r>
              <a:rPr lang="en-US" sz="4430">
                <a:solidFill>
                  <a:srgbClr val="2B2C30"/>
                </a:solidFill>
                <a:latin typeface="Public Sans"/>
              </a:rPr>
              <a:t>Flask with MVC </a:t>
            </a:r>
          </a:p>
          <a:p>
            <a:pPr marL="956482" lvl="1" indent="-478241">
              <a:lnSpc>
                <a:spcPts val="8284"/>
              </a:lnSpc>
              <a:buFont typeface="Arial"/>
              <a:buChar char="•"/>
            </a:pPr>
            <a:r>
              <a:rPr lang="en-US" sz="4430">
                <a:solidFill>
                  <a:srgbClr val="2B2C30"/>
                </a:solidFill>
                <a:latin typeface="Public Sans"/>
              </a:rPr>
              <a:t>Bootstrap</a:t>
            </a:r>
          </a:p>
          <a:p>
            <a:pPr marL="956482" lvl="1" indent="-478241">
              <a:lnSpc>
                <a:spcPts val="8284"/>
              </a:lnSpc>
              <a:buFont typeface="Arial"/>
              <a:buChar char="•"/>
            </a:pPr>
            <a:r>
              <a:rPr lang="en-US" sz="4430">
                <a:solidFill>
                  <a:srgbClr val="2B2C30"/>
                </a:solidFill>
                <a:latin typeface="Public Sans"/>
              </a:rPr>
              <a:t>MySQL </a:t>
            </a:r>
          </a:p>
          <a:p>
            <a:pPr marL="956482" lvl="1" indent="-478241">
              <a:lnSpc>
                <a:spcPts val="8284"/>
              </a:lnSpc>
              <a:buFont typeface="Arial"/>
              <a:buChar char="•"/>
            </a:pPr>
            <a:r>
              <a:rPr lang="en-US" sz="4430">
                <a:solidFill>
                  <a:srgbClr val="2B2C30"/>
                </a:solidFill>
                <a:latin typeface="Public Sans"/>
              </a:rPr>
              <a:t>Hugging Face Inference API</a:t>
            </a:r>
          </a:p>
          <a:p>
            <a:pPr marL="956482" lvl="1" indent="-478241">
              <a:lnSpc>
                <a:spcPts val="8284"/>
              </a:lnSpc>
              <a:buFont typeface="Arial"/>
              <a:buChar char="•"/>
            </a:pPr>
            <a:r>
              <a:rPr lang="en-US" sz="4430">
                <a:solidFill>
                  <a:srgbClr val="2B2C30"/>
                </a:solidFill>
                <a:latin typeface="Public Sans"/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FF128-906F-252D-38E9-F81B8FF011F9}"/>
              </a:ext>
            </a:extLst>
          </p:cNvPr>
          <p:cNvSpPr txBox="1"/>
          <p:nvPr/>
        </p:nvSpPr>
        <p:spPr>
          <a:xfrm>
            <a:off x="16992600" y="94107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7/25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3552" y="2128644"/>
            <a:ext cx="15260896" cy="7940803"/>
          </a:xfrm>
          <a:custGeom>
            <a:avLst/>
            <a:gdLst/>
            <a:ahLst/>
            <a:cxnLst/>
            <a:rect l="l" t="t" r="r" b="b"/>
            <a:pathLst>
              <a:path w="15260896" h="7940803">
                <a:moveTo>
                  <a:pt x="0" y="0"/>
                </a:moveTo>
                <a:lnTo>
                  <a:pt x="15260896" y="0"/>
                </a:lnTo>
                <a:lnTo>
                  <a:pt x="15260896" y="7940803"/>
                </a:lnTo>
                <a:lnTo>
                  <a:pt x="0" y="79408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119556" y="342900"/>
            <a:ext cx="6048888" cy="12930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18"/>
              </a:lnSpc>
            </a:pPr>
            <a:r>
              <a:rPr lang="en-US" sz="7584" dirty="0">
                <a:solidFill>
                  <a:srgbClr val="000000"/>
                </a:solidFill>
                <a:latin typeface="Canva Sans Bold"/>
              </a:rPr>
              <a:t>Gantt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60118-FAC9-BE7D-511D-3BBBF2B308F3}"/>
              </a:ext>
            </a:extLst>
          </p:cNvPr>
          <p:cNvSpPr txBox="1"/>
          <p:nvPr/>
        </p:nvSpPr>
        <p:spPr>
          <a:xfrm>
            <a:off x="16992600" y="94107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8/25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52500"/>
            <a:ext cx="16230600" cy="695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  <a:spcBef>
                <a:spcPct val="0"/>
              </a:spcBef>
            </a:pPr>
            <a:r>
              <a:rPr lang="en-US" sz="4114" spc="933">
                <a:solidFill>
                  <a:srgbClr val="2B2C30"/>
                </a:solidFill>
                <a:latin typeface="Public Sans Bold"/>
              </a:rPr>
              <a:t>MVC ARCHITECTURE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2306807" y="2390024"/>
            <a:ext cx="13630729" cy="6645452"/>
          </a:xfrm>
          <a:custGeom>
            <a:avLst/>
            <a:gdLst/>
            <a:ahLst/>
            <a:cxnLst/>
            <a:rect l="l" t="t" r="r" b="b"/>
            <a:pathLst>
              <a:path w="13630729" h="6645452">
                <a:moveTo>
                  <a:pt x="0" y="0"/>
                </a:moveTo>
                <a:lnTo>
                  <a:pt x="13630729" y="0"/>
                </a:lnTo>
                <a:lnTo>
                  <a:pt x="13630729" y="6645452"/>
                </a:lnTo>
                <a:lnTo>
                  <a:pt x="0" y="6645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F3E4A-B137-84C6-04DF-93F2DE81FF28}"/>
              </a:ext>
            </a:extLst>
          </p:cNvPr>
          <p:cNvSpPr txBox="1"/>
          <p:nvPr/>
        </p:nvSpPr>
        <p:spPr>
          <a:xfrm>
            <a:off x="16992600" y="94107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9/25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39238" y="4274530"/>
            <a:ext cx="9525" cy="1566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3" name="TextBox 3"/>
          <p:cNvSpPr txBox="1"/>
          <p:nvPr/>
        </p:nvSpPr>
        <p:spPr>
          <a:xfrm>
            <a:off x="5481075" y="478639"/>
            <a:ext cx="7335375" cy="995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87"/>
              </a:lnSpc>
            </a:pPr>
            <a:r>
              <a:rPr lang="en-US" sz="5848">
                <a:solidFill>
                  <a:srgbClr val="000000"/>
                </a:solidFill>
                <a:latin typeface="Canva Sans Bold"/>
              </a:rPr>
              <a:t>Use Case Diagram</a:t>
            </a:r>
          </a:p>
        </p:txBody>
      </p:sp>
      <p:sp>
        <p:nvSpPr>
          <p:cNvPr id="4" name="Freeform 4"/>
          <p:cNvSpPr/>
          <p:nvPr/>
        </p:nvSpPr>
        <p:spPr>
          <a:xfrm>
            <a:off x="2214611" y="2149013"/>
            <a:ext cx="13858777" cy="6843131"/>
          </a:xfrm>
          <a:custGeom>
            <a:avLst/>
            <a:gdLst/>
            <a:ahLst/>
            <a:cxnLst/>
            <a:rect l="l" t="t" r="r" b="b"/>
            <a:pathLst>
              <a:path w="13858777" h="6843131">
                <a:moveTo>
                  <a:pt x="0" y="0"/>
                </a:moveTo>
                <a:lnTo>
                  <a:pt x="13858778" y="0"/>
                </a:lnTo>
                <a:lnTo>
                  <a:pt x="13858778" y="6843131"/>
                </a:lnTo>
                <a:lnTo>
                  <a:pt x="0" y="68431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67CE7-6495-3DB3-B189-69D56342749F}"/>
              </a:ext>
            </a:extLst>
          </p:cNvPr>
          <p:cNvSpPr txBox="1"/>
          <p:nvPr/>
        </p:nvSpPr>
        <p:spPr>
          <a:xfrm>
            <a:off x="16992600" y="94107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10/25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86648" y="1562100"/>
            <a:ext cx="11114704" cy="8442046"/>
          </a:xfrm>
          <a:custGeom>
            <a:avLst/>
            <a:gdLst/>
            <a:ahLst/>
            <a:cxnLst/>
            <a:rect l="l" t="t" r="r" b="b"/>
            <a:pathLst>
              <a:path w="11114704" h="8442046">
                <a:moveTo>
                  <a:pt x="0" y="0"/>
                </a:moveTo>
                <a:lnTo>
                  <a:pt x="11114704" y="0"/>
                </a:lnTo>
                <a:lnTo>
                  <a:pt x="11114704" y="8442046"/>
                </a:lnTo>
                <a:lnTo>
                  <a:pt x="0" y="844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631965" y="419100"/>
            <a:ext cx="3024070" cy="88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UI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2F607-F792-A91D-3FC8-88A4BC992800}"/>
              </a:ext>
            </a:extLst>
          </p:cNvPr>
          <p:cNvSpPr txBox="1"/>
          <p:nvPr/>
        </p:nvSpPr>
        <p:spPr>
          <a:xfrm>
            <a:off x="16992600" y="94107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11/25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7739" y="2788542"/>
            <a:ext cx="6892324" cy="5234986"/>
          </a:xfrm>
          <a:custGeom>
            <a:avLst/>
            <a:gdLst/>
            <a:ahLst/>
            <a:cxnLst/>
            <a:rect l="l" t="t" r="r" b="b"/>
            <a:pathLst>
              <a:path w="6892324" h="5234986">
                <a:moveTo>
                  <a:pt x="0" y="0"/>
                </a:moveTo>
                <a:lnTo>
                  <a:pt x="6892324" y="0"/>
                </a:lnTo>
                <a:lnTo>
                  <a:pt x="6892324" y="5234985"/>
                </a:lnTo>
                <a:lnTo>
                  <a:pt x="0" y="52349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961232" y="3088639"/>
            <a:ext cx="9168064" cy="4634791"/>
          </a:xfrm>
          <a:custGeom>
            <a:avLst/>
            <a:gdLst/>
            <a:ahLst/>
            <a:cxnLst/>
            <a:rect l="l" t="t" r="r" b="b"/>
            <a:pathLst>
              <a:path w="9168064" h="4634791">
                <a:moveTo>
                  <a:pt x="0" y="0"/>
                </a:moveTo>
                <a:lnTo>
                  <a:pt x="9168064" y="0"/>
                </a:lnTo>
                <a:lnTo>
                  <a:pt x="9168064" y="4634791"/>
                </a:lnTo>
                <a:lnTo>
                  <a:pt x="0" y="46347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47" b="-247"/>
            </a:stretch>
          </a:blipFill>
        </p:spPr>
      </p:sp>
      <p:sp>
        <p:nvSpPr>
          <p:cNvPr id="4" name="AutoShape 4"/>
          <p:cNvSpPr/>
          <p:nvPr/>
        </p:nvSpPr>
        <p:spPr>
          <a:xfrm flipV="1">
            <a:off x="2986393" y="5406035"/>
            <a:ext cx="5974839" cy="187543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5" name="TextBox 5"/>
          <p:cNvSpPr txBox="1"/>
          <p:nvPr/>
        </p:nvSpPr>
        <p:spPr>
          <a:xfrm>
            <a:off x="6627226" y="537537"/>
            <a:ext cx="5033547" cy="88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UI Flow(Cont’d)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E6B0B-8F4C-3B15-F0E0-11185FC06255}"/>
              </a:ext>
            </a:extLst>
          </p:cNvPr>
          <p:cNvSpPr txBox="1"/>
          <p:nvPr/>
        </p:nvSpPr>
        <p:spPr>
          <a:xfrm>
            <a:off x="16992600" y="9410700"/>
            <a:ext cx="1136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12/25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82210" y="2009561"/>
            <a:ext cx="14323581" cy="7638680"/>
          </a:xfrm>
          <a:custGeom>
            <a:avLst/>
            <a:gdLst/>
            <a:ahLst/>
            <a:cxnLst/>
            <a:rect l="l" t="t" r="r" b="b"/>
            <a:pathLst>
              <a:path w="14323581" h="7638680">
                <a:moveTo>
                  <a:pt x="0" y="0"/>
                </a:moveTo>
                <a:lnTo>
                  <a:pt x="14323580" y="0"/>
                </a:lnTo>
                <a:lnTo>
                  <a:pt x="14323580" y="7638680"/>
                </a:lnTo>
                <a:lnTo>
                  <a:pt x="0" y="7638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627226" y="537537"/>
            <a:ext cx="5033547" cy="88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UI Flow(Cont’d)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9FDCA-3381-E2C7-6787-1FDA753C6E96}"/>
              </a:ext>
            </a:extLst>
          </p:cNvPr>
          <p:cNvSpPr txBox="1"/>
          <p:nvPr/>
        </p:nvSpPr>
        <p:spPr>
          <a:xfrm>
            <a:off x="16992600" y="94107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13/25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29555" y="2257380"/>
            <a:ext cx="12320805" cy="7163072"/>
          </a:xfrm>
          <a:custGeom>
            <a:avLst/>
            <a:gdLst/>
            <a:ahLst/>
            <a:cxnLst/>
            <a:rect l="l" t="t" r="r" b="b"/>
            <a:pathLst>
              <a:path w="12320805" h="7163072">
                <a:moveTo>
                  <a:pt x="0" y="0"/>
                </a:moveTo>
                <a:lnTo>
                  <a:pt x="12320805" y="0"/>
                </a:lnTo>
                <a:lnTo>
                  <a:pt x="12320805" y="7163072"/>
                </a:lnTo>
                <a:lnTo>
                  <a:pt x="0" y="7163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627226" y="537537"/>
            <a:ext cx="5033547" cy="88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UI Flow(Cont’d)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813A0-11A3-DB73-358E-F42E80F8BF55}"/>
              </a:ext>
            </a:extLst>
          </p:cNvPr>
          <p:cNvSpPr txBox="1"/>
          <p:nvPr/>
        </p:nvSpPr>
        <p:spPr>
          <a:xfrm>
            <a:off x="16992600" y="94107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14/25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932634"/>
            <a:ext cx="7605579" cy="4421733"/>
          </a:xfrm>
          <a:custGeom>
            <a:avLst/>
            <a:gdLst/>
            <a:ahLst/>
            <a:cxnLst/>
            <a:rect l="l" t="t" r="r" b="b"/>
            <a:pathLst>
              <a:path w="7605579" h="4421733">
                <a:moveTo>
                  <a:pt x="0" y="0"/>
                </a:moveTo>
                <a:lnTo>
                  <a:pt x="7605579" y="0"/>
                </a:lnTo>
                <a:lnTo>
                  <a:pt x="7605579" y="4421732"/>
                </a:lnTo>
                <a:lnTo>
                  <a:pt x="0" y="4421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991600" y="1602540"/>
            <a:ext cx="9147992" cy="7569280"/>
          </a:xfrm>
          <a:custGeom>
            <a:avLst/>
            <a:gdLst/>
            <a:ahLst/>
            <a:cxnLst/>
            <a:rect l="l" t="t" r="r" b="b"/>
            <a:pathLst>
              <a:path w="9147992" h="7569280">
                <a:moveTo>
                  <a:pt x="0" y="0"/>
                </a:moveTo>
                <a:lnTo>
                  <a:pt x="9147992" y="0"/>
                </a:lnTo>
                <a:lnTo>
                  <a:pt x="9147992" y="7569281"/>
                </a:lnTo>
                <a:lnTo>
                  <a:pt x="0" y="75692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627226" y="537537"/>
            <a:ext cx="5033547" cy="88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UI Flow(Cont’d)</a:t>
            </a:r>
          </a:p>
        </p:txBody>
      </p:sp>
      <p:sp>
        <p:nvSpPr>
          <p:cNvPr id="5" name="AutoShape 5"/>
          <p:cNvSpPr/>
          <p:nvPr/>
        </p:nvSpPr>
        <p:spPr>
          <a:xfrm>
            <a:off x="4191000" y="5372100"/>
            <a:ext cx="4844056" cy="3473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D5D9-65E0-C1B0-38A7-7FE0A52AEB00}"/>
              </a:ext>
            </a:extLst>
          </p:cNvPr>
          <p:cNvSpPr txBox="1"/>
          <p:nvPr/>
        </p:nvSpPr>
        <p:spPr>
          <a:xfrm>
            <a:off x="16992600" y="94107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15/25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9925" y="723900"/>
            <a:ext cx="16230600" cy="651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 dirty="0">
                <a:solidFill>
                  <a:srgbClr val="2B2C30"/>
                </a:solidFill>
                <a:latin typeface="Public Sans Bold"/>
              </a:rPr>
              <a:t>CONTENTS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703" y="1374972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10415" y="1562100"/>
            <a:ext cx="7664201" cy="9251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48640" lvl="1" indent="-302260">
              <a:lnSpc>
                <a:spcPts val="5235"/>
              </a:lnSpc>
              <a:buFont typeface="Arial"/>
              <a:buChar char="•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Introduction</a:t>
            </a:r>
          </a:p>
          <a:p>
            <a:pPr marL="548640" lvl="1" indent="-302260">
              <a:lnSpc>
                <a:spcPts val="5235"/>
              </a:lnSpc>
              <a:buFont typeface="Arial"/>
              <a:buChar char="•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Related Applications </a:t>
            </a:r>
          </a:p>
          <a:p>
            <a:pPr marL="548640" lvl="1" indent="-302260">
              <a:lnSpc>
                <a:spcPts val="5235"/>
              </a:lnSpc>
              <a:buFont typeface="Arial"/>
              <a:buChar char="•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Limitations </a:t>
            </a:r>
          </a:p>
          <a:p>
            <a:pPr marL="548640" lvl="1" indent="-302260">
              <a:lnSpc>
                <a:spcPts val="5235"/>
              </a:lnSpc>
              <a:buFont typeface="Arial"/>
              <a:buChar char="•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Significant Features</a:t>
            </a:r>
          </a:p>
          <a:p>
            <a:pPr marL="548640" lvl="1" indent="-302260">
              <a:lnSpc>
                <a:spcPts val="5235"/>
              </a:lnSpc>
              <a:buFont typeface="Arial"/>
              <a:buChar char="•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Tools </a:t>
            </a:r>
          </a:p>
          <a:p>
            <a:pPr marL="548640" lvl="1" indent="-302260">
              <a:lnSpc>
                <a:spcPts val="5235"/>
              </a:lnSpc>
              <a:buFont typeface="Arial"/>
              <a:buChar char="•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Gannt Chat</a:t>
            </a:r>
          </a:p>
          <a:p>
            <a:pPr marL="548640" lvl="1" indent="-302260">
              <a:lnSpc>
                <a:spcPts val="5235"/>
              </a:lnSpc>
              <a:buFont typeface="Arial"/>
              <a:buChar char="•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MVC Architecture</a:t>
            </a:r>
          </a:p>
          <a:p>
            <a:pPr marL="548640" lvl="1" indent="-302260">
              <a:lnSpc>
                <a:spcPts val="5235"/>
              </a:lnSpc>
              <a:buFont typeface="Arial"/>
              <a:buChar char="•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Use Case Diagram</a:t>
            </a:r>
          </a:p>
          <a:p>
            <a:pPr marL="548640" lvl="1" indent="-302260">
              <a:lnSpc>
                <a:spcPts val="5235"/>
              </a:lnSpc>
              <a:buFont typeface="Arial"/>
              <a:buChar char="•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UI Flow</a:t>
            </a:r>
          </a:p>
          <a:p>
            <a:pPr marL="548640" lvl="1" indent="-302260">
              <a:lnSpc>
                <a:spcPts val="5235"/>
              </a:lnSpc>
              <a:buFont typeface="Arial"/>
              <a:buChar char="•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Flow Diagram</a:t>
            </a:r>
          </a:p>
          <a:p>
            <a:pPr marL="548640" lvl="1" indent="-302260">
              <a:lnSpc>
                <a:spcPts val="5235"/>
              </a:lnSpc>
              <a:buFont typeface="Arial"/>
              <a:buChar char="•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Limitations and Future Works </a:t>
            </a:r>
          </a:p>
          <a:p>
            <a:pPr marL="548640" lvl="1" indent="-302260">
              <a:lnSpc>
                <a:spcPts val="5235"/>
              </a:lnSpc>
              <a:buFont typeface="Arial"/>
              <a:buChar char="•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References </a:t>
            </a:r>
          </a:p>
          <a:p>
            <a:pPr marL="548640" lvl="1" indent="-302260">
              <a:lnSpc>
                <a:spcPts val="5235"/>
              </a:lnSpc>
              <a:buFont typeface="Arial"/>
              <a:buChar char="•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Appendices</a:t>
            </a:r>
          </a:p>
          <a:p>
            <a:pPr marL="604519" lvl="1" indent="-302260">
              <a:lnSpc>
                <a:spcPts val="5235"/>
              </a:lnSpc>
              <a:buFont typeface="Arial"/>
              <a:buChar char="•"/>
            </a:pPr>
            <a:endParaRPr lang="en-US" sz="2799" dirty="0">
              <a:solidFill>
                <a:srgbClr val="2B2C30"/>
              </a:solidFill>
              <a:latin typeface="Public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AA67C-6A5B-6A7D-6734-14411191AD69}"/>
              </a:ext>
            </a:extLst>
          </p:cNvPr>
          <p:cNvSpPr txBox="1"/>
          <p:nvPr/>
        </p:nvSpPr>
        <p:spPr>
          <a:xfrm>
            <a:off x="16992600" y="94107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1/25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910362"/>
            <a:ext cx="7918328" cy="5798344"/>
          </a:xfrm>
          <a:custGeom>
            <a:avLst/>
            <a:gdLst/>
            <a:ahLst/>
            <a:cxnLst/>
            <a:rect l="l" t="t" r="r" b="b"/>
            <a:pathLst>
              <a:path w="7918328" h="5798344">
                <a:moveTo>
                  <a:pt x="0" y="0"/>
                </a:moveTo>
                <a:lnTo>
                  <a:pt x="7918328" y="0"/>
                </a:lnTo>
                <a:lnTo>
                  <a:pt x="7918328" y="5798343"/>
                </a:lnTo>
                <a:lnTo>
                  <a:pt x="0" y="57983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573" r="-2973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792261" y="1842140"/>
            <a:ext cx="8785734" cy="7286180"/>
          </a:xfrm>
          <a:custGeom>
            <a:avLst/>
            <a:gdLst/>
            <a:ahLst/>
            <a:cxnLst/>
            <a:rect l="l" t="t" r="r" b="b"/>
            <a:pathLst>
              <a:path w="8785734" h="7286180">
                <a:moveTo>
                  <a:pt x="0" y="0"/>
                </a:moveTo>
                <a:lnTo>
                  <a:pt x="8785734" y="0"/>
                </a:lnTo>
                <a:lnTo>
                  <a:pt x="8785734" y="7286180"/>
                </a:lnTo>
                <a:lnTo>
                  <a:pt x="0" y="72861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627226" y="537537"/>
            <a:ext cx="5033547" cy="88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UI Flow(Cont’d)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4795801" y="3525710"/>
            <a:ext cx="3996459" cy="50067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83415-2174-8433-B973-C17C47A4012C}"/>
              </a:ext>
            </a:extLst>
          </p:cNvPr>
          <p:cNvSpPr txBox="1"/>
          <p:nvPr/>
        </p:nvSpPr>
        <p:spPr>
          <a:xfrm>
            <a:off x="16992600" y="94107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16/25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97168" y="1174246"/>
            <a:ext cx="10744562" cy="8910673"/>
          </a:xfrm>
          <a:custGeom>
            <a:avLst/>
            <a:gdLst/>
            <a:ahLst/>
            <a:cxnLst/>
            <a:rect l="l" t="t" r="r" b="b"/>
            <a:pathLst>
              <a:path w="10744562" h="8910673">
                <a:moveTo>
                  <a:pt x="0" y="0"/>
                </a:moveTo>
                <a:lnTo>
                  <a:pt x="10744562" y="0"/>
                </a:lnTo>
                <a:lnTo>
                  <a:pt x="10744562" y="8910673"/>
                </a:lnTo>
                <a:lnTo>
                  <a:pt x="0" y="89106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441540" y="141623"/>
            <a:ext cx="5033547" cy="88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UI Flow(Cont’d)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654CB-03B8-496E-0017-3DE1B0765803}"/>
              </a:ext>
            </a:extLst>
          </p:cNvPr>
          <p:cNvSpPr txBox="1"/>
          <p:nvPr/>
        </p:nvSpPr>
        <p:spPr>
          <a:xfrm>
            <a:off x="16992600" y="94107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17/25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92236" y="1221782"/>
            <a:ext cx="11532155" cy="8683759"/>
          </a:xfrm>
          <a:custGeom>
            <a:avLst/>
            <a:gdLst/>
            <a:ahLst/>
            <a:cxnLst/>
            <a:rect l="l" t="t" r="r" b="b"/>
            <a:pathLst>
              <a:path w="11532155" h="8683759">
                <a:moveTo>
                  <a:pt x="0" y="0"/>
                </a:moveTo>
                <a:lnTo>
                  <a:pt x="11532155" y="0"/>
                </a:lnTo>
                <a:lnTo>
                  <a:pt x="11532155" y="8683759"/>
                </a:lnTo>
                <a:lnTo>
                  <a:pt x="0" y="86837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441540" y="141623"/>
            <a:ext cx="5033547" cy="88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UI Flow(Cont’d)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448F2-0798-29E5-B3D5-12E72DEA39ED}"/>
              </a:ext>
            </a:extLst>
          </p:cNvPr>
          <p:cNvSpPr txBox="1"/>
          <p:nvPr/>
        </p:nvSpPr>
        <p:spPr>
          <a:xfrm>
            <a:off x="16992600" y="94107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18/25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168783"/>
            <a:ext cx="8635199" cy="6502339"/>
          </a:xfrm>
          <a:custGeom>
            <a:avLst/>
            <a:gdLst/>
            <a:ahLst/>
            <a:cxnLst/>
            <a:rect l="l" t="t" r="r" b="b"/>
            <a:pathLst>
              <a:path w="8635199" h="6502339">
                <a:moveTo>
                  <a:pt x="0" y="0"/>
                </a:moveTo>
                <a:lnTo>
                  <a:pt x="8635199" y="0"/>
                </a:lnTo>
                <a:lnTo>
                  <a:pt x="8635199" y="6502339"/>
                </a:lnTo>
                <a:lnTo>
                  <a:pt x="0" y="6502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958314" y="2760200"/>
            <a:ext cx="9002769" cy="4571132"/>
          </a:xfrm>
          <a:custGeom>
            <a:avLst/>
            <a:gdLst/>
            <a:ahLst/>
            <a:cxnLst/>
            <a:rect l="l" t="t" r="r" b="b"/>
            <a:pathLst>
              <a:path w="9002769" h="4571132">
                <a:moveTo>
                  <a:pt x="0" y="0"/>
                </a:moveTo>
                <a:lnTo>
                  <a:pt x="9002769" y="0"/>
                </a:lnTo>
                <a:lnTo>
                  <a:pt x="9002769" y="4571132"/>
                </a:lnTo>
                <a:lnTo>
                  <a:pt x="0" y="45711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441540" y="141623"/>
            <a:ext cx="5033547" cy="88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UI Flow(Cont’d)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5015538" y="5419952"/>
            <a:ext cx="4128462" cy="25065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3E5FF-873F-44F3-0BC8-2FDF4BCC2FBF}"/>
              </a:ext>
            </a:extLst>
          </p:cNvPr>
          <p:cNvSpPr txBox="1"/>
          <p:nvPr/>
        </p:nvSpPr>
        <p:spPr>
          <a:xfrm>
            <a:off x="16992600" y="94107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19/25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0961" y="2288920"/>
            <a:ext cx="13726079" cy="6969380"/>
          </a:xfrm>
          <a:custGeom>
            <a:avLst/>
            <a:gdLst/>
            <a:ahLst/>
            <a:cxnLst/>
            <a:rect l="l" t="t" r="r" b="b"/>
            <a:pathLst>
              <a:path w="13726079" h="6969380">
                <a:moveTo>
                  <a:pt x="0" y="0"/>
                </a:moveTo>
                <a:lnTo>
                  <a:pt x="13726078" y="0"/>
                </a:lnTo>
                <a:lnTo>
                  <a:pt x="13726078" y="6969380"/>
                </a:lnTo>
                <a:lnTo>
                  <a:pt x="0" y="6969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441540" y="141623"/>
            <a:ext cx="5033547" cy="88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UI Flow(Cont’d)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6E6768-7985-88EB-23DA-FF402364CA5A}"/>
              </a:ext>
            </a:extLst>
          </p:cNvPr>
          <p:cNvSpPr txBox="1"/>
          <p:nvPr/>
        </p:nvSpPr>
        <p:spPr>
          <a:xfrm>
            <a:off x="16992600" y="94107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20/25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1282" y="880151"/>
            <a:ext cx="4726053" cy="9028720"/>
          </a:xfrm>
          <a:custGeom>
            <a:avLst/>
            <a:gdLst/>
            <a:ahLst/>
            <a:cxnLst/>
            <a:rect l="l" t="t" r="r" b="b"/>
            <a:pathLst>
              <a:path w="4726053" h="9028720">
                <a:moveTo>
                  <a:pt x="0" y="0"/>
                </a:moveTo>
                <a:lnTo>
                  <a:pt x="4726053" y="0"/>
                </a:lnTo>
                <a:lnTo>
                  <a:pt x="4726053" y="9028719"/>
                </a:lnTo>
                <a:lnTo>
                  <a:pt x="0" y="90287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9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925349" y="2084664"/>
            <a:ext cx="11947698" cy="2048736"/>
            <a:chOff x="0" y="0"/>
            <a:chExt cx="4051688" cy="69476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149625" y="2365144"/>
            <a:ext cx="7071175" cy="143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05"/>
              </a:lnSpc>
            </a:pPr>
            <a:r>
              <a:rPr lang="en-US" sz="2718">
                <a:solidFill>
                  <a:srgbClr val="FF3131"/>
                </a:solidFill>
                <a:latin typeface="Nunito Bold"/>
              </a:rPr>
              <a:t>The backend retrieves text data from various sources such as YouTube videos, </a:t>
            </a:r>
          </a:p>
          <a:p>
            <a:pPr>
              <a:lnSpc>
                <a:spcPts val="3805"/>
              </a:lnSpc>
            </a:pPr>
            <a:r>
              <a:rPr lang="en-US" sz="2718">
                <a:solidFill>
                  <a:srgbClr val="FF3131"/>
                </a:solidFill>
                <a:latin typeface="Nunito Bold"/>
              </a:rPr>
              <a:t>documents, or user inputs.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25349" y="2562011"/>
            <a:ext cx="3227929" cy="1027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1"/>
              </a:lnSpc>
            </a:pPr>
            <a:r>
              <a:rPr lang="en-US" sz="2951">
                <a:solidFill>
                  <a:srgbClr val="FF3131"/>
                </a:solidFill>
                <a:latin typeface="Fredoka One"/>
              </a:rPr>
              <a:t>DATA RETRIEVAL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9592356" y="2282377"/>
            <a:ext cx="14795" cy="1653310"/>
          </a:xfrm>
          <a:prstGeom prst="line">
            <a:avLst/>
          </a:prstGeom>
          <a:ln w="104775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5925349" y="6139206"/>
            <a:ext cx="11947698" cy="2049393"/>
            <a:chOff x="0" y="0"/>
            <a:chExt cx="15930263" cy="2732524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5930263" cy="2731648"/>
              <a:chOff x="0" y="0"/>
              <a:chExt cx="4051688" cy="69476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051688" cy="694765"/>
              </a:xfrm>
              <a:custGeom>
                <a:avLst/>
                <a:gdLst/>
                <a:ahLst/>
                <a:cxnLst/>
                <a:rect l="l" t="t" r="r" b="b"/>
                <a:pathLst>
                  <a:path w="4051688" h="694765">
                    <a:moveTo>
                      <a:pt x="0" y="0"/>
                    </a:moveTo>
                    <a:lnTo>
                      <a:pt x="4051688" y="0"/>
                    </a:lnTo>
                    <a:lnTo>
                      <a:pt x="4051688" y="694765"/>
                    </a:lnTo>
                    <a:lnTo>
                      <a:pt x="0" y="694765"/>
                    </a:lnTo>
                    <a:close/>
                  </a:path>
                </a:pathLst>
              </a:custGeom>
              <a:solidFill>
                <a:srgbClr val="F1F2F2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4051688" cy="73286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629111" y="175174"/>
              <a:ext cx="4056603" cy="25573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94"/>
                </a:lnSpc>
              </a:pPr>
              <a:r>
                <a:rPr lang="en-US" sz="2781">
                  <a:solidFill>
                    <a:srgbClr val="000000"/>
                  </a:solidFill>
                  <a:latin typeface="Fredoka One"/>
                </a:rPr>
                <a:t>PUNCTUATION AND CAPITALIZATION CORRECTION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053448" y="504423"/>
              <a:ext cx="9618864" cy="1888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05"/>
                </a:lnSpc>
              </a:pPr>
              <a:r>
                <a:rPr lang="en-US" sz="2718">
                  <a:solidFill>
                    <a:srgbClr val="000000"/>
                  </a:solidFill>
                  <a:latin typeface="Nunito Bold"/>
                </a:rPr>
                <a:t>The fetched data undergoes punctuation and capitalization correction using HuggingFace Inference API. </a:t>
              </a:r>
            </a:p>
          </p:txBody>
        </p:sp>
        <p:sp>
          <p:nvSpPr>
            <p:cNvPr id="15" name="AutoShape 15"/>
            <p:cNvSpPr/>
            <p:nvPr/>
          </p:nvSpPr>
          <p:spPr>
            <a:xfrm rot="-5369237">
              <a:off x="4313350" y="1296780"/>
              <a:ext cx="2204501" cy="0"/>
            </a:xfrm>
            <a:prstGeom prst="line">
              <a:avLst/>
            </a:prstGeom>
            <a:ln w="138087" cap="flat">
              <a:solidFill>
                <a:srgbClr val="DDDEDE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6" name="TextBox 16"/>
          <p:cNvSpPr txBox="1"/>
          <p:nvPr/>
        </p:nvSpPr>
        <p:spPr>
          <a:xfrm>
            <a:off x="7048433" y="97266"/>
            <a:ext cx="4209690" cy="10406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81"/>
              </a:lnSpc>
              <a:spcBef>
                <a:spcPct val="0"/>
              </a:spcBef>
            </a:pPr>
            <a:r>
              <a:rPr lang="en-US" sz="4963" dirty="0">
                <a:solidFill>
                  <a:srgbClr val="000000"/>
                </a:solidFill>
                <a:latin typeface="Public Sans Bold"/>
              </a:rPr>
              <a:t>Flow Diagram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DE1840-C70B-29CB-B5F4-90875A06D216}"/>
              </a:ext>
            </a:extLst>
          </p:cNvPr>
          <p:cNvSpPr txBox="1"/>
          <p:nvPr/>
        </p:nvSpPr>
        <p:spPr>
          <a:xfrm>
            <a:off x="16992600" y="94107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21/25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1282" y="880151"/>
            <a:ext cx="4726053" cy="9028720"/>
          </a:xfrm>
          <a:custGeom>
            <a:avLst/>
            <a:gdLst/>
            <a:ahLst/>
            <a:cxnLst/>
            <a:rect l="l" t="t" r="r" b="b"/>
            <a:pathLst>
              <a:path w="4726053" h="9028720">
                <a:moveTo>
                  <a:pt x="0" y="0"/>
                </a:moveTo>
                <a:lnTo>
                  <a:pt x="4726053" y="0"/>
                </a:lnTo>
                <a:lnTo>
                  <a:pt x="4726053" y="9028719"/>
                </a:lnTo>
                <a:lnTo>
                  <a:pt x="0" y="90287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9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925349" y="2084664"/>
            <a:ext cx="11947698" cy="2048736"/>
            <a:chOff x="0" y="0"/>
            <a:chExt cx="15930263" cy="2731648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5930263" cy="2731648"/>
              <a:chOff x="0" y="0"/>
              <a:chExt cx="4051688" cy="69476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051688" cy="694765"/>
              </a:xfrm>
              <a:custGeom>
                <a:avLst/>
                <a:gdLst/>
                <a:ahLst/>
                <a:cxnLst/>
                <a:rect l="l" t="t" r="r" b="b"/>
                <a:pathLst>
                  <a:path w="4051688" h="694765">
                    <a:moveTo>
                      <a:pt x="0" y="0"/>
                    </a:moveTo>
                    <a:lnTo>
                      <a:pt x="4051688" y="0"/>
                    </a:lnTo>
                    <a:lnTo>
                      <a:pt x="4051688" y="694765"/>
                    </a:lnTo>
                    <a:lnTo>
                      <a:pt x="0" y="694765"/>
                    </a:lnTo>
                    <a:close/>
                  </a:path>
                </a:pathLst>
              </a:custGeom>
              <a:solidFill>
                <a:srgbClr val="F1F2F2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051688" cy="73286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5632368" y="393024"/>
              <a:ext cx="9428233" cy="1888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05"/>
                </a:lnSpc>
              </a:pPr>
              <a:r>
                <a:rPr lang="en-US" sz="2718">
                  <a:solidFill>
                    <a:srgbClr val="000000"/>
                  </a:solidFill>
                  <a:latin typeface="Nunito Bold"/>
                </a:rPr>
                <a:t>The backend retrieves text data from various sources such as YouTube videos, </a:t>
              </a:r>
            </a:p>
            <a:p>
              <a:pPr>
                <a:lnSpc>
                  <a:spcPts val="3805"/>
                </a:lnSpc>
              </a:pPr>
              <a:r>
                <a:rPr lang="en-US" sz="2718">
                  <a:solidFill>
                    <a:srgbClr val="000000"/>
                  </a:solidFill>
                  <a:latin typeface="Nunito Bold"/>
                </a:rPr>
                <a:t>documents, or user inputs.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58687"/>
              <a:ext cx="4303906" cy="13475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31"/>
                </a:lnSpc>
              </a:pPr>
              <a:r>
                <a:rPr lang="en-US" sz="2951">
                  <a:solidFill>
                    <a:srgbClr val="000000"/>
                  </a:solidFill>
                  <a:latin typeface="Fredoka One"/>
                </a:rPr>
                <a:t>DATA RETRIEVAL</a:t>
              </a:r>
            </a:p>
          </p:txBody>
        </p:sp>
        <p:sp>
          <p:nvSpPr>
            <p:cNvPr id="9" name="AutoShape 9"/>
            <p:cNvSpPr/>
            <p:nvPr/>
          </p:nvSpPr>
          <p:spPr>
            <a:xfrm flipV="1">
              <a:off x="4889342" y="263618"/>
              <a:ext cx="19727" cy="2204413"/>
            </a:xfrm>
            <a:prstGeom prst="line">
              <a:avLst/>
            </a:prstGeom>
            <a:ln w="139700" cap="flat">
              <a:solidFill>
                <a:srgbClr val="DDDEDE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5925349" y="6139206"/>
            <a:ext cx="11947698" cy="2049393"/>
            <a:chOff x="0" y="0"/>
            <a:chExt cx="15930263" cy="2732524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5930263" cy="2731648"/>
              <a:chOff x="0" y="0"/>
              <a:chExt cx="4051688" cy="69476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4051688" cy="694765"/>
              </a:xfrm>
              <a:custGeom>
                <a:avLst/>
                <a:gdLst/>
                <a:ahLst/>
                <a:cxnLst/>
                <a:rect l="l" t="t" r="r" b="b"/>
                <a:pathLst>
                  <a:path w="4051688" h="694765">
                    <a:moveTo>
                      <a:pt x="0" y="0"/>
                    </a:moveTo>
                    <a:lnTo>
                      <a:pt x="4051688" y="0"/>
                    </a:lnTo>
                    <a:lnTo>
                      <a:pt x="4051688" y="694765"/>
                    </a:lnTo>
                    <a:lnTo>
                      <a:pt x="0" y="694765"/>
                    </a:lnTo>
                    <a:close/>
                  </a:path>
                </a:pathLst>
              </a:custGeom>
              <a:solidFill>
                <a:srgbClr val="F1F2F2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4051688" cy="73286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629111" y="175174"/>
              <a:ext cx="4056603" cy="25573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94"/>
                </a:lnSpc>
              </a:pPr>
              <a:r>
                <a:rPr lang="en-US" sz="2781">
                  <a:solidFill>
                    <a:srgbClr val="FF3131"/>
                  </a:solidFill>
                  <a:latin typeface="Fredoka One"/>
                </a:rPr>
                <a:t>PUNCTUATION AND CAPITALIZATION CORRECTION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6053448" y="504423"/>
              <a:ext cx="9618864" cy="1888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05"/>
                </a:lnSpc>
              </a:pPr>
              <a:r>
                <a:rPr lang="en-US" sz="2718">
                  <a:solidFill>
                    <a:srgbClr val="FF3131"/>
                  </a:solidFill>
                  <a:latin typeface="Nunito Bold"/>
                </a:rPr>
                <a:t>The fetched data undergoes punctuation and capitalization correction using HuggingFace Inference API. </a:t>
              </a:r>
            </a:p>
          </p:txBody>
        </p:sp>
        <p:sp>
          <p:nvSpPr>
            <p:cNvPr id="16" name="AutoShape 16"/>
            <p:cNvSpPr/>
            <p:nvPr/>
          </p:nvSpPr>
          <p:spPr>
            <a:xfrm rot="-5369237">
              <a:off x="4313350" y="1296780"/>
              <a:ext cx="2204501" cy="0"/>
            </a:xfrm>
            <a:prstGeom prst="line">
              <a:avLst/>
            </a:prstGeom>
            <a:ln w="138087" cap="flat">
              <a:solidFill>
                <a:srgbClr val="DDDEDE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7" name="TextBox 17"/>
          <p:cNvSpPr txBox="1"/>
          <p:nvPr/>
        </p:nvSpPr>
        <p:spPr>
          <a:xfrm>
            <a:off x="6641229" y="345619"/>
            <a:ext cx="6676845" cy="10406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81"/>
              </a:lnSpc>
              <a:spcBef>
                <a:spcPct val="0"/>
              </a:spcBef>
            </a:pPr>
            <a:r>
              <a:rPr lang="en-US" sz="4963" dirty="0">
                <a:solidFill>
                  <a:srgbClr val="000000"/>
                </a:solidFill>
                <a:latin typeface="Public Sans Bold"/>
              </a:rPr>
              <a:t>Flow Diagram(Cont’d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439AA8-BC47-C854-09C7-FDCFD346D326}"/>
              </a:ext>
            </a:extLst>
          </p:cNvPr>
          <p:cNvSpPr txBox="1"/>
          <p:nvPr/>
        </p:nvSpPr>
        <p:spPr>
          <a:xfrm>
            <a:off x="16992600" y="94107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21/25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1282" y="880151"/>
            <a:ext cx="4726053" cy="9028720"/>
          </a:xfrm>
          <a:custGeom>
            <a:avLst/>
            <a:gdLst/>
            <a:ahLst/>
            <a:cxnLst/>
            <a:rect l="l" t="t" r="r" b="b"/>
            <a:pathLst>
              <a:path w="4726053" h="9028720">
                <a:moveTo>
                  <a:pt x="0" y="0"/>
                </a:moveTo>
                <a:lnTo>
                  <a:pt x="4726053" y="0"/>
                </a:lnTo>
                <a:lnTo>
                  <a:pt x="4726053" y="9028719"/>
                </a:lnTo>
                <a:lnTo>
                  <a:pt x="0" y="90287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933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697888" y="5953520"/>
            <a:ext cx="12304806" cy="2109971"/>
            <a:chOff x="0" y="0"/>
            <a:chExt cx="4051688" cy="6947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183824" y="6058938"/>
            <a:ext cx="3133389" cy="1502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0"/>
              </a:lnSpc>
            </a:pPr>
            <a:r>
              <a:rPr lang="en-US" sz="2864">
                <a:solidFill>
                  <a:srgbClr val="000000"/>
                </a:solidFill>
                <a:latin typeface="Fredoka One"/>
              </a:rPr>
              <a:t>HUGGING FACE INFERENCE API FOR PEGASUS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00050" y="6191601"/>
            <a:ext cx="7429774" cy="1471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Nunito Bold"/>
              </a:rPr>
              <a:t>Utilizing the Hugging Face Inference API, the </a:t>
            </a: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Nunito Bold"/>
              </a:rPr>
              <a:t>sentence chunks are summarized with the help of PEGASUS model.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5638800" y="2080575"/>
            <a:ext cx="12304806" cy="2368613"/>
            <a:chOff x="0" y="0"/>
            <a:chExt cx="16406407" cy="3158151"/>
          </a:xfrm>
        </p:grpSpPr>
        <p:grpSp>
          <p:nvGrpSpPr>
            <p:cNvPr id="10" name="Group 10"/>
            <p:cNvGrpSpPr/>
            <p:nvPr/>
          </p:nvGrpSpPr>
          <p:grpSpPr>
            <a:xfrm>
              <a:off x="239745" y="0"/>
              <a:ext cx="16166662" cy="2772185"/>
              <a:chOff x="0" y="0"/>
              <a:chExt cx="4051688" cy="69476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051688" cy="694765"/>
              </a:xfrm>
              <a:custGeom>
                <a:avLst/>
                <a:gdLst/>
                <a:ahLst/>
                <a:cxnLst/>
                <a:rect l="l" t="t" r="r" b="b"/>
                <a:pathLst>
                  <a:path w="4051688" h="694765">
                    <a:moveTo>
                      <a:pt x="0" y="0"/>
                    </a:moveTo>
                    <a:lnTo>
                      <a:pt x="4051688" y="0"/>
                    </a:lnTo>
                    <a:lnTo>
                      <a:pt x="4051688" y="694765"/>
                    </a:lnTo>
                    <a:lnTo>
                      <a:pt x="0" y="694765"/>
                    </a:lnTo>
                    <a:close/>
                  </a:path>
                </a:pathLst>
              </a:custGeom>
              <a:solidFill>
                <a:srgbClr val="F1F2F2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4051688" cy="73286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6286294" y="399704"/>
              <a:ext cx="9568144" cy="19156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62"/>
                </a:lnSpc>
              </a:pPr>
              <a:r>
                <a:rPr lang="en-US" sz="2758">
                  <a:solidFill>
                    <a:srgbClr val="FF3131"/>
                  </a:solidFill>
                  <a:latin typeface="Nunito Bold"/>
                </a:rPr>
                <a:t>The corrected text, considered large, undergoes chunking with overlapping sentences in each chunks.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409229"/>
              <a:ext cx="5873185" cy="27489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93"/>
                </a:lnSpc>
              </a:pPr>
              <a:r>
                <a:rPr lang="en-US" sz="2995">
                  <a:solidFill>
                    <a:srgbClr val="FF3131"/>
                  </a:solidFill>
                  <a:latin typeface="Fredoka One"/>
                </a:rPr>
                <a:t>CHUNKING WITH OVERLAPPING SENTENCES</a:t>
              </a:r>
            </a:p>
            <a:p>
              <a:pPr algn="ctr">
                <a:lnSpc>
                  <a:spcPts val="4193"/>
                </a:lnSpc>
              </a:pPr>
              <a:endParaRPr lang="en-US" sz="2995">
                <a:solidFill>
                  <a:srgbClr val="FF3131"/>
                </a:solidFill>
                <a:latin typeface="Fredoka One"/>
              </a:endParaRPr>
            </a:p>
          </p:txBody>
        </p:sp>
        <p:sp>
          <p:nvSpPr>
            <p:cNvPr id="15" name="AutoShape 15"/>
            <p:cNvSpPr/>
            <p:nvPr/>
          </p:nvSpPr>
          <p:spPr>
            <a:xfrm rot="-5369237">
              <a:off x="4617104" y="1316024"/>
              <a:ext cx="2237215" cy="0"/>
            </a:xfrm>
            <a:prstGeom prst="line">
              <a:avLst/>
            </a:prstGeom>
            <a:ln w="140136" cap="flat">
              <a:solidFill>
                <a:srgbClr val="DDDEDE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6" name="AutoShape 16"/>
          <p:cNvSpPr/>
          <p:nvPr/>
        </p:nvSpPr>
        <p:spPr>
          <a:xfrm flipV="1">
            <a:off x="9873371" y="6157142"/>
            <a:ext cx="15237" cy="1702726"/>
          </a:xfrm>
          <a:prstGeom prst="line">
            <a:avLst/>
          </a:prstGeom>
          <a:ln w="104775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7EB604C4-C7C1-2EA6-B89E-2EE874B4764C}"/>
              </a:ext>
            </a:extLst>
          </p:cNvPr>
          <p:cNvSpPr txBox="1"/>
          <p:nvPr/>
        </p:nvSpPr>
        <p:spPr>
          <a:xfrm>
            <a:off x="6609668" y="303742"/>
            <a:ext cx="6676845" cy="10406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81"/>
              </a:lnSpc>
              <a:spcBef>
                <a:spcPct val="0"/>
              </a:spcBef>
            </a:pPr>
            <a:r>
              <a:rPr lang="en-US" sz="4963" dirty="0">
                <a:solidFill>
                  <a:srgbClr val="000000"/>
                </a:solidFill>
                <a:latin typeface="Public Sans Bold"/>
              </a:rPr>
              <a:t>Flow Diagram(Cont’d)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0AC211-1E74-4CF8-3702-B7A5A6802DD2}"/>
              </a:ext>
            </a:extLst>
          </p:cNvPr>
          <p:cNvSpPr txBox="1"/>
          <p:nvPr/>
        </p:nvSpPr>
        <p:spPr>
          <a:xfrm>
            <a:off x="16992600" y="94107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22/25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1282" y="880151"/>
            <a:ext cx="4726053" cy="9028720"/>
          </a:xfrm>
          <a:custGeom>
            <a:avLst/>
            <a:gdLst/>
            <a:ahLst/>
            <a:cxnLst/>
            <a:rect l="l" t="t" r="r" b="b"/>
            <a:pathLst>
              <a:path w="4726053" h="9028720">
                <a:moveTo>
                  <a:pt x="0" y="0"/>
                </a:moveTo>
                <a:lnTo>
                  <a:pt x="4726053" y="0"/>
                </a:lnTo>
                <a:lnTo>
                  <a:pt x="4726053" y="9028719"/>
                </a:lnTo>
                <a:lnTo>
                  <a:pt x="0" y="90287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93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550132" y="323873"/>
            <a:ext cx="7105290" cy="10406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81"/>
              </a:lnSpc>
              <a:spcBef>
                <a:spcPct val="0"/>
              </a:spcBef>
            </a:pPr>
            <a:r>
              <a:rPr lang="en-US" sz="4963" dirty="0">
                <a:solidFill>
                  <a:srgbClr val="000000"/>
                </a:solidFill>
                <a:latin typeface="Public Sans Bold"/>
              </a:rPr>
              <a:t>Flow Diagram(Cont’d)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697888" y="5953520"/>
            <a:ext cx="12304806" cy="2109971"/>
            <a:chOff x="0" y="0"/>
            <a:chExt cx="4051688" cy="6947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183824" y="6058938"/>
            <a:ext cx="3133389" cy="1502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0"/>
              </a:lnSpc>
            </a:pPr>
            <a:r>
              <a:rPr lang="en-US" sz="2864">
                <a:solidFill>
                  <a:srgbClr val="FF3131"/>
                </a:solidFill>
                <a:latin typeface="Fredoka One"/>
              </a:rPr>
              <a:t>HUGGING FACE INFERENCE API FOR PEGASUS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00050" y="6191601"/>
            <a:ext cx="7429774" cy="1471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FF3131"/>
                </a:solidFill>
                <a:latin typeface="Nunito Bold"/>
              </a:rPr>
              <a:t>Utilizing the Hugging Face Inference API, the </a:t>
            </a: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FF3131"/>
                </a:solidFill>
                <a:latin typeface="Nunito Bold"/>
              </a:rPr>
              <a:t>sentence chunks are summarized with the help of PEGASUS model.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5697888" y="2066095"/>
            <a:ext cx="12304806" cy="2368613"/>
            <a:chOff x="0" y="0"/>
            <a:chExt cx="16406407" cy="3158151"/>
          </a:xfrm>
        </p:grpSpPr>
        <p:grpSp>
          <p:nvGrpSpPr>
            <p:cNvPr id="10" name="Group 10"/>
            <p:cNvGrpSpPr/>
            <p:nvPr/>
          </p:nvGrpSpPr>
          <p:grpSpPr>
            <a:xfrm>
              <a:off x="239745" y="0"/>
              <a:ext cx="16166662" cy="2772185"/>
              <a:chOff x="0" y="0"/>
              <a:chExt cx="4051688" cy="69476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051688" cy="694765"/>
              </a:xfrm>
              <a:custGeom>
                <a:avLst/>
                <a:gdLst/>
                <a:ahLst/>
                <a:cxnLst/>
                <a:rect l="l" t="t" r="r" b="b"/>
                <a:pathLst>
                  <a:path w="4051688" h="694765">
                    <a:moveTo>
                      <a:pt x="0" y="0"/>
                    </a:moveTo>
                    <a:lnTo>
                      <a:pt x="4051688" y="0"/>
                    </a:lnTo>
                    <a:lnTo>
                      <a:pt x="4051688" y="694765"/>
                    </a:lnTo>
                    <a:lnTo>
                      <a:pt x="0" y="694765"/>
                    </a:lnTo>
                    <a:close/>
                  </a:path>
                </a:pathLst>
              </a:custGeom>
              <a:solidFill>
                <a:srgbClr val="F1F2F2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4051688" cy="73286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6286294" y="399704"/>
              <a:ext cx="9568144" cy="19156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62"/>
                </a:lnSpc>
              </a:pPr>
              <a:r>
                <a:rPr lang="en-US" sz="2758">
                  <a:solidFill>
                    <a:srgbClr val="000000"/>
                  </a:solidFill>
                  <a:latin typeface="Nunito Bold"/>
                </a:rPr>
                <a:t>The corrected text, considered large, undergoes chunking with overlapping sentences in each chunks.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409229"/>
              <a:ext cx="5873185" cy="27489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Fredoka One"/>
                </a:rPr>
                <a:t>CHUNKING WITH OVERLAPPING SENTENCES</a:t>
              </a:r>
            </a:p>
            <a:p>
              <a:pPr algn="ctr">
                <a:lnSpc>
                  <a:spcPts val="4193"/>
                </a:lnSpc>
              </a:pPr>
              <a:endParaRPr lang="en-US" sz="2995">
                <a:solidFill>
                  <a:srgbClr val="000000"/>
                </a:solidFill>
                <a:latin typeface="Fredoka One"/>
              </a:endParaRPr>
            </a:p>
          </p:txBody>
        </p:sp>
        <p:sp>
          <p:nvSpPr>
            <p:cNvPr id="15" name="AutoShape 15"/>
            <p:cNvSpPr/>
            <p:nvPr/>
          </p:nvSpPr>
          <p:spPr>
            <a:xfrm rot="-5369237">
              <a:off x="4617104" y="1316024"/>
              <a:ext cx="2237215" cy="0"/>
            </a:xfrm>
            <a:prstGeom prst="line">
              <a:avLst/>
            </a:prstGeom>
            <a:ln w="140136" cap="flat">
              <a:solidFill>
                <a:srgbClr val="DDDEDE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6" name="AutoShape 16"/>
          <p:cNvSpPr/>
          <p:nvPr/>
        </p:nvSpPr>
        <p:spPr>
          <a:xfrm flipV="1">
            <a:off x="9873371" y="6157142"/>
            <a:ext cx="15237" cy="1702726"/>
          </a:xfrm>
          <a:prstGeom prst="line">
            <a:avLst/>
          </a:prstGeom>
          <a:ln w="104775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30D795-73C4-237C-8619-D849D97924C8}"/>
              </a:ext>
            </a:extLst>
          </p:cNvPr>
          <p:cNvSpPr txBox="1"/>
          <p:nvPr/>
        </p:nvSpPr>
        <p:spPr>
          <a:xfrm>
            <a:off x="16992600" y="94107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22/25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1282" y="880151"/>
            <a:ext cx="4726053" cy="9028720"/>
          </a:xfrm>
          <a:custGeom>
            <a:avLst/>
            <a:gdLst/>
            <a:ahLst/>
            <a:cxnLst/>
            <a:rect l="l" t="t" r="r" b="b"/>
            <a:pathLst>
              <a:path w="4726053" h="9028720">
                <a:moveTo>
                  <a:pt x="0" y="0"/>
                </a:moveTo>
                <a:lnTo>
                  <a:pt x="4726053" y="0"/>
                </a:lnTo>
                <a:lnTo>
                  <a:pt x="4726053" y="9028719"/>
                </a:lnTo>
                <a:lnTo>
                  <a:pt x="0" y="90287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93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067910" y="-185661"/>
            <a:ext cx="4152180" cy="1065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81"/>
              </a:lnSpc>
              <a:spcBef>
                <a:spcPct val="0"/>
              </a:spcBef>
            </a:pPr>
            <a:r>
              <a:rPr lang="en-US" sz="4963">
                <a:solidFill>
                  <a:srgbClr val="000000"/>
                </a:solidFill>
                <a:latin typeface="Public Sans Bold"/>
              </a:rPr>
              <a:t>Flow Diagram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6002934" y="6009226"/>
            <a:ext cx="12044141" cy="2065274"/>
            <a:chOff x="0" y="0"/>
            <a:chExt cx="4051688" cy="6947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498812" y="6371188"/>
            <a:ext cx="3067011" cy="114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83"/>
              </a:lnSpc>
            </a:pPr>
            <a:r>
              <a:rPr lang="en-US" sz="3273">
                <a:solidFill>
                  <a:srgbClr val="000000"/>
                </a:solidFill>
                <a:latin typeface="Fredoka One"/>
              </a:rPr>
              <a:t>SUMMARY OUTPUT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67946" y="6456463"/>
            <a:ext cx="7411557" cy="956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6"/>
              </a:lnSpc>
            </a:pPr>
            <a:r>
              <a:rPr lang="en-US" sz="2740">
                <a:solidFill>
                  <a:srgbClr val="000000"/>
                </a:solidFill>
                <a:latin typeface="Nunito Bold"/>
              </a:rPr>
              <a:t>The result obtained from the last step is, then, presented as the final condensed summary.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002934" y="2047527"/>
            <a:ext cx="12221985" cy="2074514"/>
            <a:chOff x="0" y="0"/>
            <a:chExt cx="16295980" cy="2766018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6130700" cy="2766018"/>
              <a:chOff x="0" y="0"/>
              <a:chExt cx="4051688" cy="69476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051688" cy="694765"/>
              </a:xfrm>
              <a:custGeom>
                <a:avLst/>
                <a:gdLst/>
                <a:ahLst/>
                <a:cxnLst/>
                <a:rect l="l" t="t" r="r" b="b"/>
                <a:pathLst>
                  <a:path w="4051688" h="694765">
                    <a:moveTo>
                      <a:pt x="0" y="0"/>
                    </a:moveTo>
                    <a:lnTo>
                      <a:pt x="4051688" y="0"/>
                    </a:lnTo>
                    <a:lnTo>
                      <a:pt x="4051688" y="694765"/>
                    </a:lnTo>
                    <a:lnTo>
                      <a:pt x="0" y="694765"/>
                    </a:lnTo>
                    <a:close/>
                  </a:path>
                </a:pathLst>
              </a:custGeom>
              <a:solidFill>
                <a:srgbClr val="F1F2F2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4051688" cy="73286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5846053" y="209784"/>
              <a:ext cx="10449927" cy="25544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53"/>
                </a:lnSpc>
              </a:pPr>
              <a:r>
                <a:rPr lang="en-US" sz="2752">
                  <a:solidFill>
                    <a:srgbClr val="FF3131"/>
                  </a:solidFill>
                  <a:latin typeface="Nunito Bold"/>
                </a:rPr>
                <a:t>These individual summaries from overlapping chunks are combined and then, again, summaried using the PEGASUS model. </a:t>
              </a:r>
            </a:p>
            <a:p>
              <a:pPr>
                <a:lnSpc>
                  <a:spcPts val="3853"/>
                </a:lnSpc>
              </a:pPr>
              <a:endParaRPr lang="en-US" sz="2752">
                <a:solidFill>
                  <a:srgbClr val="FF3131"/>
                </a:solidFill>
                <a:latin typeface="Nunito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366007" y="600957"/>
              <a:ext cx="5667091" cy="14974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15"/>
                </a:lnSpc>
              </a:pPr>
              <a:r>
                <a:rPr lang="en-US" sz="3296">
                  <a:solidFill>
                    <a:srgbClr val="FF3131"/>
                  </a:solidFill>
                  <a:latin typeface="Fredoka One"/>
                </a:rPr>
                <a:t>SUMMARIZATION WITH PEGASUS</a:t>
              </a:r>
            </a:p>
          </p:txBody>
        </p:sp>
        <p:sp>
          <p:nvSpPr>
            <p:cNvPr id="15" name="AutoShape 15"/>
            <p:cNvSpPr/>
            <p:nvPr/>
          </p:nvSpPr>
          <p:spPr>
            <a:xfrm flipV="1">
              <a:off x="5473753" y="266934"/>
              <a:ext cx="19975" cy="2232149"/>
            </a:xfrm>
            <a:prstGeom prst="line">
              <a:avLst/>
            </a:prstGeom>
            <a:ln w="139825" cap="flat">
              <a:solidFill>
                <a:srgbClr val="DDDEDE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6" name="AutoShape 16"/>
          <p:cNvSpPr/>
          <p:nvPr/>
        </p:nvSpPr>
        <p:spPr>
          <a:xfrm flipV="1">
            <a:off x="10089964" y="6208535"/>
            <a:ext cx="14914" cy="1666656"/>
          </a:xfrm>
          <a:prstGeom prst="line">
            <a:avLst/>
          </a:prstGeom>
          <a:ln w="104775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37FCE4-56E6-E753-9860-D7E9260DB3D1}"/>
              </a:ext>
            </a:extLst>
          </p:cNvPr>
          <p:cNvSpPr txBox="1"/>
          <p:nvPr/>
        </p:nvSpPr>
        <p:spPr>
          <a:xfrm>
            <a:off x="16992599" y="9410700"/>
            <a:ext cx="105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23/25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6407" y="3322706"/>
            <a:ext cx="16784679" cy="425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88"/>
              </a:lnSpc>
            </a:pPr>
            <a:r>
              <a:rPr lang="en-US" sz="5222" spc="26">
                <a:solidFill>
                  <a:srgbClr val="2B2C30"/>
                </a:solidFill>
                <a:latin typeface="Playfair Display"/>
              </a:rPr>
              <a:t>A user friendly </a:t>
            </a:r>
            <a:r>
              <a:rPr lang="en-US" sz="5222" spc="26">
                <a:solidFill>
                  <a:srgbClr val="2B2C30"/>
                </a:solidFill>
                <a:latin typeface="Playfair Display Bold"/>
              </a:rPr>
              <a:t>website</a:t>
            </a:r>
            <a:r>
              <a:rPr lang="en-US" sz="5222" spc="26">
                <a:solidFill>
                  <a:srgbClr val="2B2C30"/>
                </a:solidFill>
                <a:latin typeface="Playfair Display"/>
              </a:rPr>
              <a:t> that </a:t>
            </a:r>
            <a:r>
              <a:rPr lang="en-US" sz="5222" spc="26">
                <a:solidFill>
                  <a:srgbClr val="2B2C30"/>
                </a:solidFill>
                <a:latin typeface="Playfair Display Bold"/>
              </a:rPr>
              <a:t>generates</a:t>
            </a:r>
            <a:r>
              <a:rPr lang="en-US" sz="5222" spc="26">
                <a:solidFill>
                  <a:srgbClr val="2B2C30"/>
                </a:solidFill>
                <a:latin typeface="Playfair Display"/>
              </a:rPr>
              <a:t> and </a:t>
            </a:r>
            <a:r>
              <a:rPr lang="en-US" sz="5222" spc="26">
                <a:solidFill>
                  <a:srgbClr val="2B2C30"/>
                </a:solidFill>
                <a:latin typeface="Playfair Display Bold"/>
              </a:rPr>
              <a:t>stores</a:t>
            </a:r>
            <a:r>
              <a:rPr lang="en-US" sz="5222" spc="26">
                <a:solidFill>
                  <a:srgbClr val="2B2C30"/>
                </a:solidFill>
                <a:latin typeface="Playfair Display"/>
              </a:rPr>
              <a:t> summaries from the following sources:</a:t>
            </a:r>
          </a:p>
          <a:p>
            <a:pPr marL="1127430" lvl="1" indent="-563715">
              <a:lnSpc>
                <a:spcPts val="6788"/>
              </a:lnSpc>
              <a:buFont typeface="Arial"/>
              <a:buChar char="•"/>
            </a:pPr>
            <a:r>
              <a:rPr lang="en-US" sz="5222" spc="26">
                <a:solidFill>
                  <a:srgbClr val="2B2C30"/>
                </a:solidFill>
                <a:latin typeface="Playfair Display"/>
              </a:rPr>
              <a:t>YouTube Videos</a:t>
            </a:r>
          </a:p>
          <a:p>
            <a:pPr marL="1127430" lvl="1" indent="-563715">
              <a:lnSpc>
                <a:spcPts val="6788"/>
              </a:lnSpc>
              <a:buFont typeface="Arial"/>
              <a:buChar char="•"/>
            </a:pPr>
            <a:r>
              <a:rPr lang="en-US" sz="5222" spc="26">
                <a:solidFill>
                  <a:srgbClr val="2B2C30"/>
                </a:solidFill>
                <a:latin typeface="Playfair Display"/>
              </a:rPr>
              <a:t>Wikipedia Article</a:t>
            </a:r>
          </a:p>
          <a:p>
            <a:pPr marL="1127430" lvl="1" indent="-563715">
              <a:lnSpc>
                <a:spcPts val="6788"/>
              </a:lnSpc>
              <a:buFont typeface="Arial"/>
              <a:buChar char="•"/>
            </a:pPr>
            <a:r>
              <a:rPr lang="en-US" sz="5222" spc="26">
                <a:solidFill>
                  <a:srgbClr val="2B2C30"/>
                </a:solidFill>
                <a:latin typeface="Playfair Display"/>
              </a:rPr>
              <a:t>Large Text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16407" y="719670"/>
            <a:ext cx="16230600" cy="879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60"/>
              </a:lnSpc>
              <a:spcBef>
                <a:spcPct val="0"/>
              </a:spcBef>
            </a:pPr>
            <a:r>
              <a:rPr lang="en-US" sz="5114" spc="1160">
                <a:solidFill>
                  <a:srgbClr val="2B2C30"/>
                </a:solidFill>
                <a:latin typeface="Public Sans Bold"/>
              </a:rPr>
              <a:t>INTRODUCTION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C6AD1A-BDDC-C9D7-54AA-5E463409D374}"/>
              </a:ext>
            </a:extLst>
          </p:cNvPr>
          <p:cNvSpPr txBox="1"/>
          <p:nvPr/>
        </p:nvSpPr>
        <p:spPr>
          <a:xfrm>
            <a:off x="16992600" y="94107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2/25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1282" y="880151"/>
            <a:ext cx="4726053" cy="9028720"/>
          </a:xfrm>
          <a:custGeom>
            <a:avLst/>
            <a:gdLst/>
            <a:ahLst/>
            <a:cxnLst/>
            <a:rect l="l" t="t" r="r" b="b"/>
            <a:pathLst>
              <a:path w="4726053" h="9028720">
                <a:moveTo>
                  <a:pt x="0" y="0"/>
                </a:moveTo>
                <a:lnTo>
                  <a:pt x="4726053" y="0"/>
                </a:lnTo>
                <a:lnTo>
                  <a:pt x="4726053" y="9028719"/>
                </a:lnTo>
                <a:lnTo>
                  <a:pt x="0" y="90287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93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377629" y="119893"/>
            <a:ext cx="8019690" cy="10406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81"/>
              </a:lnSpc>
              <a:spcBef>
                <a:spcPct val="0"/>
              </a:spcBef>
            </a:pPr>
            <a:r>
              <a:rPr lang="en-US" sz="4963" dirty="0">
                <a:solidFill>
                  <a:srgbClr val="000000"/>
                </a:solidFill>
                <a:latin typeface="Public Sans Bold"/>
              </a:rPr>
              <a:t>Flow Diagram(Cont’d)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6002934" y="6009226"/>
            <a:ext cx="12044141" cy="2065274"/>
            <a:chOff x="0" y="0"/>
            <a:chExt cx="4051688" cy="6947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498812" y="6371188"/>
            <a:ext cx="3067011" cy="114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83"/>
              </a:lnSpc>
            </a:pPr>
            <a:r>
              <a:rPr lang="en-US" sz="3273">
                <a:solidFill>
                  <a:srgbClr val="FF3131"/>
                </a:solidFill>
                <a:latin typeface="Fredoka One"/>
              </a:rPr>
              <a:t>SUMMARY OUTPUT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67946" y="6456463"/>
            <a:ext cx="7411557" cy="956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6"/>
              </a:lnSpc>
            </a:pPr>
            <a:r>
              <a:rPr lang="en-US" sz="2740">
                <a:solidFill>
                  <a:srgbClr val="FF3131"/>
                </a:solidFill>
                <a:latin typeface="Nunito Bold"/>
              </a:rPr>
              <a:t>The result obtained from the last step is, then, presented as the final condensed summary.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002934" y="2047527"/>
            <a:ext cx="12221985" cy="2077847"/>
            <a:chOff x="0" y="0"/>
            <a:chExt cx="16295980" cy="277046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6130700" cy="2766018"/>
              <a:chOff x="0" y="0"/>
              <a:chExt cx="4051688" cy="69476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051688" cy="694765"/>
              </a:xfrm>
              <a:custGeom>
                <a:avLst/>
                <a:gdLst/>
                <a:ahLst/>
                <a:cxnLst/>
                <a:rect l="l" t="t" r="r" b="b"/>
                <a:pathLst>
                  <a:path w="4051688" h="694765">
                    <a:moveTo>
                      <a:pt x="0" y="0"/>
                    </a:moveTo>
                    <a:lnTo>
                      <a:pt x="4051688" y="0"/>
                    </a:lnTo>
                    <a:lnTo>
                      <a:pt x="4051688" y="694765"/>
                    </a:lnTo>
                    <a:lnTo>
                      <a:pt x="0" y="694765"/>
                    </a:lnTo>
                    <a:close/>
                  </a:path>
                </a:pathLst>
              </a:custGeom>
              <a:solidFill>
                <a:srgbClr val="F1F2F2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4051688" cy="73286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5846053" y="209784"/>
              <a:ext cx="10449927" cy="25606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53"/>
                </a:lnSpc>
              </a:pPr>
              <a:r>
                <a:rPr lang="en-US" sz="2752">
                  <a:solidFill>
                    <a:srgbClr val="000000"/>
                  </a:solidFill>
                  <a:latin typeface="Nunito Bold"/>
                </a:rPr>
                <a:t>These individual summaries from overlapping chunks are combined and then, again, summaried using the PEGASUS model. </a:t>
              </a:r>
            </a:p>
            <a:p>
              <a:pPr>
                <a:lnSpc>
                  <a:spcPts val="3853"/>
                </a:lnSpc>
              </a:pPr>
              <a:endParaRPr lang="en-US" sz="2752">
                <a:solidFill>
                  <a:srgbClr val="000000"/>
                </a:solidFill>
                <a:latin typeface="Nunito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366007" y="600957"/>
              <a:ext cx="5667091" cy="14974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15"/>
                </a:lnSpc>
              </a:pPr>
              <a:r>
                <a:rPr lang="en-US" sz="3296">
                  <a:solidFill>
                    <a:srgbClr val="000000"/>
                  </a:solidFill>
                  <a:latin typeface="Fredoka One"/>
                </a:rPr>
                <a:t>SUMMARIZATION WITH PEGASUS</a:t>
              </a:r>
            </a:p>
          </p:txBody>
        </p:sp>
        <p:sp>
          <p:nvSpPr>
            <p:cNvPr id="15" name="AutoShape 15"/>
            <p:cNvSpPr/>
            <p:nvPr/>
          </p:nvSpPr>
          <p:spPr>
            <a:xfrm rot="-5369237">
              <a:off x="4367622" y="1313097"/>
              <a:ext cx="2232239" cy="0"/>
            </a:xfrm>
            <a:prstGeom prst="line">
              <a:avLst/>
            </a:prstGeom>
            <a:ln w="139825" cap="flat">
              <a:solidFill>
                <a:srgbClr val="DDDEDE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6" name="AutoShape 16"/>
          <p:cNvSpPr/>
          <p:nvPr/>
        </p:nvSpPr>
        <p:spPr>
          <a:xfrm flipV="1">
            <a:off x="10089964" y="6208535"/>
            <a:ext cx="14914" cy="1666656"/>
          </a:xfrm>
          <a:prstGeom prst="line">
            <a:avLst/>
          </a:prstGeom>
          <a:ln w="104775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9D1638-DD0E-7411-E225-7BF95CD6D80A}"/>
              </a:ext>
            </a:extLst>
          </p:cNvPr>
          <p:cNvSpPr txBox="1"/>
          <p:nvPr/>
        </p:nvSpPr>
        <p:spPr>
          <a:xfrm>
            <a:off x="16992599" y="9410700"/>
            <a:ext cx="1108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23/25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56623" y="904875"/>
            <a:ext cx="11174754" cy="1126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16"/>
              </a:lnSpc>
            </a:pPr>
            <a:r>
              <a:rPr lang="en-US" sz="6583">
                <a:solidFill>
                  <a:srgbClr val="000000"/>
                </a:solidFill>
                <a:latin typeface="Canva Sans Bold"/>
              </a:rPr>
              <a:t>Limitation and Future Work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372880" y="2742317"/>
            <a:ext cx="13523189" cy="4488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46684" lvl="1" indent="-523342" algn="just">
              <a:lnSpc>
                <a:spcPts val="9065"/>
              </a:lnSpc>
              <a:buFont typeface="Arial"/>
              <a:buChar char="•"/>
            </a:pPr>
            <a:r>
              <a:rPr lang="en-US" sz="4848">
                <a:solidFill>
                  <a:srgbClr val="000000"/>
                </a:solidFill>
                <a:latin typeface="Public Sans"/>
              </a:rPr>
              <a:t>Use Context-based Chunking</a:t>
            </a:r>
          </a:p>
          <a:p>
            <a:pPr marL="1046684" lvl="1" indent="-523342" algn="just">
              <a:lnSpc>
                <a:spcPts val="9065"/>
              </a:lnSpc>
              <a:buFont typeface="Arial"/>
              <a:buChar char="•"/>
            </a:pPr>
            <a:r>
              <a:rPr lang="en-US" sz="4848">
                <a:solidFill>
                  <a:srgbClr val="000000"/>
                </a:solidFill>
                <a:latin typeface="Public Sans"/>
              </a:rPr>
              <a:t>Create Browser Extension for easier access</a:t>
            </a:r>
          </a:p>
          <a:p>
            <a:pPr marL="1046684" lvl="1" indent="-523342" algn="just">
              <a:lnSpc>
                <a:spcPts val="9065"/>
              </a:lnSpc>
              <a:buFont typeface="Arial"/>
              <a:buChar char="•"/>
            </a:pPr>
            <a:r>
              <a:rPr lang="en-US" sz="4848">
                <a:solidFill>
                  <a:srgbClr val="000000"/>
                </a:solidFill>
                <a:latin typeface="Public Sans"/>
              </a:rPr>
              <a:t>Streamline the API I/O using Threading</a:t>
            </a:r>
          </a:p>
          <a:p>
            <a:pPr marL="1046684" lvl="1" indent="-523342" algn="just">
              <a:lnSpc>
                <a:spcPts val="9065"/>
              </a:lnSpc>
              <a:buFont typeface="Arial"/>
              <a:buChar char="•"/>
            </a:pPr>
            <a:r>
              <a:rPr lang="en-US" sz="4848">
                <a:solidFill>
                  <a:srgbClr val="000000"/>
                </a:solidFill>
                <a:latin typeface="Public Sans"/>
              </a:rPr>
              <a:t>Using the User Feedback to fine tune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19B2F-02C2-4770-E32F-701391749B26}"/>
              </a:ext>
            </a:extLst>
          </p:cNvPr>
          <p:cNvSpPr txBox="1"/>
          <p:nvPr/>
        </p:nvSpPr>
        <p:spPr>
          <a:xfrm>
            <a:off x="16992600" y="94107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24/25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51451" y="933450"/>
            <a:ext cx="4785097" cy="88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745339"/>
            <a:ext cx="18288000" cy="4569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5389" lvl="1" indent="-352695">
              <a:lnSpc>
                <a:spcPts val="6109"/>
              </a:lnSpc>
              <a:buFont typeface="Arial"/>
              <a:buChar char="•"/>
            </a:pPr>
            <a:r>
              <a:rPr lang="en-US" sz="3267">
                <a:solidFill>
                  <a:srgbClr val="000000"/>
                </a:solidFill>
                <a:latin typeface="Public Sans"/>
              </a:rPr>
              <a:t>https://github.com/neelam4/Youtube-Transcript-Summarizer. Accessed: November 28, 2023. </a:t>
            </a:r>
          </a:p>
          <a:p>
            <a:pPr marL="705389" lvl="1" indent="-352695">
              <a:lnSpc>
                <a:spcPts val="6109"/>
              </a:lnSpc>
              <a:buFont typeface="Arial"/>
              <a:buChar char="•"/>
            </a:pPr>
            <a:r>
              <a:rPr lang="en-US" sz="3267">
                <a:solidFill>
                  <a:srgbClr val="000000"/>
                </a:solidFill>
                <a:latin typeface="Public Sans"/>
              </a:rPr>
              <a:t>https://videosum.ai/. Accessed: November 28, 2023</a:t>
            </a:r>
          </a:p>
          <a:p>
            <a:pPr marL="705389" lvl="1" indent="-352695">
              <a:lnSpc>
                <a:spcPts val="6109"/>
              </a:lnSpc>
              <a:buFont typeface="Arial"/>
              <a:buChar char="•"/>
            </a:pPr>
            <a:r>
              <a:rPr lang="en-US" sz="3267">
                <a:solidFill>
                  <a:srgbClr val="000000"/>
                </a:solidFill>
                <a:latin typeface="Public Sans"/>
              </a:rPr>
              <a:t>https://github.com/adntgv/youtube-video-summarizer. Accessed: November 28, 2023   </a:t>
            </a:r>
          </a:p>
          <a:p>
            <a:pPr marL="705389" lvl="1" indent="-352695">
              <a:lnSpc>
                <a:spcPts val="6109"/>
              </a:lnSpc>
              <a:buFont typeface="Arial"/>
              <a:buChar char="•"/>
            </a:pPr>
            <a:r>
              <a:rPr lang="en-US" sz="3267">
                <a:solidFill>
                  <a:srgbClr val="000000"/>
                </a:solidFill>
                <a:latin typeface="Public Sans"/>
              </a:rPr>
              <a:t>https://github.com/Soushi888/yt-videos-summarizer. Accessed: November 28, 2023</a:t>
            </a:r>
          </a:p>
          <a:p>
            <a:pPr marL="705389" lvl="1" indent="-352695">
              <a:lnSpc>
                <a:spcPts val="6109"/>
              </a:lnSpc>
              <a:buFont typeface="Arial"/>
              <a:buChar char="•"/>
            </a:pPr>
            <a:r>
              <a:rPr lang="en-US" sz="3267">
                <a:solidFill>
                  <a:srgbClr val="000000"/>
                </a:solidFill>
                <a:latin typeface="Public Sans"/>
              </a:rPr>
              <a:t>https://devpost.com/software/video-summarizer. Accessed: November 28,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8BDB0-AD1E-E29E-E795-07E07D80A96C}"/>
              </a:ext>
            </a:extLst>
          </p:cNvPr>
          <p:cNvSpPr txBox="1"/>
          <p:nvPr/>
        </p:nvSpPr>
        <p:spPr>
          <a:xfrm>
            <a:off x="16992600" y="94107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25/25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89965" y="333281"/>
            <a:ext cx="6456434" cy="88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Appendices(Cont’d)</a:t>
            </a:r>
          </a:p>
        </p:txBody>
      </p:sp>
      <p:sp>
        <p:nvSpPr>
          <p:cNvPr id="3" name="Freeform 3"/>
          <p:cNvSpPr/>
          <p:nvPr/>
        </p:nvSpPr>
        <p:spPr>
          <a:xfrm>
            <a:off x="3929140" y="1535142"/>
            <a:ext cx="9578084" cy="7723158"/>
          </a:xfrm>
          <a:custGeom>
            <a:avLst/>
            <a:gdLst/>
            <a:ahLst/>
            <a:cxnLst/>
            <a:rect l="l" t="t" r="r" b="b"/>
            <a:pathLst>
              <a:path w="9578084" h="7723158">
                <a:moveTo>
                  <a:pt x="0" y="0"/>
                </a:moveTo>
                <a:lnTo>
                  <a:pt x="9578085" y="0"/>
                </a:lnTo>
                <a:lnTo>
                  <a:pt x="9578085" y="7723158"/>
                </a:lnTo>
                <a:lnTo>
                  <a:pt x="0" y="7723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3D8A3-998B-BE97-CD97-A3D1092322A4}"/>
              </a:ext>
            </a:extLst>
          </p:cNvPr>
          <p:cNvSpPr txBox="1"/>
          <p:nvPr/>
        </p:nvSpPr>
        <p:spPr>
          <a:xfrm>
            <a:off x="16992600" y="94107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29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25862" y="1939366"/>
            <a:ext cx="6365547" cy="7318934"/>
          </a:xfrm>
          <a:custGeom>
            <a:avLst/>
            <a:gdLst/>
            <a:ahLst/>
            <a:cxnLst/>
            <a:rect l="l" t="t" r="r" b="b"/>
            <a:pathLst>
              <a:path w="6365547" h="7318934">
                <a:moveTo>
                  <a:pt x="0" y="0"/>
                </a:moveTo>
                <a:lnTo>
                  <a:pt x="6365547" y="0"/>
                </a:lnTo>
                <a:lnTo>
                  <a:pt x="6365547" y="7318934"/>
                </a:lnTo>
                <a:lnTo>
                  <a:pt x="0" y="7318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470" b="-1147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915783" y="537537"/>
            <a:ext cx="6456434" cy="88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Appendices(Cont’d)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A9627-B55B-26A0-6F0A-321A8C0DF85D}"/>
              </a:ext>
            </a:extLst>
          </p:cNvPr>
          <p:cNvSpPr txBox="1"/>
          <p:nvPr/>
        </p:nvSpPr>
        <p:spPr>
          <a:xfrm>
            <a:off x="16992600" y="94107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16104" y="2023218"/>
            <a:ext cx="7055793" cy="7750841"/>
          </a:xfrm>
          <a:custGeom>
            <a:avLst/>
            <a:gdLst/>
            <a:ahLst/>
            <a:cxnLst/>
            <a:rect l="l" t="t" r="r" b="b"/>
            <a:pathLst>
              <a:path w="7055793" h="7750841">
                <a:moveTo>
                  <a:pt x="0" y="0"/>
                </a:moveTo>
                <a:lnTo>
                  <a:pt x="7055792" y="0"/>
                </a:lnTo>
                <a:lnTo>
                  <a:pt x="7055792" y="7750841"/>
                </a:lnTo>
                <a:lnTo>
                  <a:pt x="0" y="77508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485524" y="742950"/>
            <a:ext cx="5316952" cy="956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4"/>
              </a:lnSpc>
              <a:spcBef>
                <a:spcPct val="0"/>
              </a:spcBef>
            </a:pPr>
            <a:r>
              <a:rPr lang="en-US" sz="4430">
                <a:solidFill>
                  <a:srgbClr val="000000"/>
                </a:solidFill>
                <a:latin typeface="Public Sans Bold"/>
              </a:rPr>
              <a:t>Appendices(Cont’d)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A3070-EFDF-D5F4-181A-EF33027A3D6C}"/>
              </a:ext>
            </a:extLst>
          </p:cNvPr>
          <p:cNvSpPr txBox="1"/>
          <p:nvPr/>
        </p:nvSpPr>
        <p:spPr>
          <a:xfrm>
            <a:off x="16992600" y="94107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85401" y="1109611"/>
            <a:ext cx="17894881" cy="878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2"/>
              </a:lnSpc>
              <a:spcBef>
                <a:spcPct val="0"/>
              </a:spcBef>
            </a:pPr>
            <a:r>
              <a:rPr lang="en-US" sz="5087" spc="1154">
                <a:solidFill>
                  <a:srgbClr val="2B2C30"/>
                </a:solidFill>
                <a:latin typeface="Public Sans Bold"/>
              </a:rPr>
              <a:t>RELATED APPLICATION 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711" y="216927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28700" y="2780756"/>
            <a:ext cx="15553338" cy="454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9061" lvl="1" indent="-424530">
              <a:lnSpc>
                <a:spcPts val="7354"/>
              </a:lnSpc>
              <a:buFont typeface="Arial"/>
              <a:buChar char="•"/>
            </a:pPr>
            <a:r>
              <a:rPr lang="en-US" sz="3932">
                <a:solidFill>
                  <a:srgbClr val="2B2C30"/>
                </a:solidFill>
                <a:latin typeface="Public Sans"/>
              </a:rPr>
              <a:t>YouTubeTranscriptSummarizer[1]</a:t>
            </a:r>
          </a:p>
          <a:p>
            <a:pPr marL="849061" lvl="1" indent="-424530">
              <a:lnSpc>
                <a:spcPts val="7354"/>
              </a:lnSpc>
              <a:buFont typeface="Arial"/>
              <a:buChar char="•"/>
            </a:pPr>
            <a:r>
              <a:rPr lang="en-US" sz="3932">
                <a:solidFill>
                  <a:srgbClr val="2B2C30"/>
                </a:solidFill>
                <a:latin typeface="Public Sans"/>
              </a:rPr>
              <a:t>VideoSum[2]</a:t>
            </a:r>
          </a:p>
          <a:p>
            <a:pPr marL="849061" lvl="1" indent="-424530">
              <a:lnSpc>
                <a:spcPts val="7354"/>
              </a:lnSpc>
              <a:buFont typeface="Arial"/>
              <a:buChar char="•"/>
            </a:pPr>
            <a:r>
              <a:rPr lang="en-US" sz="3932">
                <a:solidFill>
                  <a:srgbClr val="2B2C30"/>
                </a:solidFill>
                <a:latin typeface="Public Sans"/>
              </a:rPr>
              <a:t>YouTube Video Summarizer[3]</a:t>
            </a:r>
          </a:p>
          <a:p>
            <a:pPr marL="849061" lvl="1" indent="-424530">
              <a:lnSpc>
                <a:spcPts val="7354"/>
              </a:lnSpc>
              <a:buFont typeface="Arial"/>
              <a:buChar char="•"/>
            </a:pPr>
            <a:r>
              <a:rPr lang="en-US" sz="3932">
                <a:solidFill>
                  <a:srgbClr val="2B2C30"/>
                </a:solidFill>
                <a:latin typeface="Public Sans"/>
              </a:rPr>
              <a:t>Automatic-Youtube-Video-Summarizer[4]</a:t>
            </a:r>
          </a:p>
          <a:p>
            <a:pPr marL="849061" lvl="1" indent="-424530">
              <a:lnSpc>
                <a:spcPts val="7354"/>
              </a:lnSpc>
              <a:buFont typeface="Arial"/>
              <a:buChar char="•"/>
            </a:pPr>
            <a:r>
              <a:rPr lang="en-US" sz="3932">
                <a:solidFill>
                  <a:srgbClr val="2B2C30"/>
                </a:solidFill>
                <a:latin typeface="Public Sans"/>
              </a:rPr>
              <a:t>Video-Summarizer-Front-End[5]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53A0B-972D-75DE-35D6-819A5553C8CA}"/>
              </a:ext>
            </a:extLst>
          </p:cNvPr>
          <p:cNvSpPr txBox="1"/>
          <p:nvPr/>
        </p:nvSpPr>
        <p:spPr>
          <a:xfrm>
            <a:off x="16992600" y="94107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3/25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868086"/>
            <a:ext cx="11977339" cy="2474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6"/>
              </a:lnSpc>
            </a:pPr>
            <a:r>
              <a:rPr lang="en-US" sz="7620" spc="38">
                <a:solidFill>
                  <a:srgbClr val="2B2C30"/>
                </a:solidFill>
                <a:latin typeface="Playfair Display"/>
              </a:rPr>
              <a:t>Why is our system different?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54C5A-6951-EDD5-45B6-EE8E94DD57F7}"/>
              </a:ext>
            </a:extLst>
          </p:cNvPr>
          <p:cNvSpPr txBox="1"/>
          <p:nvPr/>
        </p:nvSpPr>
        <p:spPr>
          <a:xfrm>
            <a:off x="16992600" y="94107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4/25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85401" y="1109611"/>
            <a:ext cx="17894881" cy="878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2"/>
              </a:lnSpc>
              <a:spcBef>
                <a:spcPct val="0"/>
              </a:spcBef>
            </a:pPr>
            <a:r>
              <a:rPr lang="en-US" sz="5087" spc="1154">
                <a:solidFill>
                  <a:srgbClr val="2B2C30"/>
                </a:solidFill>
                <a:latin typeface="Public Sans Bold"/>
              </a:rPr>
              <a:t>LIMITATIONS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711" y="216927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28700" y="2780756"/>
            <a:ext cx="15553338" cy="454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9061" lvl="1" indent="-424530">
              <a:lnSpc>
                <a:spcPts val="7354"/>
              </a:lnSpc>
              <a:buFont typeface="Arial"/>
              <a:buChar char="•"/>
            </a:pPr>
            <a:r>
              <a:rPr lang="en-US" sz="3932">
                <a:solidFill>
                  <a:srgbClr val="2B2C30"/>
                </a:solidFill>
                <a:latin typeface="Public Sans"/>
              </a:rPr>
              <a:t>Runs Models Locally </a:t>
            </a:r>
          </a:p>
          <a:p>
            <a:pPr marL="849061" lvl="1" indent="-424530">
              <a:lnSpc>
                <a:spcPts val="7354"/>
              </a:lnSpc>
              <a:buFont typeface="Arial"/>
              <a:buChar char="•"/>
            </a:pPr>
            <a:r>
              <a:rPr lang="en-US" sz="3932">
                <a:solidFill>
                  <a:srgbClr val="2B2C30"/>
                </a:solidFill>
                <a:latin typeface="Public Sans"/>
              </a:rPr>
              <a:t>SOTA models (like T5, Pegasus) have word limit </a:t>
            </a:r>
          </a:p>
          <a:p>
            <a:pPr marL="849061" lvl="1" indent="-424530">
              <a:lnSpc>
                <a:spcPts val="7354"/>
              </a:lnSpc>
              <a:buFont typeface="Arial"/>
              <a:buChar char="•"/>
            </a:pPr>
            <a:r>
              <a:rPr lang="en-US" sz="3932">
                <a:solidFill>
                  <a:srgbClr val="2B2C30"/>
                </a:solidFill>
                <a:latin typeface="Public Sans"/>
              </a:rPr>
              <a:t>UI is non-existent/not intuitive</a:t>
            </a:r>
          </a:p>
          <a:p>
            <a:pPr marL="849061" lvl="1" indent="-424530">
              <a:lnSpc>
                <a:spcPts val="7354"/>
              </a:lnSpc>
              <a:buFont typeface="Arial"/>
              <a:buChar char="•"/>
            </a:pPr>
            <a:r>
              <a:rPr lang="en-US" sz="3932">
                <a:solidFill>
                  <a:srgbClr val="2B2C30"/>
                </a:solidFill>
                <a:latin typeface="Public Sans"/>
              </a:rPr>
              <a:t>Not free</a:t>
            </a:r>
          </a:p>
          <a:p>
            <a:pPr marL="849061" lvl="1" indent="-424530">
              <a:lnSpc>
                <a:spcPts val="7354"/>
              </a:lnSpc>
              <a:buFont typeface="Arial"/>
              <a:buChar char="•"/>
            </a:pPr>
            <a:r>
              <a:rPr lang="en-US" sz="3932">
                <a:solidFill>
                  <a:srgbClr val="2B2C30"/>
                </a:solidFill>
                <a:latin typeface="Public Sans"/>
              </a:rPr>
              <a:t>Cannot save the summary in the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5FA8C-6F38-6712-77CF-E88AD0482EB3}"/>
              </a:ext>
            </a:extLst>
          </p:cNvPr>
          <p:cNvSpPr txBox="1"/>
          <p:nvPr/>
        </p:nvSpPr>
        <p:spPr>
          <a:xfrm>
            <a:off x="16992600" y="94107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5/25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248493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28700" y="3048315"/>
            <a:ext cx="15156954" cy="6248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64652" lvl="1" indent="-482326">
              <a:lnSpc>
                <a:spcPts val="8355"/>
              </a:lnSpc>
              <a:buFont typeface="Arial"/>
              <a:buChar char="•"/>
            </a:pPr>
            <a:r>
              <a:rPr lang="en-US" sz="4468">
                <a:solidFill>
                  <a:srgbClr val="FF3131"/>
                </a:solidFill>
                <a:latin typeface="Public Sans"/>
              </a:rPr>
              <a:t>Can Summarize Large Amount of Text, Long YouTube Video, Large Wikipedia Articles</a:t>
            </a:r>
          </a:p>
          <a:p>
            <a:pPr marL="964652" lvl="1" indent="-482326">
              <a:lnSpc>
                <a:spcPts val="8355"/>
              </a:lnSpc>
              <a:buFont typeface="Arial"/>
              <a:buChar char="•"/>
            </a:pPr>
            <a:r>
              <a:rPr lang="en-US" sz="4468">
                <a:solidFill>
                  <a:srgbClr val="2B2C30"/>
                </a:solidFill>
                <a:latin typeface="Public Sans"/>
              </a:rPr>
              <a:t>Our site is secure with Authenticaiton </a:t>
            </a:r>
          </a:p>
          <a:p>
            <a:pPr marL="964652" lvl="1" indent="-482326">
              <a:lnSpc>
                <a:spcPts val="8355"/>
              </a:lnSpc>
              <a:buFont typeface="Arial"/>
              <a:buChar char="•"/>
            </a:pPr>
            <a:r>
              <a:rPr lang="en-US" sz="4468">
                <a:solidFill>
                  <a:srgbClr val="2B2C30"/>
                </a:solidFill>
                <a:latin typeface="Public Sans"/>
              </a:rPr>
              <a:t>Database is used to save the link and summary of the content</a:t>
            </a:r>
          </a:p>
          <a:p>
            <a:pPr marL="964652" lvl="1" indent="-482326">
              <a:lnSpc>
                <a:spcPts val="8355"/>
              </a:lnSpc>
              <a:buFont typeface="Arial"/>
              <a:buChar char="•"/>
            </a:pPr>
            <a:r>
              <a:rPr lang="en-US" sz="4468">
                <a:solidFill>
                  <a:srgbClr val="2B2C30"/>
                </a:solidFill>
                <a:latin typeface="Public Sans"/>
              </a:rPr>
              <a:t>Uses an API to summarize the content in the cloud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99641" y="653645"/>
            <a:ext cx="12415072" cy="1566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2B2C30"/>
                </a:solidFill>
                <a:latin typeface="Canva Sans Bold"/>
              </a:rPr>
              <a:t>Significant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0F54A-077A-050C-6DFA-34C03F849CAE}"/>
              </a:ext>
            </a:extLst>
          </p:cNvPr>
          <p:cNvSpPr txBox="1"/>
          <p:nvPr/>
        </p:nvSpPr>
        <p:spPr>
          <a:xfrm>
            <a:off x="16992600" y="94107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6/25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248493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28700" y="3048315"/>
            <a:ext cx="15156954" cy="6248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64652" lvl="1" indent="-482326">
              <a:lnSpc>
                <a:spcPts val="8355"/>
              </a:lnSpc>
              <a:buFont typeface="Arial"/>
              <a:buChar char="•"/>
            </a:pPr>
            <a:r>
              <a:rPr lang="en-US" sz="4468">
                <a:solidFill>
                  <a:srgbClr val="2B2C30"/>
                </a:solidFill>
                <a:latin typeface="Public Sans"/>
              </a:rPr>
              <a:t>Can Summarize Large Amount of Text, Long YouTube Video, Large Wikipedia Articles</a:t>
            </a:r>
          </a:p>
          <a:p>
            <a:pPr marL="964652" lvl="1" indent="-482326">
              <a:lnSpc>
                <a:spcPts val="8355"/>
              </a:lnSpc>
              <a:buFont typeface="Arial"/>
              <a:buChar char="•"/>
            </a:pPr>
            <a:r>
              <a:rPr lang="en-US" sz="4468">
                <a:solidFill>
                  <a:srgbClr val="FF3131"/>
                </a:solidFill>
                <a:latin typeface="Public Sans"/>
              </a:rPr>
              <a:t>Our site is secure with Authenticaiton </a:t>
            </a:r>
          </a:p>
          <a:p>
            <a:pPr marL="964652" lvl="1" indent="-482326">
              <a:lnSpc>
                <a:spcPts val="8355"/>
              </a:lnSpc>
              <a:buFont typeface="Arial"/>
              <a:buChar char="•"/>
            </a:pPr>
            <a:r>
              <a:rPr lang="en-US" sz="4468">
                <a:solidFill>
                  <a:srgbClr val="2B2C30"/>
                </a:solidFill>
                <a:latin typeface="Public Sans"/>
              </a:rPr>
              <a:t>Database is used to save the link and summary of the content</a:t>
            </a:r>
          </a:p>
          <a:p>
            <a:pPr marL="964652" lvl="1" indent="-482326">
              <a:lnSpc>
                <a:spcPts val="8355"/>
              </a:lnSpc>
              <a:buFont typeface="Arial"/>
              <a:buChar char="•"/>
            </a:pPr>
            <a:r>
              <a:rPr lang="en-US" sz="4468">
                <a:solidFill>
                  <a:srgbClr val="2B2C30"/>
                </a:solidFill>
                <a:latin typeface="Public Sans"/>
              </a:rPr>
              <a:t>Uses an API to summarize the content in the cloud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99641" y="653645"/>
            <a:ext cx="12415072" cy="1566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2B2C30"/>
                </a:solidFill>
                <a:latin typeface="Canva Sans Bold"/>
              </a:rPr>
              <a:t>Significant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9F87C-7AB1-F350-A837-6984CDC17E6C}"/>
              </a:ext>
            </a:extLst>
          </p:cNvPr>
          <p:cNvSpPr txBox="1"/>
          <p:nvPr/>
        </p:nvSpPr>
        <p:spPr>
          <a:xfrm>
            <a:off x="16992600" y="94107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6/25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248493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28700" y="3048315"/>
            <a:ext cx="15156954" cy="7306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64652" lvl="1" indent="-482326">
              <a:lnSpc>
                <a:spcPts val="8355"/>
              </a:lnSpc>
              <a:buFont typeface="Arial"/>
              <a:buChar char="•"/>
            </a:pPr>
            <a:r>
              <a:rPr lang="en-US" sz="4468" dirty="0">
                <a:solidFill>
                  <a:srgbClr val="2B2C30"/>
                </a:solidFill>
                <a:latin typeface="Public Sans"/>
              </a:rPr>
              <a:t>Can Summarize Large Amount of Text, Long YouTube Video, Large Wikipedia Articles</a:t>
            </a:r>
          </a:p>
          <a:p>
            <a:pPr marL="964652" lvl="1" indent="-482326">
              <a:lnSpc>
                <a:spcPts val="8355"/>
              </a:lnSpc>
              <a:buFont typeface="Arial"/>
              <a:buChar char="•"/>
            </a:pPr>
            <a:r>
              <a:rPr lang="en-US" sz="4468" dirty="0">
                <a:solidFill>
                  <a:srgbClr val="2B2C30"/>
                </a:solidFill>
                <a:latin typeface="Public Sans"/>
              </a:rPr>
              <a:t>Our site is secure with </a:t>
            </a:r>
            <a:r>
              <a:rPr lang="en-US" sz="4468" dirty="0" err="1">
                <a:solidFill>
                  <a:srgbClr val="2B2C30"/>
                </a:solidFill>
                <a:latin typeface="Public Sans"/>
              </a:rPr>
              <a:t>Authenticaiton</a:t>
            </a:r>
            <a:r>
              <a:rPr lang="en-US" sz="4468" dirty="0">
                <a:solidFill>
                  <a:srgbClr val="2B2C30"/>
                </a:solidFill>
                <a:latin typeface="Public Sans"/>
              </a:rPr>
              <a:t> </a:t>
            </a:r>
          </a:p>
          <a:p>
            <a:pPr marL="964652" lvl="1" indent="-482326">
              <a:lnSpc>
                <a:spcPts val="8355"/>
              </a:lnSpc>
              <a:buFont typeface="Arial"/>
              <a:buChar char="•"/>
            </a:pPr>
            <a:r>
              <a:rPr lang="en-US" sz="4468" dirty="0">
                <a:solidFill>
                  <a:srgbClr val="FF3131"/>
                </a:solidFill>
                <a:latin typeface="Public Sans"/>
              </a:rPr>
              <a:t>Database is used to save the link and summary of the content</a:t>
            </a:r>
          </a:p>
          <a:p>
            <a:pPr marL="964652" lvl="1" indent="-482326">
              <a:lnSpc>
                <a:spcPts val="8355"/>
              </a:lnSpc>
              <a:buFont typeface="Arial"/>
              <a:buChar char="•"/>
            </a:pPr>
            <a:r>
              <a:rPr lang="en-US" sz="4468" dirty="0">
                <a:solidFill>
                  <a:srgbClr val="000000"/>
                </a:solidFill>
                <a:latin typeface="Public Sans"/>
              </a:rPr>
              <a:t>Uses an API to summarize the content in the cloud</a:t>
            </a:r>
          </a:p>
          <a:p>
            <a:pPr>
              <a:lnSpc>
                <a:spcPts val="8355"/>
              </a:lnSpc>
            </a:pPr>
            <a:endParaRPr lang="en-US" sz="4468" dirty="0">
              <a:solidFill>
                <a:srgbClr val="000000"/>
              </a:solidFill>
              <a:latin typeface="Public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99641" y="653645"/>
            <a:ext cx="12415072" cy="1566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2B2C30"/>
                </a:solidFill>
                <a:latin typeface="Canva Sans Bold"/>
              </a:rPr>
              <a:t>Significant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0AF1D-589F-F63F-063E-10246B472A9F}"/>
              </a:ext>
            </a:extLst>
          </p:cNvPr>
          <p:cNvSpPr txBox="1"/>
          <p:nvPr/>
        </p:nvSpPr>
        <p:spPr>
          <a:xfrm>
            <a:off x="16992600" y="94107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6/25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811</Words>
  <Application>Microsoft Office PowerPoint</Application>
  <PresentationFormat>Custom</PresentationFormat>
  <Paragraphs>164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Public Sans Bold</vt:lpstr>
      <vt:lpstr>Playfair Display Bold</vt:lpstr>
      <vt:lpstr>Public Sans</vt:lpstr>
      <vt:lpstr>Playfair Display</vt:lpstr>
      <vt:lpstr>Fredoka One</vt:lpstr>
      <vt:lpstr>Canva Sans Bold</vt:lpstr>
      <vt:lpstr>Arial</vt:lpstr>
      <vt:lpstr>Calibri</vt:lpstr>
      <vt:lpstr>Nunito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Map Visual Charts Presentation in Blue White Teal Simple Style</dc:title>
  <cp:lastModifiedBy>Prottay Biswas</cp:lastModifiedBy>
  <cp:revision>2</cp:revision>
  <dcterms:created xsi:type="dcterms:W3CDTF">2006-08-16T00:00:00Z</dcterms:created>
  <dcterms:modified xsi:type="dcterms:W3CDTF">2023-12-03T00:47:35Z</dcterms:modified>
  <dc:identifier>DAF12yzVK_Q</dc:identifier>
</cp:coreProperties>
</file>