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58" r:id="rId7"/>
    <p:sldId id="262" r:id="rId8"/>
    <p:sldId id="269" r:id="rId9"/>
    <p:sldId id="265" r:id="rId10"/>
    <p:sldId id="264" r:id="rId11"/>
    <p:sldId id="263" r:id="rId12"/>
    <p:sldId id="270" r:id="rId13"/>
    <p:sldId id="259" r:id="rId14"/>
    <p:sldId id="260" r:id="rId15"/>
    <p:sldId id="261" r:id="rId16"/>
    <p:sldId id="266"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655" autoAdjust="0"/>
  </p:normalViewPr>
  <p:slideViewPr>
    <p:cSldViewPr snapToGrid="0">
      <p:cViewPr varScale="1">
        <p:scale>
          <a:sx n="86" d="100"/>
          <a:sy n="86" d="100"/>
        </p:scale>
        <p:origin x="562" y="58"/>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3403" y="48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mn-lt"/>
              <a:ea typeface="+mn-ea"/>
              <a:cs typeface="+mn-cs"/>
            </a:rPr>
            <a:t>Deploy strategic networks with compelling e-business needs</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n-lt"/>
              <a:ea typeface="+mj-ea"/>
              <a:cs typeface="+mj-cs"/>
            </a:rPr>
            <a:t>PLANNING</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400" spc="50" baseline="0" dirty="0">
              <a:latin typeface="+mn-lt"/>
            </a:rPr>
            <a:t>Synergize scalable e-commerce</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mn-lt"/>
              <a:ea typeface="+mn-ea"/>
              <a:cs typeface="+mn-cs"/>
            </a:rPr>
            <a:t>MARKETING</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US" sz="1400" spc="50" baseline="0" dirty="0">
              <a:latin typeface="+mn-lt"/>
            </a:rPr>
            <a:t>Disseminate standardized metrics</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mn-lt"/>
              <a:ea typeface="+mn-ea"/>
              <a:cs typeface="+mn-cs"/>
            </a:rPr>
            <a:t>DESIGN</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mn-lt"/>
              <a:ea typeface="+mn-ea"/>
              <a:cs typeface="+mn-cs"/>
            </a:rPr>
            <a:t>Coordinate e-business applications</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mn-lt"/>
              <a:ea typeface="+mn-ea"/>
              <a:cs typeface="+mn-cs"/>
            </a:rPr>
            <a:t>Foster holistically superior methodologies</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mn-lt"/>
              <a:ea typeface="+mn-ea"/>
              <a:cs typeface="+mn-cs"/>
            </a:rPr>
            <a:t>LAUNCH</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mn-lt"/>
              <a:ea typeface="+mn-ea"/>
              <a:cs typeface="+mn-cs"/>
            </a:rPr>
            <a:t>STRATEGY</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863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n-lt"/>
              <a:ea typeface="+mj-ea"/>
              <a:cs typeface="+mj-cs"/>
            </a:rPr>
            <a:t>PLANNING</a:t>
          </a:r>
        </a:p>
      </dsp:txBody>
      <dsp:txXfrm>
        <a:off x="8634" y="748982"/>
        <a:ext cx="2013350" cy="604005"/>
      </dsp:txXfrm>
    </dsp:sp>
    <dsp:sp modelId="{22359DD7-1BFB-4900-BAE6-6084F2F57988}">
      <dsp:nvSpPr>
        <dsp:cNvPr id="0" name=""/>
        <dsp:cNvSpPr/>
      </dsp:nvSpPr>
      <dsp:spPr>
        <a:xfrm>
          <a:off x="863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Synergize scalable e-commerce</a:t>
          </a:r>
        </a:p>
      </dsp:txBody>
      <dsp:txXfrm>
        <a:off x="8634" y="1352987"/>
        <a:ext cx="2013350" cy="1642942"/>
      </dsp:txXfrm>
    </dsp:sp>
    <dsp:sp modelId="{C4F84DEA-2002-4D32-8E80-70EEE05E345A}">
      <dsp:nvSpPr>
        <dsp:cNvPr id="0" name=""/>
        <dsp:cNvSpPr/>
      </dsp:nvSpPr>
      <dsp:spPr>
        <a:xfrm>
          <a:off x="212987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mn-lt"/>
              <a:ea typeface="+mn-ea"/>
              <a:cs typeface="+mn-cs"/>
            </a:rPr>
            <a:t>MARKETING</a:t>
          </a:r>
        </a:p>
      </dsp:txBody>
      <dsp:txXfrm>
        <a:off x="2129879" y="748982"/>
        <a:ext cx="2013350" cy="604005"/>
      </dsp:txXfrm>
    </dsp:sp>
    <dsp:sp modelId="{4FEB85EB-D046-4CDB-8A62-BBCE260C4490}">
      <dsp:nvSpPr>
        <dsp:cNvPr id="0" name=""/>
        <dsp:cNvSpPr/>
      </dsp:nvSpPr>
      <dsp:spPr>
        <a:xfrm>
          <a:off x="212987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Disseminate standardized metrics</a:t>
          </a:r>
        </a:p>
      </dsp:txBody>
      <dsp:txXfrm>
        <a:off x="2129879" y="1352987"/>
        <a:ext cx="2013350" cy="1642942"/>
      </dsp:txXfrm>
    </dsp:sp>
    <dsp:sp modelId="{49B7F8FA-D256-41EF-9327-52A3551D9A60}">
      <dsp:nvSpPr>
        <dsp:cNvPr id="0" name=""/>
        <dsp:cNvSpPr/>
      </dsp:nvSpPr>
      <dsp:spPr>
        <a:xfrm>
          <a:off x="425112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mn-lt"/>
              <a:ea typeface="+mn-ea"/>
              <a:cs typeface="+mn-cs"/>
            </a:rPr>
            <a:t>DESIGN</a:t>
          </a:r>
        </a:p>
      </dsp:txBody>
      <dsp:txXfrm>
        <a:off x="4251124" y="748982"/>
        <a:ext cx="2013350" cy="604005"/>
      </dsp:txXfrm>
    </dsp:sp>
    <dsp:sp modelId="{6B5FE59C-B471-448A-AA7A-B526DCC4D4CA}">
      <dsp:nvSpPr>
        <dsp:cNvPr id="0" name=""/>
        <dsp:cNvSpPr/>
      </dsp:nvSpPr>
      <dsp:spPr>
        <a:xfrm>
          <a:off x="425112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mn-lt"/>
              <a:ea typeface="+mn-ea"/>
              <a:cs typeface="+mn-cs"/>
            </a:rPr>
            <a:t>Coordinate e-business applications</a:t>
          </a:r>
        </a:p>
      </dsp:txBody>
      <dsp:txXfrm>
        <a:off x="4251124" y="1352987"/>
        <a:ext cx="2013350" cy="1642942"/>
      </dsp:txXfrm>
    </dsp:sp>
    <dsp:sp modelId="{4132ECB1-6BEF-4935-AFA3-B2EAA48FDE7E}">
      <dsp:nvSpPr>
        <dsp:cNvPr id="0" name=""/>
        <dsp:cNvSpPr/>
      </dsp:nvSpPr>
      <dsp:spPr>
        <a:xfrm>
          <a:off x="637236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mn-lt"/>
              <a:ea typeface="+mn-ea"/>
              <a:cs typeface="+mn-cs"/>
            </a:rPr>
            <a:t>STRATEGY</a:t>
          </a:r>
        </a:p>
      </dsp:txBody>
      <dsp:txXfrm>
        <a:off x="6372369" y="748982"/>
        <a:ext cx="2013350" cy="604005"/>
      </dsp:txXfrm>
    </dsp:sp>
    <dsp:sp modelId="{C42A8BDE-B838-475D-AFDE-17B60D744AB6}">
      <dsp:nvSpPr>
        <dsp:cNvPr id="0" name=""/>
        <dsp:cNvSpPr/>
      </dsp:nvSpPr>
      <dsp:spPr>
        <a:xfrm>
          <a:off x="637236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mn-lt"/>
              <a:ea typeface="+mn-ea"/>
              <a:cs typeface="+mn-cs"/>
            </a:rPr>
            <a:t>Foster holistically superior methodologies</a:t>
          </a:r>
        </a:p>
      </dsp:txBody>
      <dsp:txXfrm>
        <a:off x="6372369" y="1352987"/>
        <a:ext cx="2013350" cy="1642942"/>
      </dsp:txXfrm>
    </dsp:sp>
    <dsp:sp modelId="{59606EB9-9F10-4D12-A33F-A242FDCC0D0F}">
      <dsp:nvSpPr>
        <dsp:cNvPr id="0" name=""/>
        <dsp:cNvSpPr/>
      </dsp:nvSpPr>
      <dsp:spPr>
        <a:xfrm>
          <a:off x="8493615"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mn-lt"/>
              <a:ea typeface="+mn-ea"/>
              <a:cs typeface="+mn-cs"/>
            </a:rPr>
            <a:t>LAUNCH</a:t>
          </a:r>
        </a:p>
      </dsp:txBody>
      <dsp:txXfrm>
        <a:off x="8493615" y="748982"/>
        <a:ext cx="2013350" cy="604005"/>
      </dsp:txXfrm>
    </dsp:sp>
    <dsp:sp modelId="{C8429E68-36DD-4F6A-A2F4-7CCDADCEFAD1}">
      <dsp:nvSpPr>
        <dsp:cNvPr id="0" name=""/>
        <dsp:cNvSpPr/>
      </dsp:nvSpPr>
      <dsp:spPr>
        <a:xfrm>
          <a:off x="8493615"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mn-lt"/>
              <a:ea typeface="+mn-ea"/>
              <a:cs typeface="+mn-cs"/>
            </a:rPr>
            <a:t>Deploy strategic networks with compelling e-business needs</a:t>
          </a:r>
        </a:p>
      </dsp:txBody>
      <dsp:txXfrm>
        <a:off x="8493615" y="1352987"/>
        <a:ext cx="2013350" cy="164294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10/5/2023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10/5/2023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4205399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3429000"/>
            <a:ext cx="4941771" cy="212804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chor="ctr" anchorCtr="0">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272533"/>
            <a:ext cx="4296508" cy="953298"/>
          </a:xfrm>
        </p:spPr>
        <p:txBody>
          <a:bodyPr>
            <a:noAutofit/>
          </a:bodyPr>
          <a:lstStyle>
            <a:lvl1pPr>
              <a:defRPr lang="en-US" sz="2800" kern="1200" spc="150" baseline="0" dirty="0">
                <a:solidFill>
                  <a:schemeClr val="tx1"/>
                </a:solidFill>
                <a:latin typeface="+mj-lt"/>
                <a:ea typeface="+mj-ea"/>
                <a:cs typeface="+mj-cs"/>
              </a:defRPr>
            </a:lvl1pPr>
          </a:lstStyle>
          <a:p>
            <a:r>
              <a:rPr lang="en-US" dirty="0"/>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306751" y="1507772"/>
            <a:ext cx="2141764" cy="514350"/>
          </a:xfrm>
        </p:spPr>
        <p:txBody>
          <a:bodyPr anchor="ctr">
            <a:no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872808" y="2584097"/>
            <a:ext cx="2141764" cy="514350"/>
          </a:xfrm>
        </p:spPr>
        <p:txBody>
          <a:bodyPr anchor="ctr">
            <a:no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479233" y="3660422"/>
            <a:ext cx="2141764" cy="514350"/>
          </a:xfrm>
        </p:spPr>
        <p:txBody>
          <a:bodyPr anchor="ctr">
            <a:no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2063433" y="4736748"/>
            <a:ext cx="2141764" cy="514350"/>
          </a:xfrm>
        </p:spPr>
        <p:txBody>
          <a:bodyPr anchor="ctr">
            <a:no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EE24E1DB-1F20-4C28-8069-D9219D1F8BB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72757"/>
            <a:ext cx="8421688" cy="1644984"/>
          </a:xfrm>
        </p:spPr>
        <p:txBody>
          <a:bodyPr>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883877"/>
            <a:ext cx="3924300"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883877"/>
            <a:ext cx="3943627"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38250" y="522515"/>
            <a:ext cx="9710646" cy="1377306"/>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3023393"/>
            <a:ext cx="2896671"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954593"/>
            <a:ext cx="5111750" cy="1921958"/>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92195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 uri="{C183D7F6-B498-43B3-948B-1728B52AA6E4}">
                <adec:decorative xmlns:adec="http://schemas.microsoft.com/office/drawing/2017/decorative" val="1"/>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351693"/>
            <a:ext cx="4179570" cy="2453652"/>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107620"/>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291403"/>
            <a:ext cx="2895600" cy="2054606"/>
          </a:xfrm>
        </p:spPr>
        <p:txBody>
          <a:bodyPr anchor="b">
            <a:no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A1CF8B-3479-49A3-A30E-2F2ECE962075}"/>
              </a:ext>
              <a:ext uri="{C183D7F6-B498-43B3-948B-1728B52AA6E4}">
                <adec:decorative xmlns:adec="http://schemas.microsoft.com/office/drawing/2017/decorative" val="1"/>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612949"/>
            <a:ext cx="5111750" cy="2263602"/>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2263602"/>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05D2CCB-CCFC-4A8A-ADA9-C1E4D13B968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522514"/>
            <a:ext cx="4179570" cy="3341857"/>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31859"/>
            <a:ext cx="4179570" cy="365125"/>
          </a:xfrm>
        </p:spPr>
        <p:txBody>
          <a:bodyPr anchor="ctr" anchorCtr="0">
            <a:no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ctr" anchorCtr="0">
            <a:no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28567" y="892177"/>
            <a:ext cx="9577983" cy="1325563"/>
          </a:xfrm>
        </p:spPr>
        <p:txBody>
          <a:bodyPr>
            <a:no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2pPr marL="0" indent="0" algn="ctr">
              <a:spcBef>
                <a:spcPts val="0"/>
              </a:spcBef>
              <a:buNone/>
              <a:defRPr sz="1400"/>
            </a:lvl2p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500168" y="892177"/>
            <a:ext cx="9088438" cy="1135899"/>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ctr">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570485"/>
            <a:ext cx="2105135"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779603"/>
            <a:ext cx="2299855"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779603"/>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38439"/>
            <a:ext cx="1813474"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38439"/>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134303"/>
            <a:ext cx="10515600" cy="1325563"/>
          </a:xfrm>
          <a:prstGeom prst="rect">
            <a:avLst/>
          </a:prstGeom>
        </p:spPr>
        <p:txBody>
          <a:bodyPr vert="horz" lIns="91440" tIns="45720" rIns="91440" bIns="45720" rtlCol="0" anchor="b"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8.xml"/><Relationship Id="rId5" Type="http://schemas.openxmlformats.org/officeDocument/2006/relationships/image" Target="../media/image20.png"/><Relationship Id="rId4" Type="http://schemas.openxmlformats.org/officeDocument/2006/relationships/image" Target="../media/image19.jpeg"/></Relationships>
</file>

<file path=ppt/slides/_rels/slide8.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image" Target="../media/image22.jpg"/><Relationship Id="rId7" Type="http://schemas.openxmlformats.org/officeDocument/2006/relationships/image" Target="../media/image25.jpg"/><Relationship Id="rId2" Type="http://schemas.openxmlformats.org/officeDocument/2006/relationships/image" Target="../media/image21.png"/><Relationship Id="rId1" Type="http://schemas.openxmlformats.org/officeDocument/2006/relationships/slideLayout" Target="../slideLayouts/slideLayout9.xml"/><Relationship Id="rId6" Type="http://schemas.openxmlformats.org/officeDocument/2006/relationships/image" Target="../media/image24.jpg"/><Relationship Id="rId5" Type="http://schemas.openxmlformats.org/officeDocument/2006/relationships/image" Target="../media/image20.png"/><Relationship Id="rId4" Type="http://schemas.openxmlformats.org/officeDocument/2006/relationships/image" Target="../media/image23.jpg"/><Relationship Id="rId9" Type="http://schemas.openxmlformats.org/officeDocument/2006/relationships/image" Target="../media/image27.jp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3429000"/>
            <a:ext cx="4941771" cy="2128042"/>
          </a:xfrm>
        </p:spPr>
        <p:txBody>
          <a:bodyPr/>
          <a:lstStyle/>
          <a:p>
            <a:r>
              <a:rPr lang="en-US" dirty="0"/>
              <a:t>PRESENTATION TITLE</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Mirjam Nilsson</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272533"/>
            <a:ext cx="4296508" cy="953298"/>
          </a:xfrm>
        </p:spPr>
        <p:txBody>
          <a:bodyPr/>
          <a:lstStyle/>
          <a:p>
            <a:r>
              <a:rPr lang="en-US" dirty="0"/>
              <a:t>TIMELINE</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306751" y="1507772"/>
            <a:ext cx="2141764" cy="514350"/>
          </a:xfrm>
        </p:spPr>
        <p:txBody>
          <a:bodyPr/>
          <a:lstStyle/>
          <a:p>
            <a:r>
              <a:rPr lang="en-US" dirty="0"/>
              <a:t>Q1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872808" y="2584097"/>
            <a:ext cx="2141764" cy="514350"/>
          </a:xfrm>
        </p:spPr>
        <p:txBody>
          <a:bodyPr/>
          <a:lstStyle/>
          <a:p>
            <a:r>
              <a:rPr lang="en-US" dirty="0"/>
              <a:t>Q2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479233" y="3660422"/>
            <a:ext cx="2141764" cy="514350"/>
          </a:xfrm>
        </p:spPr>
        <p:txBody>
          <a:bodyPr/>
          <a:lstStyle/>
          <a:p>
            <a:r>
              <a:rPr lang="en-US" dirty="0"/>
              <a:t>Q3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2063433" y="4736748"/>
            <a:ext cx="2141764" cy="514350"/>
          </a:xfrm>
        </p:spPr>
        <p:txBody>
          <a:bodyPr/>
          <a:lstStyle/>
          <a:p>
            <a:r>
              <a:rPr lang="en-US" dirty="0"/>
              <a:t>Q4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dirty="0"/>
              <a:t>Synergize scalable e-commerce</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dirty="0"/>
              <a:t>Coordinate e-business applications</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dirty="0"/>
              <a:t>Deploy strategic networks with compelling e-business needs</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r>
              <a:rPr lang="en-US" dirty="0"/>
              <a:t>Disseminate standardized metrics</a:t>
            </a:r>
          </a:p>
        </p:txBody>
      </p:sp>
      <p:sp>
        <p:nvSpPr>
          <p:cNvPr id="16" name="Date Placeholder 15">
            <a:extLst>
              <a:ext uri="{FF2B5EF4-FFF2-40B4-BE49-F238E27FC236}">
                <a16:creationId xmlns:a16="http://schemas.microsoft.com/office/drawing/2014/main" id="{24238BD7-9B10-4E64-B1B4-FDE6DD70AA60}"/>
              </a:ext>
            </a:extLst>
          </p:cNvPr>
          <p:cNvSpPr>
            <a:spLocks noGrp="1"/>
          </p:cNvSpPr>
          <p:nvPr>
            <p:ph type="dt" sz="half" idx="10"/>
          </p:nvPr>
        </p:nvSpPr>
        <p:spPr>
          <a:xfrm>
            <a:off x="838200" y="6356350"/>
            <a:ext cx="2743200" cy="365125"/>
          </a:xfrm>
        </p:spPr>
        <p:txBody>
          <a:bodyPr/>
          <a:lstStyle/>
          <a:p>
            <a:r>
              <a:rPr lang="en-US" dirty="0"/>
              <a:t>20XX</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332104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572757"/>
            <a:ext cx="8421688" cy="1644984"/>
          </a:xfrm>
        </p:spPr>
        <p:txBody>
          <a:bodyPr/>
          <a:lstStyle/>
          <a:p>
            <a:r>
              <a:rPr lang="en-US" dirty="0"/>
              <a:t>AREAS OF FOCUS</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883877"/>
            <a:ext cx="3924300" cy="864157"/>
          </a:xfrm>
        </p:spPr>
        <p:txBody>
          <a:bodyPr/>
          <a:lstStyle/>
          <a:p>
            <a:r>
              <a:rPr lang="en-US" dirty="0"/>
              <a:t>B2B MARKET SCENARIOS</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3834606"/>
            <a:ext cx="3924300" cy="1997867"/>
          </a:xfrm>
        </p:spPr>
        <p:txBody>
          <a:bodyPr>
            <a:normAutofit/>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410173" y="2883877"/>
            <a:ext cx="3943627" cy="864157"/>
          </a:xfrm>
        </p:spPr>
        <p:txBody>
          <a:bodyPr/>
          <a:lstStyle/>
          <a:p>
            <a:r>
              <a:rPr lang="en-US" dirty="0"/>
              <a:t>CLOUD-BASED OPPORTUNITIES</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10173" y="3834606"/>
            <a:ext cx="3943627" cy="1997867"/>
          </a:xfrm>
        </p:spPr>
        <p:txBody>
          <a:bodyPr>
            <a:normAutofit/>
          </a:bodyPr>
          <a:lstStyle/>
          <a:p>
            <a:r>
              <a:rPr lang="en-US" dirty="0"/>
              <a:t>Iterative approaches to corporate strategy</a:t>
            </a:r>
          </a:p>
          <a:p>
            <a:r>
              <a:rPr lang="en-US" dirty="0"/>
              <a:t>​Establish a management framework from the inside​</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238250" y="522515"/>
            <a:ext cx="9710646" cy="1377306"/>
          </a:xfrm>
        </p:spPr>
        <p:txBody>
          <a:bodyPr/>
          <a:lstStyle/>
          <a:p>
            <a:r>
              <a:rPr lang="en-US" dirty="0"/>
              <a:t>HOW WE GET THERE</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3023393"/>
            <a:ext cx="2882475" cy="768371"/>
          </a:xfrm>
        </p:spPr>
        <p:txBody>
          <a:bodyPr/>
          <a:lstStyle/>
          <a:p>
            <a:r>
              <a:rPr lang="en-US" dirty="0"/>
              <a:t>ROI</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t>Envision multimedia-based expertise and cross-media growth strategies​</a:t>
            </a:r>
          </a:p>
          <a:p>
            <a:r>
              <a:rPr lang="en-US" dirty="0"/>
              <a:t>​Engage worldwide methodologies with web-enabled technologies​</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3023393"/>
            <a:ext cx="2896671" cy="768371"/>
          </a:xfrm>
        </p:spPr>
        <p:txBody>
          <a:bodyPr/>
          <a:lstStyle/>
          <a:p>
            <a:r>
              <a:rPr lang="en-US" dirty="0"/>
              <a:t>NICHE MARKETS </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Pursue scalable customer service through sustainable strategies​</a:t>
            </a:r>
          </a:p>
          <a:p>
            <a:r>
              <a:rPr lang="en-US" dirty="0"/>
              <a:t>Engage top-line web services with cutting-edge deliverables​​​</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3023393"/>
            <a:ext cx="2882475" cy="768371"/>
          </a:xfrm>
        </p:spPr>
        <p:txBody>
          <a:bodyPr/>
          <a:lstStyle/>
          <a:p>
            <a:r>
              <a:rPr lang="en-US" dirty="0"/>
              <a:t>SUPPLY CHAINS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Cultivate one-to-one customer service with robust ideas​</a:t>
            </a:r>
          </a:p>
          <a:p>
            <a:r>
              <a:rPr lang="en-US" dirty="0"/>
              <a:t>Maximize timely deliverables for real-time schemas​</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429429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954593"/>
            <a:ext cx="5111750" cy="1921958"/>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921958"/>
          </a:xfrm>
        </p:spPr>
        <p:txBody>
          <a:bodyPr>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351693"/>
            <a:ext cx="4179570" cy="2453652"/>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2107620"/>
          </a:xfrm>
        </p:spPr>
        <p:txBody>
          <a:bodyPr>
            <a:normAutofit/>
          </a:bodyPr>
          <a:lstStyle/>
          <a:p>
            <a:r>
              <a:rPr lang="en-US" dirty="0"/>
              <a:t>Mirjam Nilsson</a:t>
            </a:r>
          </a:p>
          <a:p>
            <a:r>
              <a:rPr lang="en-US" dirty="0"/>
              <a:t>mirjam@contoso.com</a:t>
            </a:r>
          </a:p>
          <a:p>
            <a:r>
              <a:rPr lang="en-US" dirty="0"/>
              <a:t>www.contoso.com</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291403"/>
            <a:ext cx="2895600" cy="2054606"/>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Introduction</a:t>
            </a:r>
          </a:p>
          <a:p>
            <a:r>
              <a:rPr lang="en-US" dirty="0"/>
              <a:t>Primary goals</a:t>
            </a:r>
          </a:p>
          <a:p>
            <a:r>
              <a:rPr lang="en-US" dirty="0"/>
              <a:t>Areas of growth</a:t>
            </a:r>
          </a:p>
          <a:p>
            <a:r>
              <a:rPr lang="en-US" dirty="0"/>
              <a:t>Timeline</a:t>
            </a:r>
          </a:p>
          <a:p>
            <a:r>
              <a:rPr lang="en-US" dirty="0"/>
              <a:t>Summary</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612949"/>
            <a:ext cx="5111750" cy="226360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2263602"/>
          </a:xfrm>
        </p:spPr>
        <p:txBody>
          <a:bodyPr/>
          <a:lstStyle/>
          <a:p>
            <a:r>
              <a:rPr lang="en-US" dirty="0"/>
              <a:t>At Contoso, we empower organizations to foster collaborative thinking to further drive workplace innovation. By closing the loop and leveraging agile frameworks, we help business grow organically and foster a consumer-first mindset.​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522514"/>
            <a:ext cx="4179570" cy="3341857"/>
          </a:xfrm>
        </p:spPr>
        <p:txBody>
          <a:bodyPr/>
          <a:lstStyle/>
          <a:p>
            <a:r>
              <a:rPr lang="en-US" dirty="0"/>
              <a:t>PRIMARY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31859"/>
            <a:ext cx="4179570" cy="365125"/>
          </a:xfrm>
        </p:spPr>
        <p:txBody>
          <a:bodyPr/>
          <a:lstStyle/>
          <a:p>
            <a:r>
              <a:rPr lang="en-US" dirty="0"/>
              <a:t>Annual revenue growth</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134303"/>
            <a:ext cx="10515600" cy="1325563"/>
          </a:xfrm>
        </p:spPr>
        <p:txBody>
          <a:bodyPr/>
          <a:lstStyle/>
          <a:p>
            <a:r>
              <a:rPr lang="en-US" dirty="0"/>
              <a:t>AREAS OF GROWTH</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3892965189"/>
              </p:ext>
            </p:extLst>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dirty="0">
                          <a:solidFill>
                            <a:srgbClr val="FFFFFF"/>
                          </a:solidFill>
                          <a:effectLst/>
                        </a:rPr>
                        <a:t>​</a:t>
                      </a:r>
                      <a:endParaRPr lang="en-US" sz="1600" b="1" i="0" dirty="0">
                        <a:solidFill>
                          <a:srgbClr val="FFFFFF"/>
                        </a:solidFill>
                        <a:effectLst/>
                        <a:latin typeface="+mn-lt"/>
                      </a:endParaRPr>
                    </a:p>
                  </a:txBody>
                  <a:tcPr anchor="ctr"/>
                </a:tc>
                <a:tc>
                  <a:txBody>
                    <a:bodyPr/>
                    <a:lstStyle/>
                    <a:p>
                      <a:pPr algn="ctr" rtl="0" fontAlgn="base"/>
                      <a:r>
                        <a:rPr lang="en-US" sz="1600" b="0" dirty="0">
                          <a:solidFill>
                            <a:schemeClr val="accent1"/>
                          </a:solidFill>
                          <a:effectLst/>
                        </a:rPr>
                        <a:t>CATEGORY 1</a:t>
                      </a:r>
                      <a:endParaRPr lang="en-US" sz="1600" b="1" i="0" dirty="0">
                        <a:solidFill>
                          <a:schemeClr val="accent1"/>
                        </a:solidFill>
                        <a:effectLst/>
                        <a:latin typeface="+mn-lt"/>
                      </a:endParaRPr>
                    </a:p>
                  </a:txBody>
                  <a:tcPr anchor="ctr"/>
                </a:tc>
                <a:tc>
                  <a:txBody>
                    <a:bodyPr/>
                    <a:lstStyle/>
                    <a:p>
                      <a:pPr algn="ctr" rtl="0" fontAlgn="base"/>
                      <a:r>
                        <a:rPr lang="en-US" sz="1600" b="0" dirty="0">
                          <a:solidFill>
                            <a:schemeClr val="accent1"/>
                          </a:solidFill>
                          <a:effectLst/>
                        </a:rPr>
                        <a:t>CATEGORY 2</a:t>
                      </a:r>
                      <a:endParaRPr lang="en-US" sz="1600" b="1" i="0" dirty="0">
                        <a:solidFill>
                          <a:schemeClr val="accent1"/>
                        </a:solidFill>
                        <a:effectLst/>
                        <a:latin typeface="+mn-lt"/>
                      </a:endParaRPr>
                    </a:p>
                  </a:txBody>
                  <a:tcPr anchor="ctr"/>
                </a:tc>
                <a:tc>
                  <a:txBody>
                    <a:bodyPr/>
                    <a:lstStyle/>
                    <a:p>
                      <a:pPr algn="ctr" rtl="0" fontAlgn="base"/>
                      <a:r>
                        <a:rPr lang="en-US" sz="1600" b="0" kern="1200" dirty="0">
                          <a:solidFill>
                            <a:schemeClr val="accent1"/>
                          </a:solidFill>
                          <a:effectLst/>
                        </a:rPr>
                        <a:t>CATEGORY 3</a:t>
                      </a:r>
                      <a:r>
                        <a:rPr lang="en-US" sz="1600" b="1" dirty="0">
                          <a:solidFill>
                            <a:srgbClr val="FFFFFF"/>
                          </a:solidFill>
                          <a:effectLst/>
                        </a:rPr>
                        <a:t>​</a:t>
                      </a:r>
                      <a:endParaRPr lang="en-US" sz="1600" b="1" i="0" dirty="0">
                        <a:solidFill>
                          <a:srgbClr val="FFFFFF"/>
                        </a:solidFill>
                        <a:effectLst/>
                        <a:latin typeface="+mn-lt"/>
                      </a:endParaRPr>
                    </a:p>
                  </a:txBody>
                  <a:tcPr anchor="ctr"/>
                </a:tc>
                <a:tc>
                  <a:txBody>
                    <a:bodyPr/>
                    <a:lstStyle/>
                    <a:p>
                      <a:pPr algn="ctr" rtl="0" fontAlgn="base"/>
                      <a:r>
                        <a:rPr lang="en-US" sz="1600" b="0" kern="1200" dirty="0">
                          <a:solidFill>
                            <a:schemeClr val="accent1"/>
                          </a:solidFill>
                          <a:effectLst/>
                        </a:rPr>
                        <a:t>CATEGORY 4​</a:t>
                      </a:r>
                      <a:endParaRPr lang="en-US" sz="1600" b="0" i="0" kern="1200" dirty="0">
                        <a:solidFill>
                          <a:schemeClr val="accent1"/>
                        </a:solidFill>
                        <a:effectLst/>
                        <a:latin typeface="+mn-lt"/>
                        <a:ea typeface="+mn-ea"/>
                        <a:cs typeface="+mn-cs"/>
                      </a:endParaRPr>
                    </a:p>
                  </a:txBody>
                  <a:tcPr anchor="ctr"/>
                </a:tc>
                <a:extLst>
                  <a:ext uri="{0D108BD9-81ED-4DB2-BD59-A6C34878D82A}">
                    <a16:rowId xmlns:a16="http://schemas.microsoft.com/office/drawing/2014/main" val="3441328149"/>
                  </a:ext>
                </a:extLst>
              </a:tr>
              <a:tr h="714194">
                <a:tc>
                  <a:txBody>
                    <a:bodyPr/>
                    <a:lstStyle/>
                    <a:p>
                      <a:pPr algn="ctr" rtl="0" fontAlgn="base"/>
                      <a:r>
                        <a:rPr lang="en-US" sz="1400" b="0" dirty="0">
                          <a:solidFill>
                            <a:srgbClr val="333F50"/>
                          </a:solidFill>
                          <a:effectLst/>
                        </a:rPr>
                        <a:t>Q1</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4.5</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2.3</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1.7</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5</a:t>
                      </a:r>
                      <a:r>
                        <a:rPr lang="en-US" sz="1400" b="0" dirty="0">
                          <a:solidFill>
                            <a:srgbClr val="000000"/>
                          </a:solidFill>
                          <a:effectLst/>
                        </a:rPr>
                        <a:t>​.0</a:t>
                      </a:r>
                      <a:endParaRPr lang="en-US" sz="1400" b="0" i="0" dirty="0">
                        <a:solidFill>
                          <a:srgbClr val="000000"/>
                        </a:solidFill>
                        <a:effectLst/>
                        <a:latin typeface="+mn-lt"/>
                      </a:endParaRPr>
                    </a:p>
                  </a:txBody>
                  <a:tcPr anchor="ctr"/>
                </a:tc>
                <a:extLst>
                  <a:ext uri="{0D108BD9-81ED-4DB2-BD59-A6C34878D82A}">
                    <a16:rowId xmlns:a16="http://schemas.microsoft.com/office/drawing/2014/main" val="3134841754"/>
                  </a:ext>
                </a:extLst>
              </a:tr>
              <a:tr h="714194">
                <a:tc>
                  <a:txBody>
                    <a:bodyPr/>
                    <a:lstStyle/>
                    <a:p>
                      <a:pPr algn="ctr" rtl="0" fontAlgn="base"/>
                      <a:r>
                        <a:rPr lang="en-US" sz="1400" b="0" dirty="0">
                          <a:solidFill>
                            <a:srgbClr val="333F50"/>
                          </a:solidFill>
                          <a:effectLst/>
                        </a:rPr>
                        <a:t>Q2</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3.2</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5.1</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4.4</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3</a:t>
                      </a:r>
                      <a:r>
                        <a:rPr lang="en-US" sz="1400" b="0" dirty="0">
                          <a:solidFill>
                            <a:srgbClr val="000000"/>
                          </a:solidFill>
                          <a:effectLst/>
                        </a:rPr>
                        <a:t>​.0</a:t>
                      </a:r>
                      <a:endParaRPr lang="en-US" sz="1400" b="0" i="0" dirty="0">
                        <a:solidFill>
                          <a:srgbClr val="000000"/>
                        </a:solidFill>
                        <a:effectLst/>
                        <a:latin typeface="+mn-lt"/>
                      </a:endParaRPr>
                    </a:p>
                  </a:txBody>
                  <a:tcPr anchor="ctr"/>
                </a:tc>
                <a:extLst>
                  <a:ext uri="{0D108BD9-81ED-4DB2-BD59-A6C34878D82A}">
                    <a16:rowId xmlns:a16="http://schemas.microsoft.com/office/drawing/2014/main" val="4129140390"/>
                  </a:ext>
                </a:extLst>
              </a:tr>
              <a:tr h="714194">
                <a:tc>
                  <a:txBody>
                    <a:bodyPr/>
                    <a:lstStyle/>
                    <a:p>
                      <a:pPr algn="ctr" rtl="0" fontAlgn="base"/>
                      <a:r>
                        <a:rPr lang="en-US" sz="1400" b="0" dirty="0">
                          <a:solidFill>
                            <a:srgbClr val="333F50"/>
                          </a:solidFill>
                          <a:effectLst/>
                        </a:rPr>
                        <a:t>Q3</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2.1</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1.7</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2.5</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2.8</a:t>
                      </a:r>
                      <a:r>
                        <a:rPr lang="en-US" sz="1400" b="0" dirty="0">
                          <a:solidFill>
                            <a:srgbClr val="000000"/>
                          </a:solidFill>
                          <a:effectLst/>
                        </a:rPr>
                        <a:t>​</a:t>
                      </a:r>
                      <a:endParaRPr lang="en-US" sz="1400" b="0" i="0" dirty="0">
                        <a:solidFill>
                          <a:srgbClr val="000000"/>
                        </a:solidFill>
                        <a:effectLst/>
                        <a:latin typeface="+mn-lt"/>
                      </a:endParaRPr>
                    </a:p>
                  </a:txBody>
                  <a:tcPr anchor="ctr"/>
                </a:tc>
                <a:extLst>
                  <a:ext uri="{0D108BD9-81ED-4DB2-BD59-A6C34878D82A}">
                    <a16:rowId xmlns:a16="http://schemas.microsoft.com/office/drawing/2014/main" val="1699990805"/>
                  </a:ext>
                </a:extLst>
              </a:tr>
              <a:tr h="714194">
                <a:tc>
                  <a:txBody>
                    <a:bodyPr/>
                    <a:lstStyle/>
                    <a:p>
                      <a:pPr algn="ctr" rtl="0" fontAlgn="base"/>
                      <a:r>
                        <a:rPr lang="en-US" sz="1400" b="0" dirty="0">
                          <a:solidFill>
                            <a:srgbClr val="333F50"/>
                          </a:solidFill>
                          <a:effectLst/>
                        </a:rPr>
                        <a:t>Q4</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4.5</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2.2</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1.7</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7.0</a:t>
                      </a:r>
                      <a:endParaRPr lang="en-US" sz="1400" b="0" i="0" dirty="0">
                        <a:solidFill>
                          <a:srgbClr val="000000"/>
                        </a:solidFill>
                        <a:effectLst/>
                        <a:latin typeface="+mn-lt"/>
                      </a:endParaRPr>
                    </a:p>
                  </a:txBody>
                  <a:tcPr anchor="ctr"/>
                </a:tc>
                <a:extLst>
                  <a:ext uri="{0D108BD9-81ED-4DB2-BD59-A6C34878D82A}">
                    <a16:rowId xmlns:a16="http://schemas.microsoft.com/office/drawing/2014/main" val="3388671141"/>
                  </a:ext>
                </a:extLst>
              </a:tr>
            </a:tbl>
          </a:graphicData>
        </a:graphic>
      </p:graphicFrame>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249968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n-US" dirty="0"/>
              <a:t>BUSINESS OPPORTUNITIES ARE LIKE BUSES. THERE'S ALWAYS ANOTHER ONE COMING.​</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t>Richard Branson</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228567" y="892177"/>
            <a:ext cx="9577983" cy="1325563"/>
          </a:xfrm>
        </p:spPr>
        <p:txBody>
          <a:bodyPr/>
          <a:lstStyle/>
          <a:p>
            <a:r>
              <a:rPr lang="en-US"/>
              <a:t>MEET OUR TEAM</a:t>
            </a:r>
            <a:endParaRPr lang="en-US" dirty="0"/>
          </a:p>
        </p:txBody>
      </p:sp>
      <p:pic>
        <p:nvPicPr>
          <p:cNvPr id="6" name="Picture Placeholder 15" descr="Team member headshot">
            <a:extLst>
              <a:ext uri="{FF2B5EF4-FFF2-40B4-BE49-F238E27FC236}">
                <a16:creationId xmlns:a16="http://schemas.microsoft.com/office/drawing/2014/main" id="{7B3BFDC1-8EC7-A38B-9064-F456B71CDAC3}"/>
              </a:ext>
            </a:extLst>
          </p:cNvPr>
          <p:cNvPicPr>
            <a:picLocks noGrp="1" noChangeAspect="1"/>
          </p:cNvPicPr>
          <p:nvPr>
            <p:ph type="pic" sz="quarter" idx="14"/>
          </p:nvPr>
        </p:nvPicPr>
        <p:blipFill rotWithShape="1">
          <a:blip r:embed="rId2"/>
          <a:srcRect l="43" r="43"/>
          <a:stretch/>
        </p:blipFill>
        <p:spPr>
          <a:xfrm>
            <a:off x="1487181" y="2886074"/>
            <a:ext cx="1845511" cy="1845511"/>
          </a:xfrm>
        </p:spPr>
      </p:pic>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228568" y="5084524"/>
            <a:ext cx="2317707" cy="343061"/>
          </a:xfrm>
        </p:spPr>
        <p:txBody>
          <a:bodyPr/>
          <a:lstStyle/>
          <a:p>
            <a:r>
              <a:rPr lang="en-US"/>
              <a:t>TAKUMA HAYASHI</a:t>
            </a:r>
            <a:endParaRPr lang="en-US" dirty="0"/>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1487181" y="5464114"/>
            <a:ext cx="1845511" cy="660747"/>
          </a:xfrm>
        </p:spPr>
        <p:txBody>
          <a:bodyPr/>
          <a:lstStyle/>
          <a:p>
            <a:r>
              <a:rPr lang="en-US"/>
              <a:t>President</a:t>
            </a:r>
            <a:endParaRPr lang="en-US" dirty="0"/>
          </a:p>
        </p:txBody>
      </p:sp>
      <p:pic>
        <p:nvPicPr>
          <p:cNvPr id="18" name="Picture Placeholder 17" descr="Headshot for team slides ">
            <a:extLst>
              <a:ext uri="{FF2B5EF4-FFF2-40B4-BE49-F238E27FC236}">
                <a16:creationId xmlns:a16="http://schemas.microsoft.com/office/drawing/2014/main" id="{F2557ABA-5037-481D-8C54-94B63E80E2EC}"/>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l="43" r="43"/>
          <a:stretch/>
        </p:blipFill>
        <p:spPr>
          <a:xfrm>
            <a:off x="3836914" y="2886074"/>
            <a:ext cx="1845511" cy="1845511"/>
          </a:xfrm>
        </p:spPr>
      </p:pic>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578300" y="5084524"/>
            <a:ext cx="2330816" cy="343061"/>
          </a:xfrm>
        </p:spPr>
        <p:txBody>
          <a:bodyPr/>
          <a:lstStyle/>
          <a:p>
            <a:r>
              <a:rPr lang="en-US"/>
              <a:t>MIRJAM NILSSON</a:t>
            </a:r>
            <a:endParaRPr lang="en-US" dirty="0"/>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3836913" y="5478796"/>
            <a:ext cx="1855949" cy="660747"/>
          </a:xfrm>
        </p:spPr>
        <p:txBody>
          <a:bodyPr/>
          <a:lstStyle/>
          <a:p>
            <a:r>
              <a:rPr lang="en-US"/>
              <a:t>Chief Executive Officer</a:t>
            </a:r>
            <a:endParaRPr lang="en-US" dirty="0"/>
          </a:p>
        </p:txBody>
      </p:sp>
      <p:pic>
        <p:nvPicPr>
          <p:cNvPr id="20" name="Picture Placeholder 19" descr="Headshot for team slides ">
            <a:extLst>
              <a:ext uri="{FF2B5EF4-FFF2-40B4-BE49-F238E27FC236}">
                <a16:creationId xmlns:a16="http://schemas.microsoft.com/office/drawing/2014/main" id="{618E88B2-D607-4D3C-9519-A591A729DCC9}"/>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l="43" r="43"/>
          <a:stretch/>
        </p:blipFill>
        <p:spPr>
          <a:xfrm>
            <a:off x="6327578" y="2886074"/>
            <a:ext cx="1845511" cy="1845511"/>
          </a:xfrm>
        </p:spPr>
      </p:pic>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068964" y="5084524"/>
            <a:ext cx="2317707" cy="343061"/>
          </a:xfrm>
        </p:spPr>
        <p:txBody>
          <a:bodyPr/>
          <a:lstStyle/>
          <a:p>
            <a:r>
              <a:rPr lang="en-US"/>
              <a:t>FLORA BERGGREN</a:t>
            </a:r>
            <a:endParaRPr lang="en-US" dirty="0"/>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6327577" y="5478796"/>
            <a:ext cx="1845511" cy="660747"/>
          </a:xfrm>
        </p:spPr>
        <p:txBody>
          <a:bodyPr>
            <a:normAutofit/>
          </a:bodyPr>
          <a:lstStyle/>
          <a:p>
            <a:r>
              <a:rPr lang="en-US"/>
              <a:t>Chief Operations Officer</a:t>
            </a:r>
            <a:endParaRPr lang="en-US" dirty="0"/>
          </a:p>
        </p:txBody>
      </p:sp>
      <p:pic>
        <p:nvPicPr>
          <p:cNvPr id="17" name="Picture Placeholder 21" descr="Team member headshot">
            <a:extLst>
              <a:ext uri="{FF2B5EF4-FFF2-40B4-BE49-F238E27FC236}">
                <a16:creationId xmlns:a16="http://schemas.microsoft.com/office/drawing/2014/main" id="{3190BB92-D70B-74E0-7C61-51124FD70DEC}"/>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a:ext>
            </a:extLst>
          </a:blip>
          <a:srcRect/>
          <a:stretch/>
        </p:blipFill>
        <p:spPr>
          <a:xfrm>
            <a:off x="8747458" y="2886074"/>
            <a:ext cx="1845511" cy="1845511"/>
          </a:xfrm>
        </p:spPr>
      </p:pic>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8488845" y="5084524"/>
            <a:ext cx="2317706" cy="343061"/>
          </a:xfrm>
        </p:spPr>
        <p:txBody>
          <a:bodyPr/>
          <a:lstStyle/>
          <a:p>
            <a:r>
              <a:rPr lang="en-US"/>
              <a:t>RAJESH SANTOSHI</a:t>
            </a:r>
            <a:endParaRPr lang="en-US" dirty="0"/>
          </a:p>
        </p:txBody>
      </p:sp>
      <p:sp>
        <p:nvSpPr>
          <p:cNvPr id="14" name="Text Placeholder 13">
            <a:extLst>
              <a:ext uri="{FF2B5EF4-FFF2-40B4-BE49-F238E27FC236}">
                <a16:creationId xmlns:a16="http://schemas.microsoft.com/office/drawing/2014/main" id="{3099A0B0-BDD0-48DA-AA3E-13153E65129F}"/>
              </a:ext>
            </a:extLst>
          </p:cNvPr>
          <p:cNvSpPr>
            <a:spLocks noGrp="1"/>
          </p:cNvSpPr>
          <p:nvPr>
            <p:ph type="body" idx="24"/>
          </p:nvPr>
        </p:nvSpPr>
        <p:spPr>
          <a:xfrm>
            <a:off x="8747458" y="5464114"/>
            <a:ext cx="1845510" cy="660747"/>
          </a:xfrm>
        </p:spPr>
        <p:txBody>
          <a:bodyPr/>
          <a:lstStyle/>
          <a:p>
            <a:r>
              <a:rPr lang="en-US"/>
              <a:t>VP Marketing</a:t>
            </a:r>
            <a:endParaRPr lang="en-US" dirty="0"/>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a:t>20XX</a:t>
            </a:r>
            <a:endParaRPr lang="en-US" dirty="0"/>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2619301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500168" y="892177"/>
            <a:ext cx="9088438" cy="1135899"/>
          </a:xfrm>
        </p:spPr>
        <p:txBody>
          <a:bodyPr/>
          <a:lstStyle/>
          <a:p>
            <a:r>
              <a:rPr lang="en-US"/>
              <a:t>MEET OUR TEAM  </a:t>
            </a:r>
            <a:endParaRPr lang="en-US" dirty="0"/>
          </a:p>
        </p:txBody>
      </p:sp>
      <p:pic>
        <p:nvPicPr>
          <p:cNvPr id="16" name="Picture Placeholder 126" descr="Team member headshot">
            <a:extLst>
              <a:ext uri="{FF2B5EF4-FFF2-40B4-BE49-F238E27FC236}">
                <a16:creationId xmlns:a16="http://schemas.microsoft.com/office/drawing/2014/main" id="{266A30B7-119F-18D7-4F7E-F11FCA29FBF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l="4863" r="4863"/>
          <a:stretch/>
        </p:blipFill>
        <p:spPr>
          <a:xfrm>
            <a:off x="1877176" y="2428875"/>
            <a:ext cx="1066800" cy="1066800"/>
          </a:xfrm>
        </p:spPr>
      </p:pic>
      <p:sp>
        <p:nvSpPr>
          <p:cNvPr id="3" name="Text Placeholder 2">
            <a:extLst>
              <a:ext uri="{FF2B5EF4-FFF2-40B4-BE49-F238E27FC236}">
                <a16:creationId xmlns:a16="http://schemas.microsoft.com/office/drawing/2014/main" id="{25A49E2A-E51F-4DB7-B643-0BACFA4CDF33}"/>
              </a:ext>
            </a:extLst>
          </p:cNvPr>
          <p:cNvSpPr>
            <a:spLocks noGrp="1"/>
          </p:cNvSpPr>
          <p:nvPr>
            <p:ph type="body" idx="1"/>
          </p:nvPr>
        </p:nvSpPr>
        <p:spPr>
          <a:xfrm>
            <a:off x="1500168" y="3570485"/>
            <a:ext cx="1828800" cy="202838"/>
          </a:xfrm>
        </p:spPr>
        <p:txBody>
          <a:bodyPr/>
          <a:lstStyle/>
          <a:p>
            <a:r>
              <a:rPr lang="en-US"/>
              <a:t>TAKUMA HAYASHI</a:t>
            </a:r>
            <a:endParaRPr lang="en-US" dirty="0"/>
          </a:p>
        </p:txBody>
      </p:sp>
      <p:sp>
        <p:nvSpPr>
          <p:cNvPr id="11" name="Text Placeholder 10">
            <a:extLst>
              <a:ext uri="{FF2B5EF4-FFF2-40B4-BE49-F238E27FC236}">
                <a16:creationId xmlns:a16="http://schemas.microsoft.com/office/drawing/2014/main" id="{AA8375DF-11E9-44DF-BAA3-EACBE17AF4A7}"/>
              </a:ext>
            </a:extLst>
          </p:cNvPr>
          <p:cNvSpPr>
            <a:spLocks noGrp="1"/>
          </p:cNvSpPr>
          <p:nvPr>
            <p:ph type="body" idx="21"/>
          </p:nvPr>
        </p:nvSpPr>
        <p:spPr>
          <a:xfrm>
            <a:off x="1500168" y="3779603"/>
            <a:ext cx="1828800" cy="343061"/>
          </a:xfrm>
        </p:spPr>
        <p:txBody>
          <a:bodyPr/>
          <a:lstStyle/>
          <a:p>
            <a:r>
              <a:rPr lang="en-US"/>
              <a:t>President</a:t>
            </a:r>
            <a:endParaRPr lang="en-US" dirty="0"/>
          </a:p>
        </p:txBody>
      </p:sp>
      <p:pic>
        <p:nvPicPr>
          <p:cNvPr id="359" name="Picture Placeholder 358" descr="Headshot for team slides ">
            <a:extLst>
              <a:ext uri="{FF2B5EF4-FFF2-40B4-BE49-F238E27FC236}">
                <a16:creationId xmlns:a16="http://schemas.microsoft.com/office/drawing/2014/main" id="{32C08192-2F27-4ED3-9CEE-4C37C7DFE674}"/>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sp>
        <p:nvSpPr>
          <p:cNvPr id="8" name="Text Placeholder 7">
            <a:extLst>
              <a:ext uri="{FF2B5EF4-FFF2-40B4-BE49-F238E27FC236}">
                <a16:creationId xmlns:a16="http://schemas.microsoft.com/office/drawing/2014/main" id="{9584E2DE-7061-44CB-A94B-5555484F9744}"/>
              </a:ext>
            </a:extLst>
          </p:cNvPr>
          <p:cNvSpPr>
            <a:spLocks noGrp="1"/>
          </p:cNvSpPr>
          <p:nvPr>
            <p:ph type="body" idx="18"/>
          </p:nvPr>
        </p:nvSpPr>
        <p:spPr>
          <a:xfrm>
            <a:off x="3849262" y="3570485"/>
            <a:ext cx="1828800" cy="202838"/>
          </a:xfrm>
        </p:spPr>
        <p:txBody>
          <a:bodyPr/>
          <a:lstStyle/>
          <a:p>
            <a:r>
              <a:rPr lang="en-US"/>
              <a:t>MIRJAM NILSSON</a:t>
            </a:r>
            <a:endParaRPr lang="en-US" dirty="0"/>
          </a:p>
        </p:txBody>
      </p:sp>
      <p:sp>
        <p:nvSpPr>
          <p:cNvPr id="12" name="Text Placeholder 11">
            <a:extLst>
              <a:ext uri="{FF2B5EF4-FFF2-40B4-BE49-F238E27FC236}">
                <a16:creationId xmlns:a16="http://schemas.microsoft.com/office/drawing/2014/main" id="{57F11552-18E0-4565-AE6F-DE5290DF1269}"/>
              </a:ext>
            </a:extLst>
          </p:cNvPr>
          <p:cNvSpPr>
            <a:spLocks noGrp="1"/>
          </p:cNvSpPr>
          <p:nvPr>
            <p:ph type="body" idx="22"/>
          </p:nvPr>
        </p:nvSpPr>
        <p:spPr>
          <a:xfrm>
            <a:off x="3849262" y="3779603"/>
            <a:ext cx="1828800" cy="343061"/>
          </a:xfrm>
        </p:spPr>
        <p:txBody>
          <a:bodyPr/>
          <a:lstStyle/>
          <a:p>
            <a:r>
              <a:rPr lang="en-US"/>
              <a:t>Chief Executive Officer</a:t>
            </a:r>
            <a:endParaRPr lang="en-US" dirty="0"/>
          </a:p>
        </p:txBody>
      </p:sp>
      <p:pic>
        <p:nvPicPr>
          <p:cNvPr id="361" name="Picture Placeholder 360" descr="Headshot for team slides ">
            <a:extLst>
              <a:ext uri="{FF2B5EF4-FFF2-40B4-BE49-F238E27FC236}">
                <a16:creationId xmlns:a16="http://schemas.microsoft.com/office/drawing/2014/main" id="{CA581025-9A6A-4294-8F86-E611BCEFAB15}"/>
              </a:ext>
            </a:extLst>
          </p:cNvPr>
          <p:cNvPicPr>
            <a:picLocks noGrp="1" noChangeAspect="1"/>
          </p:cNvPicPr>
          <p:nvPr>
            <p:ph type="pic" sz="quarter" idx="37"/>
          </p:nvPr>
        </p:nvPicPr>
        <p:blipFill rotWithShape="1">
          <a:blip r:embed="rId4">
            <a:extLst>
              <a:ext uri="{28A0092B-C50C-407E-A947-70E740481C1C}">
                <a14:useLocalDpi xmlns:a14="http://schemas.microsoft.com/office/drawing/2010/main" val="0"/>
              </a:ext>
            </a:extLst>
          </a:blip>
          <a:srcRect/>
          <a:stretch/>
        </p:blipFill>
        <p:spPr>
          <a:xfrm>
            <a:off x="6655584" y="2428875"/>
            <a:ext cx="1066800" cy="1066800"/>
          </a:xfrm>
        </p:spPr>
      </p:pic>
      <p:sp>
        <p:nvSpPr>
          <p:cNvPr id="9" name="Text Placeholder 8">
            <a:extLst>
              <a:ext uri="{FF2B5EF4-FFF2-40B4-BE49-F238E27FC236}">
                <a16:creationId xmlns:a16="http://schemas.microsoft.com/office/drawing/2014/main" id="{87AF403D-91FB-404C-9346-862EFEC3564F}"/>
              </a:ext>
            </a:extLst>
          </p:cNvPr>
          <p:cNvSpPr>
            <a:spLocks noGrp="1"/>
          </p:cNvSpPr>
          <p:nvPr>
            <p:ph type="body" idx="19"/>
          </p:nvPr>
        </p:nvSpPr>
        <p:spPr>
          <a:xfrm>
            <a:off x="6198355" y="3570485"/>
            <a:ext cx="2105135" cy="202838"/>
          </a:xfrm>
        </p:spPr>
        <p:txBody>
          <a:bodyPr/>
          <a:lstStyle/>
          <a:p>
            <a:r>
              <a:rPr lang="en-US"/>
              <a:t>RAJESH SANTOSHI</a:t>
            </a:r>
            <a:endParaRPr lang="en-US" dirty="0"/>
          </a:p>
        </p:txBody>
      </p:sp>
      <p:sp>
        <p:nvSpPr>
          <p:cNvPr id="13" name="Text Placeholder 12">
            <a:extLst>
              <a:ext uri="{FF2B5EF4-FFF2-40B4-BE49-F238E27FC236}">
                <a16:creationId xmlns:a16="http://schemas.microsoft.com/office/drawing/2014/main" id="{92682AD9-94FA-4E64-864B-DC8F7A320D5C}"/>
              </a:ext>
            </a:extLst>
          </p:cNvPr>
          <p:cNvSpPr>
            <a:spLocks noGrp="1"/>
          </p:cNvSpPr>
          <p:nvPr>
            <p:ph type="body" idx="23"/>
          </p:nvPr>
        </p:nvSpPr>
        <p:spPr>
          <a:xfrm>
            <a:off x="6095999" y="3779603"/>
            <a:ext cx="2299855" cy="343061"/>
          </a:xfrm>
        </p:spPr>
        <p:txBody>
          <a:bodyPr/>
          <a:lstStyle/>
          <a:p>
            <a:r>
              <a:rPr lang="en-US"/>
              <a:t>Chief Operations Officer</a:t>
            </a:r>
            <a:endParaRPr lang="en-US" dirty="0"/>
          </a:p>
        </p:txBody>
      </p:sp>
      <p:pic>
        <p:nvPicPr>
          <p:cNvPr id="6" name="Picture Placeholder 21" descr="Team member headshot">
            <a:extLst>
              <a:ext uri="{FF2B5EF4-FFF2-40B4-BE49-F238E27FC236}">
                <a16:creationId xmlns:a16="http://schemas.microsoft.com/office/drawing/2014/main" id="{33ECF93A-478B-A27E-0C69-55C8B55C4963}"/>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a:ext>
            </a:extLst>
          </a:blip>
          <a:srcRect/>
          <a:stretch/>
        </p:blipFill>
        <p:spPr>
          <a:xfrm>
            <a:off x="9136814" y="2428875"/>
            <a:ext cx="1066800" cy="1066800"/>
          </a:xfrm>
        </p:spPr>
      </p:pic>
      <p:sp>
        <p:nvSpPr>
          <p:cNvPr id="10" name="Text Placeholder 9">
            <a:extLst>
              <a:ext uri="{FF2B5EF4-FFF2-40B4-BE49-F238E27FC236}">
                <a16:creationId xmlns:a16="http://schemas.microsoft.com/office/drawing/2014/main" id="{0EE34DCC-0789-4B21-A328-FF554B1B07BE}"/>
              </a:ext>
            </a:extLst>
          </p:cNvPr>
          <p:cNvSpPr>
            <a:spLocks noGrp="1"/>
          </p:cNvSpPr>
          <p:nvPr>
            <p:ph type="body" idx="20"/>
          </p:nvPr>
        </p:nvSpPr>
        <p:spPr>
          <a:xfrm>
            <a:off x="8759806" y="3570485"/>
            <a:ext cx="1828800" cy="202838"/>
          </a:xfrm>
        </p:spPr>
        <p:txBody>
          <a:bodyPr/>
          <a:lstStyle/>
          <a:p>
            <a:r>
              <a:rPr lang="en-US"/>
              <a:t>RAJESH SANTOSHI</a:t>
            </a:r>
            <a:endParaRPr lang="en-US" dirty="0"/>
          </a:p>
        </p:txBody>
      </p:sp>
      <p:sp>
        <p:nvSpPr>
          <p:cNvPr id="14" name="Text Placeholder 13">
            <a:extLst>
              <a:ext uri="{FF2B5EF4-FFF2-40B4-BE49-F238E27FC236}">
                <a16:creationId xmlns:a16="http://schemas.microsoft.com/office/drawing/2014/main" id="{AE93F4CF-DD26-41DA-BA4C-2DCAC0B2F5EB}"/>
              </a:ext>
            </a:extLst>
          </p:cNvPr>
          <p:cNvSpPr>
            <a:spLocks noGrp="1"/>
          </p:cNvSpPr>
          <p:nvPr>
            <p:ph type="body" idx="24"/>
          </p:nvPr>
        </p:nvSpPr>
        <p:spPr>
          <a:xfrm>
            <a:off x="8744480" y="3779603"/>
            <a:ext cx="1844126" cy="343061"/>
          </a:xfrm>
        </p:spPr>
        <p:txBody>
          <a:bodyPr/>
          <a:lstStyle/>
          <a:p>
            <a:r>
              <a:rPr lang="en-US"/>
              <a:t>VP Marketing</a:t>
            </a:r>
            <a:endParaRPr lang="en-US" dirty="0"/>
          </a:p>
        </p:txBody>
      </p:sp>
      <p:pic>
        <p:nvPicPr>
          <p:cNvPr id="365" name="Picture Placeholder 364" descr="Headshot for team slides ">
            <a:extLst>
              <a:ext uri="{FF2B5EF4-FFF2-40B4-BE49-F238E27FC236}">
                <a16:creationId xmlns:a16="http://schemas.microsoft.com/office/drawing/2014/main" id="{13CD5AED-E130-432E-8952-7CB3F68F3312}"/>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sp>
        <p:nvSpPr>
          <p:cNvPr id="36" name="Text Placeholder 35">
            <a:extLst>
              <a:ext uri="{FF2B5EF4-FFF2-40B4-BE49-F238E27FC236}">
                <a16:creationId xmlns:a16="http://schemas.microsoft.com/office/drawing/2014/main" id="{9935192B-6592-4598-9D51-CFDF6F0A854F}"/>
              </a:ext>
            </a:extLst>
          </p:cNvPr>
          <p:cNvSpPr>
            <a:spLocks noGrp="1"/>
          </p:cNvSpPr>
          <p:nvPr>
            <p:ph type="body" idx="25"/>
          </p:nvPr>
        </p:nvSpPr>
        <p:spPr>
          <a:xfrm>
            <a:off x="1500168" y="5429321"/>
            <a:ext cx="1828800" cy="202838"/>
          </a:xfrm>
        </p:spPr>
        <p:txBody>
          <a:bodyPr/>
          <a:lstStyle/>
          <a:p>
            <a:r>
              <a:rPr lang="en-US"/>
              <a:t>GRAHAM BARNES</a:t>
            </a:r>
            <a:endParaRPr lang="en-US" dirty="0"/>
          </a:p>
        </p:txBody>
      </p:sp>
      <p:sp>
        <p:nvSpPr>
          <p:cNvPr id="44" name="Text Placeholder 43">
            <a:extLst>
              <a:ext uri="{FF2B5EF4-FFF2-40B4-BE49-F238E27FC236}">
                <a16:creationId xmlns:a16="http://schemas.microsoft.com/office/drawing/2014/main" id="{F759A1DD-45A5-4764-8966-C107C4C4832C}"/>
              </a:ext>
            </a:extLst>
          </p:cNvPr>
          <p:cNvSpPr>
            <a:spLocks noGrp="1"/>
          </p:cNvSpPr>
          <p:nvPr>
            <p:ph type="body" idx="33"/>
          </p:nvPr>
        </p:nvSpPr>
        <p:spPr>
          <a:xfrm>
            <a:off x="1500168" y="5638439"/>
            <a:ext cx="1828800" cy="343061"/>
          </a:xfrm>
        </p:spPr>
        <p:txBody>
          <a:bodyPr/>
          <a:lstStyle/>
          <a:p>
            <a:r>
              <a:rPr lang="en-US"/>
              <a:t>VP Product</a:t>
            </a:r>
            <a:endParaRPr lang="en-US" dirty="0"/>
          </a:p>
        </p:txBody>
      </p:sp>
      <p:pic>
        <p:nvPicPr>
          <p:cNvPr id="367" name="Picture Placeholder 366" descr="Headshot for team slides ">
            <a:extLst>
              <a:ext uri="{FF2B5EF4-FFF2-40B4-BE49-F238E27FC236}">
                <a16:creationId xmlns:a16="http://schemas.microsoft.com/office/drawing/2014/main" id="{73D462EE-3D1E-4964-B729-2B963BD87288}"/>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sp>
        <p:nvSpPr>
          <p:cNvPr id="41" name="Text Placeholder 40">
            <a:extLst>
              <a:ext uri="{FF2B5EF4-FFF2-40B4-BE49-F238E27FC236}">
                <a16:creationId xmlns:a16="http://schemas.microsoft.com/office/drawing/2014/main" id="{6B09ED3A-8EC7-42CA-B68B-1377E5460E75}"/>
              </a:ext>
            </a:extLst>
          </p:cNvPr>
          <p:cNvSpPr>
            <a:spLocks noGrp="1"/>
          </p:cNvSpPr>
          <p:nvPr>
            <p:ph type="body" idx="30"/>
          </p:nvPr>
        </p:nvSpPr>
        <p:spPr>
          <a:xfrm>
            <a:off x="3849262" y="5429321"/>
            <a:ext cx="1828800" cy="202838"/>
          </a:xfrm>
        </p:spPr>
        <p:txBody>
          <a:bodyPr/>
          <a:lstStyle/>
          <a:p>
            <a:r>
              <a:rPr lang="en-US"/>
              <a:t>ROWAN MURPHY</a:t>
            </a:r>
            <a:endParaRPr lang="en-US" dirty="0"/>
          </a:p>
        </p:txBody>
      </p:sp>
      <p:sp>
        <p:nvSpPr>
          <p:cNvPr id="45" name="Text Placeholder 44">
            <a:extLst>
              <a:ext uri="{FF2B5EF4-FFF2-40B4-BE49-F238E27FC236}">
                <a16:creationId xmlns:a16="http://schemas.microsoft.com/office/drawing/2014/main" id="{021B5FEC-BECF-4604-A9AB-1C9E810794F6}"/>
              </a:ext>
            </a:extLst>
          </p:cNvPr>
          <p:cNvSpPr>
            <a:spLocks noGrp="1"/>
          </p:cNvSpPr>
          <p:nvPr>
            <p:ph type="body" idx="34"/>
          </p:nvPr>
        </p:nvSpPr>
        <p:spPr>
          <a:xfrm>
            <a:off x="3849262" y="5638439"/>
            <a:ext cx="1828800" cy="343061"/>
          </a:xfrm>
        </p:spPr>
        <p:txBody>
          <a:bodyPr/>
          <a:lstStyle/>
          <a:p>
            <a:r>
              <a:rPr lang="en-US"/>
              <a:t>SEO Strategist</a:t>
            </a:r>
            <a:endParaRPr lang="en-US" dirty="0"/>
          </a:p>
        </p:txBody>
      </p:sp>
      <p:pic>
        <p:nvPicPr>
          <p:cNvPr id="369" name="Picture Placeholder 368" descr="Headshot for team slides ">
            <a:extLst>
              <a:ext uri="{FF2B5EF4-FFF2-40B4-BE49-F238E27FC236}">
                <a16:creationId xmlns:a16="http://schemas.microsoft.com/office/drawing/2014/main" id="{3DD82FDB-1001-45E1-AA54-7904FCC108DE}"/>
              </a:ext>
            </a:extLst>
          </p:cNvPr>
          <p:cNvPicPr>
            <a:picLocks noGrp="1" noChangeAspect="1"/>
          </p:cNvPicPr>
          <p:nvPr>
            <p:ph type="pic" sz="quarter" idx="38"/>
          </p:nvPr>
        </p:nvPicPr>
        <p:blipFill rotWithShape="1">
          <a:blip r:embed="rId8">
            <a:extLst>
              <a:ext uri="{28A0092B-C50C-407E-A947-70E740481C1C}">
                <a14:useLocalDpi xmlns:a14="http://schemas.microsoft.com/office/drawing/2010/main" val="0"/>
              </a:ext>
            </a:extLst>
          </a:blip>
          <a:srcRect/>
          <a:stretch/>
        </p:blipFill>
        <p:spPr>
          <a:xfrm>
            <a:off x="6655584" y="4287711"/>
            <a:ext cx="1066800" cy="1066800"/>
          </a:xfrm>
        </p:spPr>
      </p:pic>
      <p:sp>
        <p:nvSpPr>
          <p:cNvPr id="42" name="Text Placeholder 41">
            <a:extLst>
              <a:ext uri="{FF2B5EF4-FFF2-40B4-BE49-F238E27FC236}">
                <a16:creationId xmlns:a16="http://schemas.microsoft.com/office/drawing/2014/main" id="{3E07A9F3-763B-41EA-AC65-8EDB2CA31B8A}"/>
              </a:ext>
            </a:extLst>
          </p:cNvPr>
          <p:cNvSpPr>
            <a:spLocks noGrp="1"/>
          </p:cNvSpPr>
          <p:nvPr>
            <p:ph type="body" idx="31"/>
          </p:nvPr>
        </p:nvSpPr>
        <p:spPr>
          <a:xfrm>
            <a:off x="6339926" y="5429321"/>
            <a:ext cx="1828800" cy="202838"/>
          </a:xfrm>
        </p:spPr>
        <p:txBody>
          <a:bodyPr/>
          <a:lstStyle/>
          <a:p>
            <a:r>
              <a:rPr lang="en-US"/>
              <a:t>ELIZABETH MOORE</a:t>
            </a:r>
            <a:endParaRPr lang="en-US" dirty="0"/>
          </a:p>
        </p:txBody>
      </p:sp>
      <p:sp>
        <p:nvSpPr>
          <p:cNvPr id="46" name="Text Placeholder 45">
            <a:extLst>
              <a:ext uri="{FF2B5EF4-FFF2-40B4-BE49-F238E27FC236}">
                <a16:creationId xmlns:a16="http://schemas.microsoft.com/office/drawing/2014/main" id="{53A42804-1F4C-424E-9CB4-D1CD97B11CDE}"/>
              </a:ext>
            </a:extLst>
          </p:cNvPr>
          <p:cNvSpPr>
            <a:spLocks noGrp="1"/>
          </p:cNvSpPr>
          <p:nvPr>
            <p:ph type="body" idx="35"/>
          </p:nvPr>
        </p:nvSpPr>
        <p:spPr>
          <a:xfrm>
            <a:off x="6339926" y="5638439"/>
            <a:ext cx="1813474" cy="343061"/>
          </a:xfrm>
        </p:spPr>
        <p:txBody>
          <a:bodyPr/>
          <a:lstStyle/>
          <a:p>
            <a:r>
              <a:rPr lang="en-US"/>
              <a:t>Product Designer</a:t>
            </a:r>
            <a:endParaRPr lang="en-US" dirty="0"/>
          </a:p>
        </p:txBody>
      </p:sp>
      <p:pic>
        <p:nvPicPr>
          <p:cNvPr id="371" name="Picture Placeholder 370" descr="Headshot for team slides ">
            <a:extLst>
              <a:ext uri="{FF2B5EF4-FFF2-40B4-BE49-F238E27FC236}">
                <a16:creationId xmlns:a16="http://schemas.microsoft.com/office/drawing/2014/main" id="{5DC64598-F871-46A7-9338-8EB7BF26BEB6}"/>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43" name="Text Placeholder 42">
            <a:extLst>
              <a:ext uri="{FF2B5EF4-FFF2-40B4-BE49-F238E27FC236}">
                <a16:creationId xmlns:a16="http://schemas.microsoft.com/office/drawing/2014/main" id="{7E484450-BE48-4C65-AEE1-5650AAC06067}"/>
              </a:ext>
            </a:extLst>
          </p:cNvPr>
          <p:cNvSpPr>
            <a:spLocks noGrp="1"/>
          </p:cNvSpPr>
          <p:nvPr>
            <p:ph type="body" idx="32"/>
          </p:nvPr>
        </p:nvSpPr>
        <p:spPr>
          <a:xfrm>
            <a:off x="8759806" y="5429321"/>
            <a:ext cx="1828800" cy="202838"/>
          </a:xfrm>
        </p:spPr>
        <p:txBody>
          <a:bodyPr/>
          <a:lstStyle/>
          <a:p>
            <a:r>
              <a:rPr lang="en-US"/>
              <a:t>ROBIN KLINE</a:t>
            </a:r>
            <a:endParaRPr lang="en-US" dirty="0"/>
          </a:p>
        </p:txBody>
      </p:sp>
      <p:sp>
        <p:nvSpPr>
          <p:cNvPr id="47" name="Text Placeholder 46">
            <a:extLst>
              <a:ext uri="{FF2B5EF4-FFF2-40B4-BE49-F238E27FC236}">
                <a16:creationId xmlns:a16="http://schemas.microsoft.com/office/drawing/2014/main" id="{8D8B5AD3-AE51-4D7A-AE7B-E9C350D0879B}"/>
              </a:ext>
            </a:extLst>
          </p:cNvPr>
          <p:cNvSpPr>
            <a:spLocks noGrp="1"/>
          </p:cNvSpPr>
          <p:nvPr>
            <p:ph type="body" idx="36"/>
          </p:nvPr>
        </p:nvSpPr>
        <p:spPr>
          <a:xfrm>
            <a:off x="8744480" y="5638439"/>
            <a:ext cx="1844126" cy="343061"/>
          </a:xfrm>
        </p:spPr>
        <p:txBody>
          <a:bodyPr/>
          <a:lstStyle/>
          <a:p>
            <a:r>
              <a:rPr lang="en-US"/>
              <a:t>Content Developer</a:t>
            </a:r>
            <a:endParaRPr lang="en-US" dirty="0"/>
          </a:p>
        </p:txBody>
      </p:sp>
      <p:sp>
        <p:nvSpPr>
          <p:cNvPr id="56" name="Date Placeholder 55">
            <a:extLst>
              <a:ext uri="{FF2B5EF4-FFF2-40B4-BE49-F238E27FC236}">
                <a16:creationId xmlns:a16="http://schemas.microsoft.com/office/drawing/2014/main" id="{B289356A-BDA0-4234-84F2-9F2F25D0D7BD}"/>
              </a:ext>
            </a:extLst>
          </p:cNvPr>
          <p:cNvSpPr>
            <a:spLocks noGrp="1"/>
          </p:cNvSpPr>
          <p:nvPr>
            <p:ph type="dt" sz="half" idx="10"/>
          </p:nvPr>
        </p:nvSpPr>
        <p:spPr>
          <a:xfrm>
            <a:off x="838200" y="6356350"/>
            <a:ext cx="2743200" cy="365125"/>
          </a:xfrm>
        </p:spPr>
        <p:txBody>
          <a:bodyPr/>
          <a:lstStyle/>
          <a:p>
            <a:r>
              <a:rPr lang="en-US"/>
              <a:t>20XX</a:t>
            </a:r>
            <a:endParaRPr lang="en-US" dirty="0"/>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4055079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134303"/>
            <a:ext cx="10515600" cy="1325563"/>
          </a:xfrm>
        </p:spPr>
        <p:txBody>
          <a:bodyPr/>
          <a:lstStyle/>
          <a:p>
            <a:r>
              <a:rPr lang="en-US" dirty="0"/>
              <a:t>PLAN FOR PRODUCT LAUNCH</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2825285138"/>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20XX</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2896385493"/>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Win32_SL_V5" id="{DBE773F4-03EF-460F-8123-2ED25579554B}" vid="{FED336E3-054A-486F-8CDB-8815D6B39C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76A8F61-3FE0-4499-9D74-D8DA5DD8FD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ECBB7AC-E012-4960-B083-33C7C7C0C8C8}">
  <ds:schemaRefs>
    <ds:schemaRef ds:uri="http://schemas.microsoft.com/sharepoint/v3/contenttype/forms"/>
  </ds:schemaRefs>
</ds:datastoreItem>
</file>

<file path=customXml/itemProps3.xml><?xml version="1.0" encoding="utf-8"?>
<ds:datastoreItem xmlns:ds="http://schemas.openxmlformats.org/officeDocument/2006/customXml" ds:itemID="{CA05327A-3F11-4B74-87F2-F91762B92A4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{0D042DE3-E1EA-48CA-A1F7-BCC6B8E3C0BB}tf67328976_win32</Template>
  <TotalTime>0</TotalTime>
  <Words>453</Words>
  <Application>Microsoft Office PowerPoint</Application>
  <PresentationFormat>Widescreen</PresentationFormat>
  <Paragraphs>147</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Tenorite</vt:lpstr>
      <vt:lpstr>Custom</vt:lpstr>
      <vt:lpstr>PRESENTATION TITLE</vt:lpstr>
      <vt:lpstr>AGENDA</vt:lpstr>
      <vt:lpstr>INTRODUCTION</vt:lpstr>
      <vt:lpstr>PRIMARY GOALS</vt:lpstr>
      <vt:lpstr>AREAS OF GROWTH</vt:lpstr>
      <vt:lpstr>BUSINESS OPPORTUNITIES ARE LIKE BUSES. THERE'S ALWAYS ANOTHER ONE COMING.​</vt:lpstr>
      <vt:lpstr>MEET OUR TEAM</vt:lpstr>
      <vt:lpstr>MEET OUR TEAM  </vt:lpstr>
      <vt:lpstr>PLAN FOR PRODUCT LAUNCH</vt:lpstr>
      <vt:lpstr>TIMELINE</vt:lpstr>
      <vt:lpstr>AREAS OF FOCUS</vt:lpstr>
      <vt:lpstr>HOW WE GET THERE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Saugata Roy</dc:creator>
  <cp:lastModifiedBy>Raiyan Ashraf</cp:lastModifiedBy>
  <cp:revision>2</cp:revision>
  <dcterms:created xsi:type="dcterms:W3CDTF">2023-10-04T11:36:15Z</dcterms:created>
  <dcterms:modified xsi:type="dcterms:W3CDTF">2023-10-05T10:50:50Z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