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39150F7-2505-44D8-8F8E-2CC1F82E2A1D}">
  <a:tblStyle styleId="{539150F7-2505-44D8-8F8E-2CC1F82E2A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60c8eaaf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60c8eaa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60c8eaaf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60c8eaaf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60c8eaaf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60c8eaaf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0c8eaaf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60c8eaaf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60c8eaa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60c8eaa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60c8eaaf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60c8eaaf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60c8eaaf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60c8eaaf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92771f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92771f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c60c8eaa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c60c8eaa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c60c8eaa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c60c8eaa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60c8eaa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60c8eaa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60c8eaa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60c8eaa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60c8eaa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60c8eaa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60c8eaa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60c8eaa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60c8eaa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60c8eaa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60c8eaaf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60c8eaaf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Arial"/>
                <a:ea typeface="Arial"/>
                <a:cs typeface="Arial"/>
                <a:sym typeface="Arial"/>
              </a:rPr>
              <a:t>Candlebright: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Arial"/>
                <a:ea typeface="Arial"/>
                <a:cs typeface="Arial"/>
                <a:sym typeface="Arial"/>
              </a:rPr>
              <a:t>Ominous Whip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José Henrique e Raian Moretti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Tabela de Conceitos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111;p22"/>
          <p:cNvGraphicFramePr/>
          <p:nvPr/>
        </p:nvGraphicFramePr>
        <p:xfrm>
          <a:off x="169125" y="9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{539150F7-2505-44D8-8F8E-2CC1F82E2A1D}</a:tableStyleId>
              </a:tblPr>
              <a:tblGrid>
                <a:gridCol w="382850"/>
                <a:gridCol w="3003625"/>
                <a:gridCol w="2002300"/>
                <a:gridCol w="3416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Conceito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Onde/O quê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4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Sobrecarga de: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Construtoras e Métodos.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 </a:t>
                      </a:r>
                      <a:r>
                        <a:rPr i="1" lang="pt-BR" sz="1200"/>
                        <a:t>Platform </a:t>
                      </a:r>
                      <a:r>
                        <a:rPr lang="pt-BR" sz="1200"/>
                        <a:t>e </a:t>
                      </a:r>
                      <a:r>
                        <a:rPr i="1" lang="pt-BR" sz="1200"/>
                        <a:t>Menu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Operadores (2 tipos de operadores pelo menos).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 </a:t>
                      </a:r>
                      <a:r>
                        <a:rPr i="1" lang="pt-BR" sz="1200"/>
                        <a:t>EntityList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Persistência de Objetos (via arquivo de texto ou binário)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Persistência de Objetos.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Funções de </a:t>
                      </a:r>
                      <a:r>
                        <a:rPr i="1" lang="pt-BR" sz="1200"/>
                        <a:t>save </a:t>
                      </a:r>
                      <a:r>
                        <a:rPr lang="pt-BR" sz="1200"/>
                        <a:t>e </a:t>
                      </a:r>
                      <a:r>
                        <a:rPr i="1" lang="pt-BR" sz="1200"/>
                        <a:t>load </a:t>
                      </a:r>
                      <a:r>
                        <a:rPr lang="pt-BR" sz="1200"/>
                        <a:t>dentro da classe </a:t>
                      </a:r>
                      <a:r>
                        <a:rPr i="1" lang="pt-BR" sz="1200"/>
                        <a:t>Game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Persistência de Relacionamento de Objetos.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Não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Tabela de Conceitos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17;p23"/>
          <p:cNvGraphicFramePr/>
          <p:nvPr/>
        </p:nvGraphicFramePr>
        <p:xfrm>
          <a:off x="169125" y="9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{539150F7-2505-44D8-8F8E-2CC1F82E2A1D}</a:tableStyleId>
              </a:tblPr>
              <a:tblGrid>
                <a:gridCol w="382850"/>
                <a:gridCol w="3003625"/>
                <a:gridCol w="2002300"/>
                <a:gridCol w="3416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Conceito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Onde/O quê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5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Virtualidade: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Métodos Virtuais.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 </a:t>
                      </a:r>
                      <a:r>
                        <a:rPr i="1" lang="pt-BR" sz="1200"/>
                        <a:t>Character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Polimorfismo.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 </a:t>
                      </a:r>
                      <a:r>
                        <a:rPr i="1" lang="pt-BR" sz="1200"/>
                        <a:t>Entity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Métodos Virtuais Puros / Classes Abstratas.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 </a:t>
                      </a:r>
                      <a:r>
                        <a:rPr i="1" lang="pt-BR" sz="1200"/>
                        <a:t>Entity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Coesão e Desacoplamento.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No desenvolvimento como um todo.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Tabela de Conceitos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169125" y="9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{539150F7-2505-44D8-8F8E-2CC1F82E2A1D}</a:tableStyleId>
              </a:tblPr>
              <a:tblGrid>
                <a:gridCol w="382850"/>
                <a:gridCol w="3249650"/>
                <a:gridCol w="1756275"/>
                <a:gridCol w="3416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Conceito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Onde/O quê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6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Organizadores e Estáticos</a:t>
                      </a:r>
                      <a:r>
                        <a:rPr b="1" lang="pt-BR"/>
                        <a:t>: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Espaço de Nomes (</a:t>
                      </a:r>
                      <a:r>
                        <a:rPr i="1" lang="pt-BR" sz="1200"/>
                        <a:t>Namespace</a:t>
                      </a:r>
                      <a:r>
                        <a:rPr lang="pt-BR" sz="1200"/>
                        <a:t>) criada pelos autores.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/>
                        <a:t>Namespaces</a:t>
                      </a:r>
                      <a:r>
                        <a:rPr lang="pt-BR" sz="1200"/>
                        <a:t> correspondentes aos pacotes presentes no diagrama de classes.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Classes aninhadas (</a:t>
                      </a:r>
                      <a:r>
                        <a:rPr i="1" lang="pt-BR" sz="1200"/>
                        <a:t>Nested</a:t>
                      </a:r>
                      <a:r>
                        <a:rPr lang="pt-BR" sz="1200"/>
                        <a:t>) criada pelos autores.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 </a:t>
                      </a:r>
                      <a:r>
                        <a:rPr i="1" lang="pt-BR" sz="1200"/>
                        <a:t>LinkedList</a:t>
                      </a:r>
                      <a:r>
                        <a:rPr lang="pt-BR" sz="1200"/>
                        <a:t> contém a classe </a:t>
                      </a:r>
                      <a:r>
                        <a:rPr i="1" lang="pt-BR" sz="1200"/>
                        <a:t>Node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Atributos estáticos e métodos estáticos.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 </a:t>
                      </a:r>
                      <a:r>
                        <a:rPr i="1" lang="pt-BR" sz="1200"/>
                        <a:t>Player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Uso extensivo de constante (</a:t>
                      </a:r>
                      <a:r>
                        <a:rPr i="1" lang="pt-BR" sz="1200"/>
                        <a:t>const</a:t>
                      </a:r>
                      <a:r>
                        <a:rPr lang="pt-BR" sz="1200"/>
                        <a:t>) parâmetro, retorno, método...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No desenvolvimento como um todo.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Tabela de Conceitos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25"/>
          <p:cNvGraphicFramePr/>
          <p:nvPr/>
        </p:nvGraphicFramePr>
        <p:xfrm>
          <a:off x="169125" y="9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{539150F7-2505-44D8-8F8E-2CC1F82E2A1D}</a:tableStyleId>
              </a:tblPr>
              <a:tblGrid>
                <a:gridCol w="382850"/>
                <a:gridCol w="3703275"/>
                <a:gridCol w="1302650"/>
                <a:gridCol w="3416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Conceito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Onde/O quê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7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Standard Template Library (STL) e String OO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A classe Pré-definida </a:t>
                      </a:r>
                      <a:r>
                        <a:rPr i="1" lang="pt-BR" sz="1200"/>
                        <a:t>String</a:t>
                      </a:r>
                      <a:r>
                        <a:rPr lang="pt-BR" sz="1200"/>
                        <a:t> ou equivalente. &amp;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</a:t>
                      </a:r>
                      <a:r>
                        <a:rPr i="1" lang="pt-BR" sz="1200"/>
                        <a:t>Vector</a:t>
                      </a:r>
                      <a:r>
                        <a:rPr lang="pt-BR" sz="1200"/>
                        <a:t> e/ou </a:t>
                      </a:r>
                      <a:r>
                        <a:rPr i="1" lang="pt-BR" sz="1200"/>
                        <a:t>List</a:t>
                      </a:r>
                      <a:r>
                        <a:rPr lang="pt-BR" sz="1200"/>
                        <a:t> da </a:t>
                      </a:r>
                      <a:r>
                        <a:rPr i="1" lang="pt-BR" sz="1200"/>
                        <a:t>STL</a:t>
                      </a:r>
                      <a:r>
                        <a:rPr lang="pt-BR" sz="1200"/>
                        <a:t> (p/ objetos ou ponteiros de objetos de classes definidos pelos autores) 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 </a:t>
                      </a:r>
                      <a:r>
                        <a:rPr i="1" lang="pt-BR" sz="1200"/>
                        <a:t>AnimManager</a:t>
                      </a:r>
                      <a:r>
                        <a:rPr lang="pt-BR" sz="1200"/>
                        <a:t>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 </a:t>
                      </a:r>
                      <a:r>
                        <a:rPr i="1" lang="pt-BR" sz="1200"/>
                        <a:t>ThingsList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Pilha, Fila, Bifila, Fila de Prioridade, Conjunto, MultiConjunto, Mapa </a:t>
                      </a:r>
                      <a:r>
                        <a:rPr b="1" lang="pt-BR" sz="1200"/>
                        <a:t>OU</a:t>
                      </a:r>
                      <a:r>
                        <a:rPr lang="pt-BR" sz="1200"/>
                        <a:t> Multi-Mapa.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 </a:t>
                      </a:r>
                      <a:r>
                        <a:rPr i="1" lang="pt-BR" sz="1200"/>
                        <a:t>AnimManager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Programação concorrente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</a:t>
                      </a:r>
                      <a:r>
                        <a:rPr i="1" lang="pt-BR" sz="1200"/>
                        <a:t>Threads</a:t>
                      </a:r>
                      <a:r>
                        <a:rPr lang="pt-BR" sz="1200"/>
                        <a:t> (Linhas de Execução) no âmbito da Orientação a Objetos, utilizando Posix, C-Run-Time </a:t>
                      </a:r>
                      <a:r>
                        <a:rPr b="1" lang="pt-BR" sz="1200"/>
                        <a:t>OU</a:t>
                      </a:r>
                      <a:r>
                        <a:rPr lang="pt-BR" sz="1200"/>
                        <a:t> Win32API ou afins.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 </a:t>
                      </a:r>
                      <a:r>
                        <a:rPr i="1" lang="pt-BR" sz="1200"/>
                        <a:t>Thread</a:t>
                      </a:r>
                      <a:r>
                        <a:rPr lang="pt-BR" sz="1200"/>
                        <a:t> e </a:t>
                      </a:r>
                      <a:r>
                        <a:rPr i="1" lang="pt-BR" sz="1200"/>
                        <a:t>Music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</a:t>
                      </a:r>
                      <a:r>
                        <a:rPr i="1" lang="pt-BR" sz="1200"/>
                        <a:t>Threads</a:t>
                      </a:r>
                      <a:r>
                        <a:rPr lang="pt-BR" sz="1200"/>
                        <a:t> (Linhas de Execução) no âmbito da Orientação a Objetos com uso de Mutex, Semáforos, </a:t>
                      </a:r>
                      <a:r>
                        <a:rPr b="1" lang="pt-BR" sz="1200"/>
                        <a:t>OU</a:t>
                      </a:r>
                      <a:r>
                        <a:rPr lang="pt-BR" sz="1200"/>
                        <a:t> Troca de mensagens.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Não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Tabela de Conceitos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26"/>
          <p:cNvGraphicFramePr/>
          <p:nvPr/>
        </p:nvGraphicFramePr>
        <p:xfrm>
          <a:off x="169125" y="9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{539150F7-2505-44D8-8F8E-2CC1F82E2A1D}</a:tableStyleId>
              </a:tblPr>
              <a:tblGrid>
                <a:gridCol w="382850"/>
                <a:gridCol w="3703275"/>
                <a:gridCol w="1302650"/>
                <a:gridCol w="3416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Conceito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Onde/O quê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8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Biblioteca Gráfica / Visual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Funcionalidades Elementares. &amp;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Funcionalidades Avançadas como: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    • tratamento de colisões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    • duplo </a:t>
                      </a:r>
                      <a:r>
                        <a:rPr i="1" lang="pt-BR" sz="1200"/>
                        <a:t>buffer</a:t>
                      </a:r>
                      <a:endParaRPr i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Desenhar uma entidade na tela e tratamento de colisão.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Programação orientada a evento em algum ambiente gráfico.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OU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</a:t>
                      </a:r>
                      <a:r>
                        <a:rPr i="1" lang="pt-BR" sz="1200"/>
                        <a:t>RAD – Rapid Application Development</a:t>
                      </a:r>
                      <a:r>
                        <a:rPr lang="pt-BR" sz="1200"/>
                        <a:t> (Objetos gráficos como formulários, botões etc).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Eventos no SFML.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Interdisciplinaridades por meio da utilização de Conceitos de Matemática e/ou Física.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Ensino Médio.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Distância entre pontos.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Ensino Superior.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Distância entre pontos.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Tabela de Conceitos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1" name="Google Shape;141;p27"/>
          <p:cNvGraphicFramePr/>
          <p:nvPr/>
        </p:nvGraphicFramePr>
        <p:xfrm>
          <a:off x="169125" y="9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{539150F7-2505-44D8-8F8E-2CC1F82E2A1D}</a:tableStyleId>
              </a:tblPr>
              <a:tblGrid>
                <a:gridCol w="382850"/>
                <a:gridCol w="3249650"/>
                <a:gridCol w="1756275"/>
                <a:gridCol w="3416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Conceito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Onde/O quê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9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Engenharia de Software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Compreensão, melhoria e rastreabilidade de cumprimento de requisitos. &amp;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No desenvolvimento como um todo.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Diagrama de Classes em </a:t>
                      </a:r>
                      <a:r>
                        <a:rPr i="1" lang="pt-BR" sz="1200"/>
                        <a:t>UML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No desenvolvimento como um todo.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Uso efetivo (quiçá) intensivo de padrões de projeto (particularmente GOF).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Padrão de projeto </a:t>
                      </a:r>
                      <a:r>
                        <a:rPr i="1" lang="pt-BR" sz="1200"/>
                        <a:t>State</a:t>
                      </a:r>
                      <a:r>
                        <a:rPr lang="pt-BR" sz="1200"/>
                        <a:t> em </a:t>
                      </a:r>
                      <a:r>
                        <a:rPr i="1" lang="pt-BR" sz="1200"/>
                        <a:t>CharacterState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Testes a luz da Tabela de Requisitos e do Diagrama de Classes.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No desenvolvimento como um todo.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Tabela de Conceitos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" name="Google Shape;147;p28"/>
          <p:cNvGraphicFramePr/>
          <p:nvPr/>
        </p:nvGraphicFramePr>
        <p:xfrm>
          <a:off x="169125" y="9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{539150F7-2505-44D8-8F8E-2CC1F82E2A1D}</a:tableStyleId>
              </a:tblPr>
              <a:tblGrid>
                <a:gridCol w="382850"/>
                <a:gridCol w="3249650"/>
                <a:gridCol w="1756275"/>
                <a:gridCol w="3416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Conceito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Onde/O quê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10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Execução de Projeto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Controle de versão de modelos e códigos automatizado (via SVN e/ou afins) </a:t>
                      </a:r>
                      <a:r>
                        <a:rPr b="1" lang="pt-BR" sz="1200"/>
                        <a:t>OU</a:t>
                      </a:r>
                      <a:r>
                        <a:rPr lang="pt-BR" sz="1200"/>
                        <a:t> manual (via cópias manuais). &amp;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Uso de alguma forma de cópia de segurança (backup).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(Qual?) git.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Reuniões com o professor para acompanhamento do andamento do projeto.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(Quantas e onde?) Total de 4 reuniões, na sala do professor.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Reuniões com monitor da disciplina para acompanhamento do andamento do projeto.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Não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Revisão do trabalho escrito de outra equipe e vice-versa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(Qual?) Equipe do Bruno e Heitor.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Conceitos Utilizados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37/40 = 92,5%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Tabela de Requisitos - 100%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169125" y="92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{539150F7-2505-44D8-8F8E-2CC1F82E2A1D}</a:tableStyleId>
              </a:tblPr>
              <a:tblGrid>
                <a:gridCol w="382850"/>
                <a:gridCol w="3003625"/>
                <a:gridCol w="2002300"/>
                <a:gridCol w="3416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Requisito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Situação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Implementação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Apresentar menu de opções aos usuários do Jogo.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previsto inicialmente e realizado.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cumprido via classe </a:t>
                      </a:r>
                      <a:r>
                        <a:rPr i="1" lang="pt-BR" sz="1200"/>
                        <a:t>Menu</a:t>
                      </a:r>
                      <a:r>
                        <a:rPr lang="pt-BR" sz="1200"/>
                        <a:t> e seu respectivo objeto.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Permitir um ou dois jogadores aos usuários do Jogo, sendo que no último caso seria para que os dois joguem de maneira concomitante.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previsto inicialmente e realizado.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cumprido via classe </a:t>
                      </a:r>
                      <a:r>
                        <a:rPr i="1" lang="pt-BR" sz="1200"/>
                        <a:t>Player</a:t>
                      </a:r>
                      <a:r>
                        <a:rPr lang="pt-BR" sz="1200"/>
                        <a:t>, cujos objetos são agregados em </a:t>
                      </a:r>
                      <a:r>
                        <a:rPr i="1" lang="pt-BR" sz="1200"/>
                        <a:t>Game</a:t>
                      </a:r>
                      <a:r>
                        <a:rPr lang="pt-BR" sz="1200"/>
                        <a:t>, podendo ser um ou dois efetivamente.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Disponibilizar ao menos duas fases que podem ser jogadas sequencialmente ou selecionadas.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previsto inicialmente e realizado.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cumprido através das classes </a:t>
                      </a:r>
                      <a:r>
                        <a:rPr i="1" lang="pt-BR" sz="1200"/>
                        <a:t>City</a:t>
                      </a:r>
                      <a:r>
                        <a:rPr lang="pt-BR" sz="1200"/>
                        <a:t> e </a:t>
                      </a:r>
                      <a:r>
                        <a:rPr i="1" lang="pt-BR" sz="1200"/>
                        <a:t>Cemitery</a:t>
                      </a:r>
                      <a:r>
                        <a:rPr lang="pt-BR" sz="1200"/>
                        <a:t>, cujos objetos são agregados em </a:t>
                      </a:r>
                      <a:r>
                        <a:rPr i="1" lang="pt-BR" sz="1200"/>
                        <a:t>Game</a:t>
                      </a:r>
                      <a:r>
                        <a:rPr lang="pt-BR" sz="1200"/>
                        <a:t>, podendo ser um ou dois efetivamente.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Ter três tipos distintos de inimigos (o que pode incluir ‘Chefão’).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previsto inicialmente e realizado.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cumprido através das classes </a:t>
                      </a:r>
                      <a:r>
                        <a:rPr i="1" lang="pt-BR" sz="1200"/>
                        <a:t>Clothed_Zombie</a:t>
                      </a:r>
                      <a:r>
                        <a:rPr lang="pt-BR" sz="1200"/>
                        <a:t>, </a:t>
                      </a:r>
                      <a:r>
                        <a:rPr i="1" lang="pt-BR" sz="1200"/>
                        <a:t>Ghost</a:t>
                      </a:r>
                      <a:r>
                        <a:rPr lang="pt-BR" sz="1200"/>
                        <a:t>, </a:t>
                      </a:r>
                      <a:r>
                        <a:rPr i="1" lang="pt-BR" sz="1200"/>
                        <a:t>Hell_Demon</a:t>
                      </a:r>
                      <a:r>
                        <a:rPr lang="pt-BR" sz="1200"/>
                        <a:t>, </a:t>
                      </a:r>
                      <a:r>
                        <a:rPr i="1" lang="pt-BR" sz="1200"/>
                        <a:t>Sylathus</a:t>
                      </a:r>
                      <a:r>
                        <a:rPr lang="pt-BR" sz="1200"/>
                        <a:t> e </a:t>
                      </a:r>
                      <a:r>
                        <a:rPr i="1" lang="pt-BR" sz="1200"/>
                        <a:t>Zombie</a:t>
                      </a:r>
                      <a:r>
                        <a:rPr lang="pt-BR" sz="1200"/>
                        <a:t>, com seus respectivos objetos sendo instanciados em </a:t>
                      </a:r>
                      <a:r>
                        <a:rPr i="1" lang="pt-BR" sz="1200"/>
                        <a:t>Game</a:t>
                      </a:r>
                      <a:r>
                        <a:rPr lang="pt-BR" sz="1200"/>
                        <a:t> e em cada fase.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Tabela de Requisitos - 100%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169125" y="92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{539150F7-2505-44D8-8F8E-2CC1F82E2A1D}</a:tableStyleId>
              </a:tblPr>
              <a:tblGrid>
                <a:gridCol w="382850"/>
                <a:gridCol w="3457250"/>
                <a:gridCol w="1548675"/>
                <a:gridCol w="3416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Requisito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Situação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Implementação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Ter a cada fase ao menos dois tipos de inimigos com número aleatório de instâncias, podendo ser várias instâncias e sendo pelo menos 5 instâncias por tipo.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previsto inicialmente e realizado.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cumprido através das construtoras de </a:t>
                      </a:r>
                      <a:r>
                        <a:rPr i="1" lang="pt-BR" sz="1200"/>
                        <a:t>City</a:t>
                      </a:r>
                      <a:r>
                        <a:rPr lang="pt-BR" sz="1200"/>
                        <a:t> e </a:t>
                      </a:r>
                      <a:r>
                        <a:rPr i="1" lang="pt-BR" sz="1200"/>
                        <a:t>Cemitery</a:t>
                      </a:r>
                      <a:r>
                        <a:rPr lang="pt-BR" sz="1200"/>
                        <a:t>, que instanciam os inimigos apenas uma vez. As </a:t>
                      </a:r>
                      <a:r>
                        <a:rPr lang="pt-BR" sz="1200"/>
                        <a:t>instâncias</a:t>
                      </a:r>
                      <a:r>
                        <a:rPr lang="pt-BR" sz="1200"/>
                        <a:t> aleatórias foram feitas através da função </a:t>
                      </a:r>
                      <a:r>
                        <a:rPr i="1" lang="pt-BR" sz="1200"/>
                        <a:t>update</a:t>
                      </a:r>
                      <a:r>
                        <a:rPr lang="pt-BR" sz="1200"/>
                        <a:t> dentro da classe </a:t>
                      </a:r>
                      <a:r>
                        <a:rPr i="1" lang="pt-BR" sz="1200"/>
                        <a:t>Game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Ter inimigo Chefão na última fase.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previsto inicialmente e realizado.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cumprido via classe </a:t>
                      </a:r>
                      <a:r>
                        <a:rPr i="1" lang="pt-BR" sz="1200"/>
                        <a:t>Sylathus</a:t>
                      </a:r>
                      <a:r>
                        <a:rPr lang="pt-BR" sz="1200"/>
                        <a:t>, instanciada em </a:t>
                      </a:r>
                      <a:r>
                        <a:rPr i="1" lang="pt-BR" sz="1200"/>
                        <a:t>Cemitery</a:t>
                      </a:r>
                      <a:r>
                        <a:rPr lang="pt-BR" sz="1200"/>
                        <a:t> (segunda fase).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Ter três tipos de obstáculos.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previsto inicialmente e realizado.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cumprido através das classes </a:t>
                      </a:r>
                      <a:r>
                        <a:rPr i="1" lang="pt-BR" sz="1200"/>
                        <a:t>Black_Hole</a:t>
                      </a:r>
                      <a:r>
                        <a:rPr lang="pt-BR" sz="1200"/>
                        <a:t>, </a:t>
                      </a:r>
                      <a:r>
                        <a:rPr i="1" lang="pt-BR" sz="1200"/>
                        <a:t>Fire</a:t>
                      </a:r>
                      <a:r>
                        <a:rPr lang="pt-BR" sz="1200"/>
                        <a:t> e </a:t>
                      </a:r>
                      <a:r>
                        <a:rPr i="1" lang="pt-BR" sz="1200"/>
                        <a:t>Wall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Ter em cada fase ao menos dois tipos de obstáculos com número aleatório de instâncias (i.e., objetos) sendo pelo menos 5 instâncias por tipo.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previsto inicialmente e realizado.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cumprido através das classes </a:t>
                      </a:r>
                      <a:r>
                        <a:rPr i="1" lang="pt-BR" sz="1200"/>
                        <a:t>Fire</a:t>
                      </a:r>
                      <a:r>
                        <a:rPr lang="pt-BR" sz="1200"/>
                        <a:t>, </a:t>
                      </a:r>
                      <a:r>
                        <a:rPr i="1" lang="pt-BR" sz="1200"/>
                        <a:t>Wall</a:t>
                      </a:r>
                      <a:r>
                        <a:rPr lang="pt-BR" sz="1200"/>
                        <a:t>, </a:t>
                      </a:r>
                      <a:r>
                        <a:rPr i="1" lang="pt-BR" sz="1200"/>
                        <a:t>Platform</a:t>
                      </a:r>
                      <a:r>
                        <a:rPr lang="pt-BR" sz="1200"/>
                        <a:t> e </a:t>
                      </a:r>
                      <a:r>
                        <a:rPr i="1" lang="pt-BR" sz="1200"/>
                        <a:t>Black_Hole</a:t>
                      </a:r>
                      <a:r>
                        <a:rPr lang="pt-BR" sz="1200"/>
                        <a:t>, as quais são instanciadas em </a:t>
                      </a:r>
                      <a:r>
                        <a:rPr i="1" lang="pt-BR" sz="1200"/>
                        <a:t>City</a:t>
                      </a:r>
                      <a:r>
                        <a:rPr lang="pt-BR" sz="1200"/>
                        <a:t> e </a:t>
                      </a:r>
                      <a:r>
                        <a:rPr i="1" lang="pt-BR" sz="1200"/>
                        <a:t>Cemitery</a:t>
                      </a:r>
                      <a:r>
                        <a:rPr lang="pt-BR" sz="1200"/>
                        <a:t>, também sendo instanciadas de forma aleatória na função </a:t>
                      </a:r>
                      <a:r>
                        <a:rPr i="1" lang="pt-BR" sz="1200"/>
                        <a:t>update</a:t>
                      </a:r>
                      <a:r>
                        <a:rPr lang="pt-BR" sz="1200"/>
                        <a:t> em Game.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Tabela de Requisitos - 100%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169125" y="92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{539150F7-2505-44D8-8F8E-2CC1F82E2A1D}</a:tableStyleId>
              </a:tblPr>
              <a:tblGrid>
                <a:gridCol w="382850"/>
                <a:gridCol w="3003625"/>
                <a:gridCol w="2002300"/>
                <a:gridCol w="3416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Requisito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Situação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Implementação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Ter representação gráfica de cada instância.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previsto inicialmente e realizado.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cumprido via classe abstrata </a:t>
                      </a:r>
                      <a:r>
                        <a:rPr i="1" lang="pt-BR" sz="1200"/>
                        <a:t>Entity</a:t>
                      </a:r>
                      <a:r>
                        <a:rPr lang="pt-BR" sz="1200"/>
                        <a:t>, que possui um método virtual puro chamado </a:t>
                      </a:r>
                      <a:r>
                        <a:rPr i="1" lang="pt-BR" sz="1200"/>
                        <a:t>draw</a:t>
                      </a:r>
                      <a:r>
                        <a:rPr lang="pt-BR" sz="1200"/>
                        <a:t>, responsável por desenhar a entidade na tela.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Ter em cada fase um cenário de jogo com os obstáculos.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previsto inicialmente e realizado.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cumprido através da criação de obstáculos dentro da construtora das classes </a:t>
                      </a:r>
                      <a:r>
                        <a:rPr i="1" lang="pt-BR" sz="1200"/>
                        <a:t>City</a:t>
                      </a:r>
                      <a:r>
                        <a:rPr lang="pt-BR" sz="1200"/>
                        <a:t> e </a:t>
                      </a:r>
                      <a:r>
                        <a:rPr i="1" lang="pt-BR" sz="1200"/>
                        <a:t>Cemitery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Gerenciar colisões entre jogador e inimigos.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previsto inicialmente e realizado.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cumprido através das classes </a:t>
                      </a:r>
                      <a:r>
                        <a:rPr i="1" lang="pt-BR" sz="1200"/>
                        <a:t>CollisionManager</a:t>
                      </a:r>
                      <a:r>
                        <a:rPr lang="pt-BR" sz="1200"/>
                        <a:t> e </a:t>
                      </a:r>
                      <a:r>
                        <a:rPr i="1" lang="pt-BR" sz="1200"/>
                        <a:t>Phase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Gerenciar colisões entre jogador e obstáculos.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previsto inicialmente e realizado.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cumprido através das classes </a:t>
                      </a:r>
                      <a:r>
                        <a:rPr i="1" lang="pt-BR" sz="1200"/>
                        <a:t>CollisionManager</a:t>
                      </a:r>
                      <a:r>
                        <a:rPr lang="pt-BR" sz="1200"/>
                        <a:t> e </a:t>
                      </a:r>
                      <a:r>
                        <a:rPr i="1" lang="pt-BR" sz="1200"/>
                        <a:t>Phase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Permitir cadastrar/salvar dados do usuário, manter pontuação durante jogo, salvar pontuação e gerar lista de pontuação (ranking).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previsto inicialmente e realizado parcialmente.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Tal requisito foi cumprido parcialmente, visto que não há representação gráfica do mesmo, tampouco cadastramento de dados do usuário e ordenação.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Tabela de Requisitos - 100%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215250" y="182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{539150F7-2505-44D8-8F8E-2CC1F82E2A1D}</a:tableStyleId>
              </a:tblPr>
              <a:tblGrid>
                <a:gridCol w="382850"/>
                <a:gridCol w="3003625"/>
                <a:gridCol w="2002300"/>
                <a:gridCol w="3416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Requisito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Situação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Implementação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Permitir pausar o jogo.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previsto inicialmente e realizado.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cumprido via função </a:t>
                      </a:r>
                      <a:r>
                        <a:rPr i="1" lang="pt-BR" sz="1200"/>
                        <a:t>update</a:t>
                      </a:r>
                      <a:r>
                        <a:rPr lang="pt-BR" sz="1200"/>
                        <a:t> dentro da classe </a:t>
                      </a:r>
                      <a:r>
                        <a:rPr i="1" lang="pt-BR" sz="1200"/>
                        <a:t>Game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Permitir salvar jogada.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previsto inicialmente e realizado.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Requisito cumprido através da função </a:t>
                      </a:r>
                      <a:r>
                        <a:rPr i="1" lang="pt-BR" sz="1200"/>
                        <a:t>saveGame</a:t>
                      </a:r>
                      <a:r>
                        <a:rPr lang="pt-BR" sz="1200"/>
                        <a:t> dentro da classe </a:t>
                      </a:r>
                      <a:r>
                        <a:rPr i="1" lang="pt-BR" sz="1200"/>
                        <a:t>Game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Diagrama de Classes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475" y="957300"/>
            <a:ext cx="4721051" cy="40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Tabela de Conceitos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169125" y="9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{539150F7-2505-44D8-8F8E-2CC1F82E2A1D}</a:tableStyleId>
              </a:tblPr>
              <a:tblGrid>
                <a:gridCol w="382850"/>
                <a:gridCol w="3739550"/>
                <a:gridCol w="1266375"/>
                <a:gridCol w="3416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Conceito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Onde/O quê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Elementares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Classes, objetos. &amp;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Atributos (privados), variáveis e constantes. &amp;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Métodos (com e sem retorno).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Todos .h e .cpp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Métodos (com retorno </a:t>
                      </a:r>
                      <a:r>
                        <a:rPr i="1" lang="pt-BR" sz="1200"/>
                        <a:t>const</a:t>
                      </a:r>
                      <a:r>
                        <a:rPr lang="pt-BR" sz="1200"/>
                        <a:t> e parâmetro </a:t>
                      </a:r>
                      <a:r>
                        <a:rPr i="1" lang="pt-BR" sz="1200"/>
                        <a:t>const</a:t>
                      </a:r>
                      <a:r>
                        <a:rPr lang="pt-BR" sz="1200"/>
                        <a:t>). &amp;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Construtores (sem/com parâmetros) e destrutores.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Todos .h e .cpp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Classe Principal.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Todos .h e .cpp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Divisão em .h e .</a:t>
                      </a:r>
                      <a:r>
                        <a:rPr lang="pt-BR" sz="1200"/>
                        <a:t>cpp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No desenvolvimento como um todo.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Tabela de Conceitos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20"/>
          <p:cNvGraphicFramePr/>
          <p:nvPr/>
        </p:nvGraphicFramePr>
        <p:xfrm>
          <a:off x="169125" y="9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{539150F7-2505-44D8-8F8E-2CC1F82E2A1D}</a:tableStyleId>
              </a:tblPr>
              <a:tblGrid>
                <a:gridCol w="382850"/>
                <a:gridCol w="2888300"/>
                <a:gridCol w="818300"/>
                <a:gridCol w="4716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Conceito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Onde/O quê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2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Relações de: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Associação direcional. &amp;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Associação bidirecional.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/>
                        <a:t>Engine</a:t>
                      </a:r>
                      <a:r>
                        <a:rPr lang="pt-BR" sz="1200"/>
                        <a:t> com </a:t>
                      </a:r>
                      <a:r>
                        <a:rPr i="1" lang="pt-BR" sz="1200"/>
                        <a:t>Entity</a:t>
                      </a:r>
                      <a:r>
                        <a:rPr lang="pt-BR" sz="1200"/>
                        <a:t>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/>
                        <a:t>Character</a:t>
                      </a:r>
                      <a:r>
                        <a:rPr lang="pt-BR" sz="1200"/>
                        <a:t> com </a:t>
                      </a:r>
                      <a:r>
                        <a:rPr i="1" lang="pt-BR" sz="1200"/>
                        <a:t>CharacterState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Agregação via associação. &amp;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Agregação propriamente dita.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/>
                        <a:t>Fire </a:t>
                      </a:r>
                      <a:r>
                        <a:rPr lang="pt-BR" sz="1200"/>
                        <a:t>associado com </a:t>
                      </a:r>
                      <a:r>
                        <a:rPr i="1" lang="pt-BR" sz="1200"/>
                        <a:t>City</a:t>
                      </a:r>
                      <a:r>
                        <a:rPr lang="pt-BR" sz="1200"/>
                        <a:t>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/>
                        <a:t>AnimManager </a:t>
                      </a:r>
                      <a:r>
                        <a:rPr lang="pt-BR" sz="1200"/>
                        <a:t>agregado em </a:t>
                      </a:r>
                      <a:r>
                        <a:rPr i="1" lang="pt-BR" sz="1200"/>
                        <a:t>Animatable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Herança elementar. &amp;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Herança em diversos níveis.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/>
                        <a:t>Thing</a:t>
                      </a:r>
                      <a:r>
                        <a:rPr lang="pt-BR" sz="1200"/>
                        <a:t> herda de </a:t>
                      </a:r>
                      <a:r>
                        <a:rPr i="1" lang="pt-BR" sz="1200"/>
                        <a:t>Entity</a:t>
                      </a:r>
                      <a:r>
                        <a:rPr lang="pt-BR" sz="1200"/>
                        <a:t>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/>
                        <a:t>Obstacle</a:t>
                      </a:r>
                      <a:r>
                        <a:rPr lang="pt-BR" sz="1200"/>
                        <a:t> herda de </a:t>
                      </a:r>
                      <a:r>
                        <a:rPr i="1" lang="pt-BR" sz="1200"/>
                        <a:t>Thing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Herança múltipla.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 </a:t>
                      </a:r>
                      <a:r>
                        <a:rPr i="1" lang="pt-BR" sz="1200"/>
                        <a:t>Fire</a:t>
                      </a:r>
                      <a:r>
                        <a:rPr lang="pt-BR" sz="1200"/>
                        <a:t> e </a:t>
                      </a:r>
                      <a:r>
                        <a:rPr i="1" lang="pt-BR" sz="1200"/>
                        <a:t>Black_Hole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Tabela de Conceitos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169125" y="9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{539150F7-2505-44D8-8F8E-2CC1F82E2A1D}</a:tableStyleId>
              </a:tblPr>
              <a:tblGrid>
                <a:gridCol w="382850"/>
                <a:gridCol w="3218875"/>
                <a:gridCol w="1287300"/>
                <a:gridCol w="3916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Conceito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Onde/O quê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3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Ponteiros, generalizações e exceções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Operador </a:t>
                      </a:r>
                      <a:r>
                        <a:rPr i="1" lang="pt-BR" sz="1200"/>
                        <a:t>this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 </a:t>
                      </a:r>
                      <a:r>
                        <a:rPr i="1" lang="pt-BR" sz="1200"/>
                        <a:t>LinkedList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Alocação de memória (</a:t>
                      </a:r>
                      <a:r>
                        <a:rPr i="1" lang="pt-BR" sz="1200"/>
                        <a:t>new</a:t>
                      </a:r>
                      <a:r>
                        <a:rPr lang="pt-BR" sz="1200"/>
                        <a:t> &amp; </a:t>
                      </a:r>
                      <a:r>
                        <a:rPr i="1" lang="pt-BR" sz="1200"/>
                        <a:t>delete</a:t>
                      </a:r>
                      <a:r>
                        <a:rPr lang="pt-BR" sz="1200"/>
                        <a:t>).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 </a:t>
                      </a:r>
                      <a:r>
                        <a:rPr i="1" lang="pt-BR" sz="1200"/>
                        <a:t>LinkedList</a:t>
                      </a:r>
                      <a:r>
                        <a:rPr lang="pt-BR" sz="1200"/>
                        <a:t>.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Gabaritos/</a:t>
                      </a:r>
                      <a:r>
                        <a:rPr i="1" lang="pt-BR" sz="1200"/>
                        <a:t>Templates</a:t>
                      </a:r>
                      <a:r>
                        <a:rPr lang="pt-BR" sz="1200"/>
                        <a:t> criada/adaptados pelos autores (e.g. Listas Encadeadas via </a:t>
                      </a:r>
                      <a:r>
                        <a:rPr i="1" lang="pt-BR" sz="1200"/>
                        <a:t>Templates</a:t>
                      </a:r>
                      <a:r>
                        <a:rPr lang="pt-BR" sz="1200"/>
                        <a:t>).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 </a:t>
                      </a:r>
                      <a:r>
                        <a:rPr i="1" lang="pt-BR" sz="1200"/>
                        <a:t>LinkedList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Uso de Tratamento de Exceções (</a:t>
                      </a:r>
                      <a:r>
                        <a:rPr i="1" lang="pt-BR" sz="1200"/>
                        <a:t>try catch</a:t>
                      </a:r>
                      <a:r>
                        <a:rPr lang="pt-BR" sz="1200"/>
                        <a:t>).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Classe </a:t>
                      </a:r>
                      <a:r>
                        <a:rPr i="1" lang="pt-BR" sz="1200"/>
                        <a:t>AnimManager</a:t>
                      </a:r>
                      <a:r>
                        <a:rPr lang="pt-BR" sz="1200"/>
                        <a:t>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