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1046aa45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1046aa4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1046aa45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1046aa4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1046aa45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1046aa45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1046aa45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1046aa45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1046aa45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1046aa45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1046aa45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1046aa45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1046aa45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1046aa45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Using Machine Learning to Predict Career Success Based on Academic Success</a:t>
            </a:r>
            <a:endParaRPr b="1"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Raian Kutubi and Caroline Maciag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factors that influence career success, </a:t>
            </a:r>
            <a:r>
              <a:rPr lang="en"/>
              <a:t>including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academic metrics (GPA, SAT scores, university ranking) correlate with career outcomes?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do internships, projects, or certifications influence job offers and salaries?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do soft skills and networking affect career satisfaction and promotions?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we predict salary or career satisfaction from these variables?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4 different Machine Learning models to analyze these factors and provide predictive insights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Attributes: 5000 entries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Student_ID, Age, Gender, High_School_GPA, SAT_Score, University_Ranking, University_GPA, Field_of_Study, Internships_Completed, Projects_Completed, Certifications, Soft_Skills_Score, Networking_Score, Job_Offers, Starting_Salary, Career_Satisfaction, Years_to_Promotion, Current_Job_Level, Work_Life_Balance, Entrepreneurship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Cleaning: Handling missing values, encoding categorical variables, and feature scaling.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From EDA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correlation heatmap of numerical features did not yield any obvious correlations to our target variable, career outcome.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little data preprocessing was </a:t>
            </a:r>
            <a:r>
              <a:rPr lang="en"/>
              <a:t>necessary</a:t>
            </a:r>
            <a:r>
              <a:rPr lang="en"/>
              <a:t>, as there were no nulls in the raw dataset, and all variables were the correct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was a slight right skewness in the distribution of starting salary, however scaling and transformations were performed in the modeling phase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no obvious outliers in the career satisfaction boxplots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obvious relationship was detected between University ranking and starting salaries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and Transformations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transformations</a:t>
            </a:r>
            <a:r>
              <a:rPr lang="en"/>
              <a:t> performed in this project included: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u="sng">
                <a:solidFill>
                  <a:srgbClr val="FFFFFF"/>
                </a:solidFill>
              </a:rPr>
              <a:t>Categorical Encoding:</a:t>
            </a:r>
            <a:r>
              <a:rPr lang="en">
                <a:solidFill>
                  <a:srgbClr val="FFFFFF"/>
                </a:solidFill>
              </a:rPr>
              <a:t> Label Encoding for categorical features (Gender, Field of Study, Job Level, Entrepreneurship, etc.).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u="sng">
                <a:solidFill>
                  <a:srgbClr val="FFFFFF"/>
                </a:solidFill>
              </a:rPr>
              <a:t>Scaling:</a:t>
            </a:r>
            <a:r>
              <a:rPr lang="en">
                <a:solidFill>
                  <a:srgbClr val="FFFFFF"/>
                </a:solidFill>
              </a:rPr>
              <a:t> Standardization of numerical features ( GPA, SAT, internships, salary, etc.).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u="sng">
                <a:solidFill>
                  <a:srgbClr val="FFFFFF"/>
                </a:solidFill>
              </a:rPr>
              <a:t>New Feature:</a:t>
            </a:r>
            <a:r>
              <a:rPr lang="en">
                <a:solidFill>
                  <a:srgbClr val="FFFFFF"/>
                </a:solidFill>
              </a:rPr>
              <a:t> Created work experience score based on internships, projects, certifications.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u="sng">
                <a:solidFill>
                  <a:srgbClr val="FFFFFF"/>
                </a:solidFill>
              </a:rPr>
              <a:t>Dropped:</a:t>
            </a:r>
            <a:r>
              <a:rPr lang="en">
                <a:solidFill>
                  <a:srgbClr val="FFFFFF"/>
                </a:solidFill>
              </a:rPr>
              <a:t> Student ID as it was not useful for this analysis.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Chosen and Evaluation Metrics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07175"/>
            <a:ext cx="70389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Models Used:</a:t>
            </a:r>
            <a:endParaRPr sz="1400">
              <a:solidFill>
                <a:srgbClr val="FFFFFF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Linear Regression:</a:t>
            </a:r>
            <a:endParaRPr sz="1400">
              <a:solidFill>
                <a:srgbClr val="FFFFFF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</a:rPr>
              <a:t>Good baseline for regression tasks, but assumes linear relationships</a:t>
            </a:r>
            <a:endParaRPr sz="1400">
              <a:solidFill>
                <a:srgbClr val="FFFFFF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Random Forest Regressor</a:t>
            </a:r>
            <a:endParaRPr sz="1400">
              <a:solidFill>
                <a:srgbClr val="FFFFFF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</a:rPr>
              <a:t>For improving generalization and reducing overfitting, handles non-linearity, and provides insight on new feature importance</a:t>
            </a:r>
            <a:endParaRPr sz="1400">
              <a:solidFill>
                <a:srgbClr val="FFFFFF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Gradient Boosting Regressor</a:t>
            </a:r>
            <a:endParaRPr sz="1400">
              <a:solidFill>
                <a:srgbClr val="FFFFFF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</a:rPr>
              <a:t>Good for comparison as this model typically produces high-performance </a:t>
            </a:r>
            <a:r>
              <a:rPr lang="en" sz="1400">
                <a:solidFill>
                  <a:srgbClr val="FFFFFF"/>
                </a:solidFill>
              </a:rPr>
              <a:t>results, multiple trees helps to improve the model over time.</a:t>
            </a:r>
            <a:endParaRPr sz="1400">
              <a:solidFill>
                <a:srgbClr val="FFFFFF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1400">
                <a:solidFill>
                  <a:srgbClr val="FFFFFF"/>
                </a:solidFill>
              </a:rPr>
              <a:t>Neural Network (MLP Regressor)</a:t>
            </a:r>
            <a:endParaRPr sz="1400">
              <a:solidFill>
                <a:srgbClr val="FFFFFF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</a:rPr>
              <a:t>Capable of learning complex, non-linear patterns in the data, capture intricate relationships like GPA, SAT score, etc.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Evaluation Metrics:</a:t>
            </a:r>
            <a:endParaRPr sz="1400">
              <a:solidFill>
                <a:srgbClr val="FFFFFF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</a:rPr>
              <a:t>RMSE and R² Score for model performance.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Results: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 title="Screenshot 2025-03-16 at 10.43.2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288" y="2178775"/>
            <a:ext cx="5257425" cy="16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Findings: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Linear Regression</a:t>
            </a:r>
            <a:r>
              <a:rPr lang="en" sz="1100"/>
              <a:t> had the best RMSE, but it did not provide an adequate fit in terms of explaining variance (as shown by the negative R²), likely due to non-linearity of our data. This model was best in terms of reducing error, however.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Random Forest</a:t>
            </a:r>
            <a:r>
              <a:rPr lang="en" sz="1100"/>
              <a:t> and </a:t>
            </a:r>
            <a:r>
              <a:rPr b="1" lang="en" sz="1100"/>
              <a:t>Gradient Boosting</a:t>
            </a:r>
            <a:r>
              <a:rPr lang="en" sz="1100"/>
              <a:t> were </a:t>
            </a:r>
            <a:r>
              <a:rPr lang="en" sz="1100"/>
              <a:t>similar</a:t>
            </a:r>
            <a:r>
              <a:rPr lang="en" sz="1100"/>
              <a:t> toLinear Regression in terms of RMSE and also might have been better suited to modeling non-linear relationships. These two were overall more </a:t>
            </a:r>
            <a:r>
              <a:rPr lang="en" sz="1100"/>
              <a:t>effective</a:t>
            </a:r>
            <a:r>
              <a:rPr lang="en" sz="1100"/>
              <a:t> in their predictive power.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Neural Network (MLP)</a:t>
            </a:r>
            <a:r>
              <a:rPr lang="en" sz="1100"/>
              <a:t> was less effective in this case, with a significantly higher RMSE and lower R², indicating that it was not the best fit model for our research.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