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7" r:id="rId8"/>
    <p:sldId id="275" r:id="rId9"/>
    <p:sldId id="274" r:id="rId10"/>
    <p:sldId id="277" r:id="rId11"/>
    <p:sldId id="278" r:id="rId12"/>
    <p:sldId id="269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3FF9-C107-42E6-BE27-FA7F5E2BD027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C070F22-02AE-4360-8EE2-0C84C89C9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32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3FF9-C107-42E6-BE27-FA7F5E2BD027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070F22-02AE-4360-8EE2-0C84C89C9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12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3FF9-C107-42E6-BE27-FA7F5E2BD027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070F22-02AE-4360-8EE2-0C84C89C9E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388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3FF9-C107-42E6-BE27-FA7F5E2BD027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070F22-02AE-4360-8EE2-0C84C89C9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748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3FF9-C107-42E6-BE27-FA7F5E2BD027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070F22-02AE-4360-8EE2-0C84C89C9E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987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3FF9-C107-42E6-BE27-FA7F5E2BD027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070F22-02AE-4360-8EE2-0C84C89C9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726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3FF9-C107-42E6-BE27-FA7F5E2BD027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0F22-02AE-4360-8EE2-0C84C89C9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179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3FF9-C107-42E6-BE27-FA7F5E2BD027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0F22-02AE-4360-8EE2-0C84C89C9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80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3FF9-C107-42E6-BE27-FA7F5E2BD027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0F22-02AE-4360-8EE2-0C84C89C9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2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3FF9-C107-42E6-BE27-FA7F5E2BD027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070F22-02AE-4360-8EE2-0C84C89C9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60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3FF9-C107-42E6-BE27-FA7F5E2BD027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C070F22-02AE-4360-8EE2-0C84C89C9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64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3FF9-C107-42E6-BE27-FA7F5E2BD027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C070F22-02AE-4360-8EE2-0C84C89C9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0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3FF9-C107-42E6-BE27-FA7F5E2BD027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0F22-02AE-4360-8EE2-0C84C89C9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22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3FF9-C107-42E6-BE27-FA7F5E2BD027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0F22-02AE-4360-8EE2-0C84C89C9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72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3FF9-C107-42E6-BE27-FA7F5E2BD027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0F22-02AE-4360-8EE2-0C84C89C9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31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3FF9-C107-42E6-BE27-FA7F5E2BD027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070F22-02AE-4360-8EE2-0C84C89C9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10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53FF9-C107-42E6-BE27-FA7F5E2BD027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C070F22-02AE-4360-8EE2-0C84C89C9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65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943" r:id="rId15"/>
    <p:sldLayoutId id="21474839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55FFA-03C6-4603-A2C8-A45DFA2F8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166219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/>
              <a:t>分析模型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BE2394-D816-4AE1-82CE-CD7BBB08D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7813" y="4796429"/>
            <a:ext cx="8915399" cy="112628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第</a:t>
            </a:r>
            <a:r>
              <a:rPr lang="en-US" altLang="zh-CN" sz="2000" dirty="0"/>
              <a:t>17</a:t>
            </a:r>
            <a:r>
              <a:rPr lang="zh-CN" altLang="en-US" sz="2000" dirty="0"/>
              <a:t>组</a:t>
            </a:r>
          </a:p>
        </p:txBody>
      </p:sp>
    </p:spTree>
    <p:extLst>
      <p:ext uri="{BB962C8B-B14F-4D97-AF65-F5344CB8AC3E}">
        <p14:creationId xmlns:p14="http://schemas.microsoft.com/office/powerpoint/2010/main" val="2453750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191AF-31C7-42C8-A87B-262C3949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639" y="464453"/>
            <a:ext cx="8911687" cy="1280890"/>
          </a:xfrm>
        </p:spPr>
        <p:txBody>
          <a:bodyPr/>
          <a:lstStyle/>
          <a:p>
            <a:r>
              <a:rPr lang="zh-CN" altLang="zh-CN" b="1" dirty="0"/>
              <a:t>“审核用户认证信息”基本事件流</a:t>
            </a:r>
            <a:endParaRPr lang="zh-CN" altLang="zh-CN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E096E982-59B7-41B0-804D-0782490C9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39" y="1626428"/>
            <a:ext cx="9669793" cy="4431471"/>
          </a:xfrm>
        </p:spPr>
      </p:pic>
    </p:spTree>
    <p:extLst>
      <p:ext uri="{BB962C8B-B14F-4D97-AF65-F5344CB8AC3E}">
        <p14:creationId xmlns:p14="http://schemas.microsoft.com/office/powerpoint/2010/main" val="1096048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BDA32-41B2-4EE7-A9DB-C5D0EC5C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404" y="-13405"/>
            <a:ext cx="6324599" cy="667002"/>
          </a:xfrm>
        </p:spPr>
        <p:txBody>
          <a:bodyPr>
            <a:normAutofit/>
          </a:bodyPr>
          <a:lstStyle/>
          <a:p>
            <a:pPr algn="ctr"/>
            <a:r>
              <a:rPr lang="zh-CN" altLang="zh-CN" b="1" dirty="0"/>
              <a:t>“审核用户认证信息”</a:t>
            </a:r>
            <a:r>
              <a:rPr lang="zh-CN" altLang="en-US" b="1" dirty="0"/>
              <a:t>顺序图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F3705F6-5DAE-4943-A6ED-212AEC82A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67" y="587429"/>
            <a:ext cx="6510271" cy="6270571"/>
          </a:xfrm>
        </p:spPr>
      </p:pic>
    </p:spTree>
    <p:extLst>
      <p:ext uri="{BB962C8B-B14F-4D97-AF65-F5344CB8AC3E}">
        <p14:creationId xmlns:p14="http://schemas.microsoft.com/office/powerpoint/2010/main" val="2276811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9FF138B-7BEE-4B06-BD47-8851802E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900" y="2595657"/>
            <a:ext cx="6261099" cy="121120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5300" dirty="0"/>
              <a:t>4.</a:t>
            </a:r>
            <a:r>
              <a:rPr lang="zh-CN" altLang="en-US" sz="5300" dirty="0"/>
              <a:t>组织用例对象</a:t>
            </a:r>
            <a:br>
              <a:rPr lang="zh-CN" altLang="en-US" sz="5300" dirty="0"/>
            </a:br>
            <a:br>
              <a:rPr lang="zh-CN" altLang="en-US" sz="5300" dirty="0"/>
            </a:br>
            <a:br>
              <a:rPr lang="zh-CN" altLang="en-US" sz="5300" dirty="0"/>
            </a:br>
            <a:b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6601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B0AF8B1F-3E46-4741-94E0-C19EF29E3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70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123" name="Picture 3" descr="Image2">
            <a:extLst>
              <a:ext uri="{FF2B5EF4-FFF2-40B4-BE49-F238E27FC236}">
                <a16:creationId xmlns:a16="http://schemas.microsoft.com/office/drawing/2014/main" id="{A2329AF5-E58E-46AA-9566-24F45814B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69684"/>
            <a:ext cx="9347199" cy="676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914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原创设计师QQ598969553        _13">
            <a:extLst>
              <a:ext uri="{FF2B5EF4-FFF2-40B4-BE49-F238E27FC236}">
                <a16:creationId xmlns:a16="http://schemas.microsoft.com/office/drawing/2014/main" id="{17FA8D65-B55C-4201-B721-FAC20909A97C}"/>
              </a:ext>
            </a:extLst>
          </p:cNvPr>
          <p:cNvSpPr txBox="1"/>
          <p:nvPr/>
        </p:nvSpPr>
        <p:spPr>
          <a:xfrm>
            <a:off x="3245376" y="2701843"/>
            <a:ext cx="6736824" cy="1200314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114168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CD4B7-8706-4E65-B8D7-D790EFBD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225" y="451559"/>
            <a:ext cx="8131550" cy="128089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目录</a:t>
            </a:r>
          </a:p>
        </p:txBody>
      </p:sp>
      <p:pic>
        <p:nvPicPr>
          <p:cNvPr id="84" name="内容占位符 83">
            <a:extLst>
              <a:ext uri="{FF2B5EF4-FFF2-40B4-BE49-F238E27FC236}">
                <a16:creationId xmlns:a16="http://schemas.microsoft.com/office/drawing/2014/main" id="{C98E9800-6AD7-4585-8C86-27DCDA3C5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8583" y="1554449"/>
            <a:ext cx="695004" cy="701101"/>
          </a:xfrm>
          <a:prstGeom prst="rect">
            <a:avLst/>
          </a:prstGeom>
        </p:spPr>
      </p:pic>
      <p:grpSp>
        <p:nvGrpSpPr>
          <p:cNvPr id="49" name="组合 48">
            <a:extLst>
              <a:ext uri="{FF2B5EF4-FFF2-40B4-BE49-F238E27FC236}">
                <a16:creationId xmlns:a16="http://schemas.microsoft.com/office/drawing/2014/main" id="{D9F01180-B40B-4C31-B8CA-FE50250BF778}"/>
              </a:ext>
            </a:extLst>
          </p:cNvPr>
          <p:cNvGrpSpPr/>
          <p:nvPr/>
        </p:nvGrpSpPr>
        <p:grpSpPr>
          <a:xfrm>
            <a:off x="4939186" y="1679978"/>
            <a:ext cx="3140530" cy="461665"/>
            <a:chOff x="3303678" y="1772209"/>
            <a:chExt cx="3140530" cy="461665"/>
          </a:xfrm>
        </p:grpSpPr>
        <p:sp>
          <p:nvSpPr>
            <p:cNvPr id="50" name="TextBox 11">
              <a:extLst>
                <a:ext uri="{FF2B5EF4-FFF2-40B4-BE49-F238E27FC236}">
                  <a16:creationId xmlns:a16="http://schemas.microsoft.com/office/drawing/2014/main" id="{57A7A33D-34AE-4FAF-AFD4-BD27CF0AEF0F}"/>
                </a:ext>
              </a:extLst>
            </p:cNvPr>
            <p:cNvSpPr txBox="1"/>
            <p:nvPr/>
          </p:nvSpPr>
          <p:spPr>
            <a:xfrm>
              <a:off x="3303678" y="1772209"/>
              <a:ext cx="31405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定义核心用例</a:t>
              </a: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5BE4601D-E304-4524-9603-13B008261141}"/>
                </a:ext>
              </a:extLst>
            </p:cNvPr>
            <p:cNvCxnSpPr/>
            <p:nvPr/>
          </p:nvCxnSpPr>
          <p:spPr>
            <a:xfrm>
              <a:off x="3419872" y="2189749"/>
              <a:ext cx="295412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420FFBA7-5782-4D75-BDE8-E5ED68071941}"/>
              </a:ext>
            </a:extLst>
          </p:cNvPr>
          <p:cNvGrpSpPr/>
          <p:nvPr/>
        </p:nvGrpSpPr>
        <p:grpSpPr>
          <a:xfrm>
            <a:off x="4939186" y="2834654"/>
            <a:ext cx="3140530" cy="461665"/>
            <a:chOff x="3303678" y="1772209"/>
            <a:chExt cx="3140530" cy="461665"/>
          </a:xfrm>
        </p:grpSpPr>
        <p:sp>
          <p:nvSpPr>
            <p:cNvPr id="87" name="TextBox 11">
              <a:extLst>
                <a:ext uri="{FF2B5EF4-FFF2-40B4-BE49-F238E27FC236}">
                  <a16:creationId xmlns:a16="http://schemas.microsoft.com/office/drawing/2014/main" id="{D3278411-5756-42DA-AA87-A11E590C2458}"/>
                </a:ext>
              </a:extLst>
            </p:cNvPr>
            <p:cNvSpPr txBox="1"/>
            <p:nvPr/>
          </p:nvSpPr>
          <p:spPr>
            <a:xfrm>
              <a:off x="3303678" y="1772209"/>
              <a:ext cx="31405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获取核心业务对象</a:t>
              </a:r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F090ABF7-FE96-489E-96F0-0FE299033D0F}"/>
                </a:ext>
              </a:extLst>
            </p:cNvPr>
            <p:cNvCxnSpPr/>
            <p:nvPr/>
          </p:nvCxnSpPr>
          <p:spPr>
            <a:xfrm>
              <a:off x="3419872" y="2189749"/>
              <a:ext cx="295412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BEB3C4D9-3737-4D53-9655-9B15466A4253}"/>
              </a:ext>
            </a:extLst>
          </p:cNvPr>
          <p:cNvGrpSpPr/>
          <p:nvPr/>
        </p:nvGrpSpPr>
        <p:grpSpPr>
          <a:xfrm>
            <a:off x="4939186" y="3989330"/>
            <a:ext cx="3140530" cy="461665"/>
            <a:chOff x="3303678" y="1772209"/>
            <a:chExt cx="3140530" cy="461665"/>
          </a:xfrm>
        </p:grpSpPr>
        <p:sp>
          <p:nvSpPr>
            <p:cNvPr id="91" name="TextBox 11">
              <a:extLst>
                <a:ext uri="{FF2B5EF4-FFF2-40B4-BE49-F238E27FC236}">
                  <a16:creationId xmlns:a16="http://schemas.microsoft.com/office/drawing/2014/main" id="{051FE357-3A62-4E6F-9DA8-B8508AD350C8}"/>
                </a:ext>
              </a:extLst>
            </p:cNvPr>
            <p:cNvSpPr txBox="1"/>
            <p:nvPr/>
          </p:nvSpPr>
          <p:spPr>
            <a:xfrm>
              <a:off x="3303678" y="1772209"/>
              <a:ext cx="31405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分析核心业务用例</a:t>
              </a:r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104EA669-7383-49CC-9838-FC2B26002E73}"/>
                </a:ext>
              </a:extLst>
            </p:cNvPr>
            <p:cNvCxnSpPr/>
            <p:nvPr/>
          </p:nvCxnSpPr>
          <p:spPr>
            <a:xfrm>
              <a:off x="3419872" y="2189749"/>
              <a:ext cx="295412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1D82E318-6334-47F7-B344-7218EE228C79}"/>
              </a:ext>
            </a:extLst>
          </p:cNvPr>
          <p:cNvGrpSpPr/>
          <p:nvPr/>
        </p:nvGrpSpPr>
        <p:grpSpPr>
          <a:xfrm>
            <a:off x="4946462" y="5144006"/>
            <a:ext cx="3140530" cy="461665"/>
            <a:chOff x="3303678" y="1772209"/>
            <a:chExt cx="3140530" cy="461665"/>
          </a:xfrm>
        </p:grpSpPr>
        <p:sp>
          <p:nvSpPr>
            <p:cNvPr id="95" name="TextBox 11">
              <a:extLst>
                <a:ext uri="{FF2B5EF4-FFF2-40B4-BE49-F238E27FC236}">
                  <a16:creationId xmlns:a16="http://schemas.microsoft.com/office/drawing/2014/main" id="{BD7754DC-24D0-49B9-A335-92D026148665}"/>
                </a:ext>
              </a:extLst>
            </p:cNvPr>
            <p:cNvSpPr txBox="1"/>
            <p:nvPr/>
          </p:nvSpPr>
          <p:spPr>
            <a:xfrm>
              <a:off x="3303678" y="1772209"/>
              <a:ext cx="31405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组织用例对象</a:t>
              </a:r>
            </a:p>
          </p:txBody>
        </p: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3B353264-E93C-4A4D-A822-B33B73A39BE9}"/>
                </a:ext>
              </a:extLst>
            </p:cNvPr>
            <p:cNvCxnSpPr/>
            <p:nvPr/>
          </p:nvCxnSpPr>
          <p:spPr>
            <a:xfrm>
              <a:off x="3419872" y="2189749"/>
              <a:ext cx="295412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椭圆 96">
            <a:extLst>
              <a:ext uri="{FF2B5EF4-FFF2-40B4-BE49-F238E27FC236}">
                <a16:creationId xmlns:a16="http://schemas.microsoft.com/office/drawing/2014/main" id="{1CF24CC8-FA9A-4520-A3F4-2E6D483555A0}"/>
              </a:ext>
            </a:extLst>
          </p:cNvPr>
          <p:cNvSpPr/>
          <p:nvPr/>
        </p:nvSpPr>
        <p:spPr>
          <a:xfrm>
            <a:off x="3838583" y="2715558"/>
            <a:ext cx="699855" cy="6998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729695C-AFE6-4003-9EFE-2D680364F55B}"/>
              </a:ext>
            </a:extLst>
          </p:cNvPr>
          <p:cNvSpPr/>
          <p:nvPr/>
        </p:nvSpPr>
        <p:spPr>
          <a:xfrm>
            <a:off x="3831307" y="3870234"/>
            <a:ext cx="699855" cy="6998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D85C6629-4142-46C8-9406-5B51360E1303}"/>
              </a:ext>
            </a:extLst>
          </p:cNvPr>
          <p:cNvSpPr/>
          <p:nvPr/>
        </p:nvSpPr>
        <p:spPr>
          <a:xfrm>
            <a:off x="3838583" y="5024910"/>
            <a:ext cx="699855" cy="6998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75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9FF138B-7BEE-4B06-BD47-8851802E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499" y="2595657"/>
            <a:ext cx="5588949" cy="121120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5300" dirty="0"/>
              <a:t>1.</a:t>
            </a:r>
            <a:r>
              <a:rPr lang="zh-CN" altLang="en-US" sz="5300" dirty="0"/>
              <a:t>定义核心用例</a:t>
            </a:r>
            <a:b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0499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55F4C-5413-41A8-AE49-C4D04445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0" y="306333"/>
            <a:ext cx="10325100" cy="128089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通过对于背景文档的阅读，我们选取了如下核心用例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F23BF2F9-77FB-4CB4-BE8D-A732A88A97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723345"/>
              </p:ext>
            </p:extLst>
          </p:nvPr>
        </p:nvGraphicFramePr>
        <p:xfrm>
          <a:off x="1638300" y="1397000"/>
          <a:ext cx="8915400" cy="4707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987">
                  <a:extLst>
                    <a:ext uri="{9D8B030D-6E8A-4147-A177-3AD203B41FA5}">
                      <a16:colId xmlns:a16="http://schemas.microsoft.com/office/drawing/2014/main" val="2951275677"/>
                    </a:ext>
                  </a:extLst>
                </a:gridCol>
                <a:gridCol w="5713413">
                  <a:extLst>
                    <a:ext uri="{9D8B030D-6E8A-4147-A177-3AD203B41FA5}">
                      <a16:colId xmlns:a16="http://schemas.microsoft.com/office/drawing/2014/main" val="1748923858"/>
                    </a:ext>
                  </a:extLst>
                </a:gridCol>
              </a:tblGrid>
              <a:tr h="3802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选取的核心用例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选取原因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6662965"/>
                  </a:ext>
                </a:extLst>
              </a:tr>
              <a:tr h="3802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获取学术成果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是平台上具有重要作用的高级别用例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2239285"/>
                  </a:ext>
                </a:extLst>
              </a:tr>
              <a:tr h="3802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检索文献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是平台上具有重要作用的高级别用例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6476968"/>
                  </a:ext>
                </a:extLst>
              </a:tr>
              <a:tr h="3802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注册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关系到平台基础服务对象的建立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6097347"/>
                  </a:ext>
                </a:extLst>
              </a:tr>
              <a:tr h="3802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登录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关系到平台基础服务对象的建立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3577233"/>
                  </a:ext>
                </a:extLst>
              </a:tr>
              <a:tr h="3802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更新学术成果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是平台上具有重要作用的高级别用例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6903938"/>
                  </a:ext>
                </a:extLst>
              </a:tr>
              <a:tr h="3802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申请认证账户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是平台上具有重要作用的高级别用例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4484333"/>
                  </a:ext>
                </a:extLst>
              </a:tr>
              <a:tr h="3802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审核用户认证信息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与某些高级用例关系密切，流程联系紧密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7222146"/>
                  </a:ext>
                </a:extLst>
              </a:tr>
              <a:tr h="3802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认领学术成果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是平台上具有重要作用的高级别用例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3170327"/>
                  </a:ext>
                </a:extLst>
              </a:tr>
              <a:tr h="3802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审核文献认领信息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与某些高级用例关系密切，流程联系紧密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4258170"/>
                  </a:ext>
                </a:extLst>
              </a:tr>
              <a:tr h="2993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上传文献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是平台上具有重要作用的高级别用例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0708545"/>
                  </a:ext>
                </a:extLst>
              </a:tr>
              <a:tr h="3128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处理文献上传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与某些高级用例关系密切，流程联系紧密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76243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收藏文献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是平台上具有重要作用的高级别用例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7992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96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9FF138B-7BEE-4B06-BD47-8851802E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900" y="2595657"/>
            <a:ext cx="6261099" cy="121120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5300" dirty="0"/>
              <a:t>2.</a:t>
            </a:r>
            <a:r>
              <a:rPr lang="zh-CN" altLang="en-US" sz="5300" dirty="0"/>
              <a:t>获取核心业务对象</a:t>
            </a:r>
            <a:br>
              <a:rPr lang="zh-CN" altLang="en-US" sz="5300" dirty="0"/>
            </a:br>
            <a:b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13250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C490788-9815-431A-9845-9D0498C3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49" y="278039"/>
            <a:ext cx="4353518" cy="6636774"/>
          </a:xfrm>
        </p:spPr>
        <p:txBody>
          <a:bodyPr anchor="ctr">
            <a:normAutofit fontScale="90000"/>
          </a:bodyPr>
          <a:lstStyle/>
          <a:p>
            <a:r>
              <a:rPr lang="en-US" altLang="zh-CN" sz="3100" dirty="0"/>
              <a:t>	  </a:t>
            </a:r>
            <a:r>
              <a:rPr lang="zh-CN" altLang="zh-CN" sz="3100" dirty="0"/>
              <a:t>使用名词筛选法，我们从</a:t>
            </a:r>
            <a:r>
              <a:rPr lang="zh-CN" altLang="en-US" sz="3200" dirty="0"/>
              <a:t>背景</a:t>
            </a:r>
            <a:r>
              <a:rPr lang="zh-CN" altLang="zh-CN" sz="3100" dirty="0"/>
              <a:t>文档中提取了以下的核心业务对象：</a:t>
            </a:r>
            <a:br>
              <a:rPr lang="en-US" altLang="zh-CN" sz="3100" dirty="0"/>
            </a:br>
            <a:br>
              <a:rPr lang="zh-CN" altLang="zh-CN" sz="3100" dirty="0"/>
            </a:br>
            <a:r>
              <a:rPr lang="en-US" altLang="zh-CN" sz="3100" dirty="0"/>
              <a:t>	</a:t>
            </a:r>
            <a:r>
              <a:rPr lang="zh-CN" altLang="zh-CN" sz="3100" dirty="0"/>
              <a:t>学术成果</a:t>
            </a:r>
            <a:br>
              <a:rPr lang="en-US" altLang="zh-CN" sz="3100" dirty="0"/>
            </a:br>
            <a:r>
              <a:rPr lang="en-US" altLang="zh-CN" sz="3100" dirty="0"/>
              <a:t>	</a:t>
            </a:r>
            <a:r>
              <a:rPr lang="zh-CN" altLang="zh-CN" sz="3100" dirty="0"/>
              <a:t>科研从业人员</a:t>
            </a:r>
            <a:br>
              <a:rPr lang="en-US" altLang="zh-CN" sz="3100" dirty="0"/>
            </a:br>
            <a:r>
              <a:rPr lang="en-US" altLang="zh-CN" sz="3100" dirty="0"/>
              <a:t>	</a:t>
            </a:r>
            <a:r>
              <a:rPr lang="zh-CN" altLang="zh-CN" sz="3100" dirty="0"/>
              <a:t>科研机构</a:t>
            </a:r>
            <a:br>
              <a:rPr lang="en-US" altLang="zh-CN" sz="3100" dirty="0"/>
            </a:br>
            <a:r>
              <a:rPr lang="en-US" altLang="zh-CN" sz="3100" dirty="0"/>
              <a:t>	</a:t>
            </a:r>
            <a:r>
              <a:rPr lang="zh-CN" altLang="zh-CN" sz="3100" dirty="0"/>
              <a:t>学术领域</a:t>
            </a:r>
            <a:br>
              <a:rPr lang="en-US" altLang="zh-CN" sz="3100" dirty="0"/>
            </a:br>
            <a:r>
              <a:rPr lang="en-US" altLang="zh-CN" sz="3100" dirty="0"/>
              <a:t>	</a:t>
            </a:r>
            <a:r>
              <a:rPr lang="zh-CN" altLang="zh-CN" sz="3100" dirty="0"/>
              <a:t>检索</a:t>
            </a:r>
            <a:br>
              <a:rPr lang="en-US" altLang="zh-CN" sz="3100" dirty="0"/>
            </a:br>
            <a:r>
              <a:rPr lang="en-US" altLang="zh-CN" sz="3100" dirty="0"/>
              <a:t>	</a:t>
            </a:r>
            <a:r>
              <a:rPr lang="zh-CN" altLang="zh-CN" sz="3100" dirty="0"/>
              <a:t>个人门户</a:t>
            </a:r>
            <a:br>
              <a:rPr lang="en-US" altLang="zh-CN" sz="3100" dirty="0"/>
            </a:br>
            <a:r>
              <a:rPr lang="en-US" altLang="zh-CN" sz="3100" dirty="0"/>
              <a:t>	</a:t>
            </a:r>
            <a:r>
              <a:rPr lang="zh-CN" altLang="zh-CN" sz="3100" dirty="0"/>
              <a:t>网络爬取</a:t>
            </a:r>
            <a:br>
              <a:rPr lang="en-US" altLang="zh-CN" sz="3100" dirty="0"/>
            </a:br>
            <a:r>
              <a:rPr lang="en-US" altLang="zh-CN" sz="3100" dirty="0"/>
              <a:t>	</a:t>
            </a:r>
            <a:r>
              <a:rPr lang="zh-CN" altLang="zh-CN" sz="3100" dirty="0"/>
              <a:t>审核机制</a:t>
            </a:r>
            <a:br>
              <a:rPr lang="en-US" altLang="zh-CN" sz="3100" dirty="0"/>
            </a:br>
            <a:r>
              <a:rPr lang="en-US" altLang="zh-CN" sz="3100" dirty="0"/>
              <a:t>	</a:t>
            </a:r>
            <a:r>
              <a:rPr lang="zh-CN" altLang="zh-CN" sz="3100" dirty="0"/>
              <a:t>认领门户</a:t>
            </a:r>
            <a:br>
              <a:rPr lang="en-US" altLang="zh-CN" sz="3100" dirty="0"/>
            </a:br>
            <a:r>
              <a:rPr lang="en-US" altLang="zh-CN" sz="3100" dirty="0"/>
              <a:t>	</a:t>
            </a:r>
            <a:r>
              <a:rPr lang="zh-CN" altLang="zh-CN" sz="3100" dirty="0"/>
              <a:t>热点分析</a:t>
            </a:r>
            <a:br>
              <a:rPr lang="zh-CN" altLang="en-US" dirty="0"/>
            </a:b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D19FCA-3FA9-40DB-A135-E7FF31C81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F2B722E2-A9A9-4258-BB0D-E32596A11F02}"/>
              </a:ext>
            </a:extLst>
          </p:cNvPr>
          <p:cNvSpPr txBox="1">
            <a:spLocks/>
          </p:cNvSpPr>
          <p:nvPr/>
        </p:nvSpPr>
        <p:spPr>
          <a:xfrm>
            <a:off x="2376488" y="1186173"/>
            <a:ext cx="9815512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pic>
        <p:nvPicPr>
          <p:cNvPr id="28" name="图片 48">
            <a:extLst>
              <a:ext uri="{FF2B5EF4-FFF2-40B4-BE49-F238E27FC236}">
                <a16:creationId xmlns:a16="http://schemas.microsoft.com/office/drawing/2014/main" id="{973FEE27-B355-4AB1-9991-7851CBECB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625" y="285055"/>
            <a:ext cx="7201262" cy="628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126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9FF138B-7BEE-4B06-BD47-8851802E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900" y="2595657"/>
            <a:ext cx="6261099" cy="121120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5300" dirty="0"/>
              <a:t>3.</a:t>
            </a:r>
            <a:r>
              <a:rPr lang="zh-CN" altLang="en-US" sz="5300" dirty="0"/>
              <a:t>分析核心业务用例</a:t>
            </a:r>
            <a:br>
              <a:rPr lang="zh-CN" altLang="en-US" sz="5300" dirty="0"/>
            </a:br>
            <a:br>
              <a:rPr lang="zh-CN" altLang="en-US" sz="5300" dirty="0"/>
            </a:br>
            <a:b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60509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191AF-31C7-42C8-A87B-262C3949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639" y="464453"/>
            <a:ext cx="8911687" cy="1280890"/>
          </a:xfrm>
        </p:spPr>
        <p:txBody>
          <a:bodyPr/>
          <a:lstStyle/>
          <a:p>
            <a:r>
              <a:rPr lang="zh-CN" altLang="zh-CN" b="1" dirty="0"/>
              <a:t>“</a:t>
            </a:r>
            <a:r>
              <a:rPr lang="zh-CN" altLang="en-US" b="1" dirty="0"/>
              <a:t>搜索文献</a:t>
            </a:r>
            <a:r>
              <a:rPr lang="zh-CN" altLang="zh-CN" b="1" dirty="0"/>
              <a:t>”基本事件流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4114A5B-0609-4302-8955-3F153488E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322" y="1710876"/>
            <a:ext cx="9849382" cy="3788224"/>
          </a:xfrm>
        </p:spPr>
      </p:pic>
    </p:spTree>
    <p:extLst>
      <p:ext uri="{BB962C8B-B14F-4D97-AF65-F5344CB8AC3E}">
        <p14:creationId xmlns:p14="http://schemas.microsoft.com/office/powerpoint/2010/main" val="293903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BDA32-41B2-4EE7-A9DB-C5D0EC5C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8513" y="196598"/>
            <a:ext cx="4352387" cy="667002"/>
          </a:xfrm>
        </p:spPr>
        <p:txBody>
          <a:bodyPr/>
          <a:lstStyle/>
          <a:p>
            <a:pPr algn="ctr"/>
            <a:r>
              <a:rPr lang="zh-CN" altLang="zh-CN" b="1" dirty="0"/>
              <a:t>“</a:t>
            </a:r>
            <a:r>
              <a:rPr lang="zh-CN" altLang="en-US" b="1" dirty="0"/>
              <a:t>搜索文献</a:t>
            </a:r>
            <a:r>
              <a:rPr lang="zh-CN" altLang="zh-CN" b="1" dirty="0"/>
              <a:t>”</a:t>
            </a:r>
            <a:r>
              <a:rPr lang="zh-CN" altLang="en-US" b="1" dirty="0"/>
              <a:t>顺序图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652F380-995B-4459-8716-BEDC89F56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305" y="1232334"/>
            <a:ext cx="6606802" cy="5429068"/>
          </a:xfrm>
        </p:spPr>
      </p:pic>
    </p:spTree>
    <p:extLst>
      <p:ext uri="{BB962C8B-B14F-4D97-AF65-F5344CB8AC3E}">
        <p14:creationId xmlns:p14="http://schemas.microsoft.com/office/powerpoint/2010/main" val="414569501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123</TotalTime>
  <Words>305</Words>
  <Application>Microsoft Office PowerPoint</Application>
  <PresentationFormat>宽屏</PresentationFormat>
  <Paragraphs>47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微软雅黑</vt:lpstr>
      <vt:lpstr>幼圆</vt:lpstr>
      <vt:lpstr>Arial</vt:lpstr>
      <vt:lpstr>Century Gothic</vt:lpstr>
      <vt:lpstr>Times New Roman</vt:lpstr>
      <vt:lpstr>Wingdings 3</vt:lpstr>
      <vt:lpstr>丝状</vt:lpstr>
      <vt:lpstr>分析模型</vt:lpstr>
      <vt:lpstr>目录</vt:lpstr>
      <vt:lpstr>1.定义核心用例 </vt:lpstr>
      <vt:lpstr>通过对于背景文档的阅读，我们选取了如下核心用例</vt:lpstr>
      <vt:lpstr>2.获取核心业务对象  </vt:lpstr>
      <vt:lpstr>   使用名词筛选法，我们从背景文档中提取了以下的核心业务对象：   学术成果  科研从业人员  科研机构  学术领域  检索  个人门户  网络爬取  审核机制  认领门户  热点分析 </vt:lpstr>
      <vt:lpstr>3.分析核心业务用例   </vt:lpstr>
      <vt:lpstr>“搜索文献”基本事件流</vt:lpstr>
      <vt:lpstr>“搜索文献”顺序图</vt:lpstr>
      <vt:lpstr>“审核用户认证信息”基本事件流</vt:lpstr>
      <vt:lpstr>“审核用户认证信息”顺序图</vt:lpstr>
      <vt:lpstr>4.组织用例对象   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分析模型</dc:title>
  <dc:creator>奚 望</dc:creator>
  <cp:lastModifiedBy>奚 望</cp:lastModifiedBy>
  <cp:revision>31</cp:revision>
  <dcterms:created xsi:type="dcterms:W3CDTF">2021-10-25T11:06:07Z</dcterms:created>
  <dcterms:modified xsi:type="dcterms:W3CDTF">2021-10-25T13:12:38Z</dcterms:modified>
</cp:coreProperties>
</file>