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575"/>
    <a:srgbClr val="CC5E5E"/>
    <a:srgbClr val="CE8E8E"/>
    <a:srgbClr val="CEA5A5"/>
    <a:srgbClr val="D15454"/>
    <a:srgbClr val="EDCECE"/>
    <a:srgbClr val="FF7C80"/>
    <a:srgbClr val="FF5050"/>
    <a:srgbClr val="C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E9BF-D3C9-4899-B94A-6B64807A210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1DFA3-4FD8-43C9-A888-7AE37312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FCA1B-89C9-E59F-A3F4-76028CD3CB79}"/>
              </a:ext>
            </a:extLst>
          </p:cNvPr>
          <p:cNvSpPr/>
          <p:nvPr userDrawn="1"/>
        </p:nvSpPr>
        <p:spPr>
          <a:xfrm>
            <a:off x="0" y="6416299"/>
            <a:ext cx="12192000" cy="44170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FEB71-AACA-9CD1-C3EF-4F58C255197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Loss Given Default with a Two-Stage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649CB-6D89-D7BF-98E0-960AD224CF2B}"/>
              </a:ext>
            </a:extLst>
          </p:cNvPr>
          <p:cNvSpPr/>
          <p:nvPr userDrawn="1"/>
        </p:nvSpPr>
        <p:spPr>
          <a:xfrm>
            <a:off x="0" y="369332"/>
            <a:ext cx="12192000" cy="44170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F5585-FB22-7A89-0A79-214A3C3F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907"/>
            <a:ext cx="12192000" cy="365126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F6D35-BDBA-5E5B-0FC3-AEDE9D9B0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639"/>
            <a:ext cx="1242060" cy="3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959A4-9144-A363-6EBB-022320FDBD61}"/>
              </a:ext>
            </a:extLst>
          </p:cNvPr>
          <p:cNvSpPr txBox="1"/>
          <p:nvPr userDrawn="1"/>
        </p:nvSpPr>
        <p:spPr>
          <a:xfrm>
            <a:off x="11253923" y="64578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7B82616-27A2-4F6F-A261-7D637A10A4B0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11288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6D01-2FB7-5362-CD14-05CCEA78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1F549-3A4A-89C3-48E1-5B2A57A02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F9F0-A80E-068B-17AE-00CE91B2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F0A8-68C5-FAF5-78E0-A7EA768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191E-1FBE-4E26-BB8D-9FABCFC2563B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4F8C-80A2-CB27-60F9-6519AA0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341E0-DC3D-8AA0-A5B6-350C7300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1658-BE78-523C-21AA-B9EEE498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4376-DE87-2137-D99D-C5B86106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E0CA-8D01-5ADE-1648-E51450D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A4B2-D948-4CE2-860F-A5F54E19DB9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A43C-B838-E4F4-85E0-BBEBB74A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16EF-AEC4-4C31-13FD-62E5CCB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80A65-5B82-682B-307D-F45D5018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99D6-EAF8-329D-60BB-82AEADC4E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5347-02EF-A860-CC35-D9CA9188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D156-E460-4667-A323-B35C1C6FD50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61A7-F7A5-EE95-FDED-B2CD33AC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CE08-DD30-2361-16C0-E6E8C6AB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B9DA-5A10-ED3F-1901-9C388B18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5480-2657-2FFB-7053-5EA6E16A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AF46-D359-47F9-439B-848C317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E1E4-9617-4958-A731-23EC075B03B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CF05-FB99-9F55-7A3D-629C875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DAFF-681E-DC67-B8E0-D9208940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D41-B5A5-198C-9D12-3E58564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E7FC-2067-A7AA-9418-6CFA5412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99D8-3A42-B1F9-B387-8FD750EE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45FD-6125-4953-87DC-D0302DD10C4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7FBB-0CD2-546F-8B39-9502778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9256-DE0C-E7D0-BB74-16CFCE31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DEFD-0FE3-67AC-8D90-D347FCC3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81EE-A8E8-BB79-F146-9399EE21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9C0D-20F9-0A8C-F6DF-DFEB2B1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CDCA-0B3A-4300-B07D-0B8351C3F3C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3120-5EB9-8E80-8695-69CD24E1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127F-1C10-D29A-9F2B-864AF4AC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C836-A44F-0C7F-B1F9-DBDE7E0F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1DAB-BF7B-9FDE-A500-24763768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E7E8F-A26C-DBE8-5CAB-072727FA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85DC-7E9D-C61A-AA47-400940E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530-3782-4543-B601-FA5955EBCB11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7F59-E2F9-31FD-BFFE-13501130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1030-6C68-B998-31EF-8E003D61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CC0-7FA6-3F20-E8C6-25F81FA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0377-083B-EB10-4CC1-D51925AB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465B-473E-1EEA-25A5-FE3E250E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2F6A2-0154-9CDB-9EDA-02D0C2C2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C460-72D3-41FF-3EAA-680E3F8B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0DFA6-01E3-E56C-C9A3-6FB6B43E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4CBF-ADFF-42BE-AA82-31836E1EDE78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BFD0B-41B3-79EE-85A5-E4838A16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E5DA-3113-791E-7BA9-F33AC0E6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2654-6F51-F8A5-6E6A-A0B96E7D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7DCFF-8374-41F7-AD91-A57B8A4A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AC16-4B2F-497B-8506-934158880C57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3901-B246-5EA7-1D33-B022F4F0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02F21-3AA2-0CB7-874F-7E28F8CE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74D0-B764-CBCD-8F47-7D65C8F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1533-9BB0-4001-8BF9-8D175630F960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8C95-E231-6340-F7E8-486CD7F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9B87-8A89-C3FC-B422-D2C202A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801F-E82B-2EE7-2595-EAFFF8D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A8C7-0D84-7A7D-0660-02E434F6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6555-4D2B-EA2F-E355-3318F946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EA68-635F-AE58-960C-C329648E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9D00-0C72-46F0-B5AA-95AA925C80D4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9291F-D80F-26AF-9550-1EB2EEA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0AD-E693-BEEC-2583-EF6ED7EE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E7D77-3851-1F05-98D0-ADEC59F2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7EBE-A720-E2C3-CCDB-E281DD2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971C-3557-A552-E844-805B8E33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3273-B17F-42B1-8DD8-2892CCCC7E02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D0FB-B26E-A166-176F-56E34DF2B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8788-61E9-104F-9268-73A8CC42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7DBBB-BCB4-5145-8E47-257FAF0F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82" y="838359"/>
            <a:ext cx="6133882" cy="965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AF549-6F8A-1263-BBBB-E168307F7A4E}"/>
              </a:ext>
            </a:extLst>
          </p:cNvPr>
          <p:cNvSpPr/>
          <p:nvPr/>
        </p:nvSpPr>
        <p:spPr>
          <a:xfrm>
            <a:off x="0" y="1971924"/>
            <a:ext cx="12192000" cy="169362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60FD3-CD17-91DA-CE82-795A1235DF55}"/>
              </a:ext>
            </a:extLst>
          </p:cNvPr>
          <p:cNvSpPr txBox="1"/>
          <p:nvPr/>
        </p:nvSpPr>
        <p:spPr>
          <a:xfrm>
            <a:off x="0" y="2077798"/>
            <a:ext cx="11646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Estimating Loss Given Default (LGD) </a:t>
            </a:r>
          </a:p>
          <a:p>
            <a:r>
              <a:rPr lang="en-US" sz="48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with a Two-Stage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541C20-4B76-A7BA-8D29-8DCF5E569574}"/>
              </a:ext>
            </a:extLst>
          </p:cNvPr>
          <p:cNvCxnSpPr/>
          <p:nvPr/>
        </p:nvCxnSpPr>
        <p:spPr>
          <a:xfrm>
            <a:off x="0" y="3792772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A2717F-756E-1C7B-B0BC-F069CE9D44D1}"/>
              </a:ext>
            </a:extLst>
          </p:cNvPr>
          <p:cNvSpPr/>
          <p:nvPr/>
        </p:nvSpPr>
        <p:spPr>
          <a:xfrm>
            <a:off x="1" y="4738978"/>
            <a:ext cx="10066350" cy="87357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CC1DD-9571-0AFC-A1D0-F1D1B3C6B532}"/>
              </a:ext>
            </a:extLst>
          </p:cNvPr>
          <p:cNvSpPr txBox="1"/>
          <p:nvPr/>
        </p:nvSpPr>
        <p:spPr>
          <a:xfrm>
            <a:off x="0" y="4692341"/>
            <a:ext cx="7960834" cy="86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TEAM: </a:t>
            </a:r>
            <a:r>
              <a:rPr lang="en-US" dirty="0" err="1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Xudong</a:t>
            </a: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 Chen, Abhilash Kalapatapu, </a:t>
            </a:r>
            <a:r>
              <a:rPr lang="en-US" dirty="0" err="1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Zitao</a:t>
            </a: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 Song, Zhong Tian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MENTORS: Raiden Han, Catherine Tang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DDCF1-00B1-9DA5-126B-764B2B2BCD7C}"/>
              </a:ext>
            </a:extLst>
          </p:cNvPr>
          <p:cNvCxnSpPr>
            <a:cxnSpLocks/>
          </p:cNvCxnSpPr>
          <p:nvPr/>
        </p:nvCxnSpPr>
        <p:spPr>
          <a:xfrm>
            <a:off x="0" y="5740841"/>
            <a:ext cx="10066351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5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3" y="1388309"/>
            <a:ext cx="438294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Features’ Distributions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Most of the features are symmetrically distributed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Take the logarithm of the Original Unpaid Principal Balance to increase the spread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(Figure in Row 1, Col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D49F5-ACF0-503A-0F64-25145F49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8" y="938254"/>
            <a:ext cx="7192406" cy="53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0860" y="1023247"/>
            <a:ext cx="9805735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Splitting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Test Set: 20% of the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total 14,624 </a:t>
            </a: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defaulted loans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Training Set: 5-Fold Cross-Validation (CV)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Metrics</a:t>
            </a: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Classification 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Hyperparameter Tuning: Area under the ROC Curve (AUC)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Model Selection across Different Types: Accuracy</a:t>
            </a: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Regression: Mean Absolute Error (MAE)</a:t>
            </a:r>
          </a:p>
        </p:txBody>
      </p:sp>
    </p:spTree>
    <p:extLst>
      <p:ext uri="{BB962C8B-B14F-4D97-AF65-F5344CB8AC3E}">
        <p14:creationId xmlns:p14="http://schemas.microsoft.com/office/powerpoint/2010/main" val="81658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20860" y="800610"/>
                <a:ext cx="9805735" cy="122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𝑳𝑮𝑫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𝟏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𝑵𝑰𝑹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𝟗𝟖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.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𝟓𝟔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%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  <a:endParaRPr lang="en-US" sz="2000" b="1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0" y="800610"/>
                <a:ext cx="9805735" cy="1229632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496414"/>
                  </p:ext>
                </p:extLst>
              </p:nvPr>
            </p:nvGraphicFramePr>
            <p:xfrm>
              <a:off x="592814" y="1474323"/>
              <a:ext cx="10970783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452551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76088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0504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0.89181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98.56%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=0.0005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76.91%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𝒔𝒑𝒍𝒊𝒕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𝟐𝟔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0.89039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98.69%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496414"/>
                  </p:ext>
                </p:extLst>
              </p:nvPr>
            </p:nvGraphicFramePr>
            <p:xfrm>
              <a:off x="592814" y="1474323"/>
              <a:ext cx="10970783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452551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76088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0504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36" t="-107692" r="-62009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0.89181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98.56%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36" t="-116379" r="-62009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76.91%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36" t="-386154" r="-6200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0.89039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98.69%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33017-23D5-6599-93C7-C979430F0768}"/>
                  </a:ext>
                </a:extLst>
              </p:cNvPr>
              <p:cNvSpPr txBox="1"/>
              <p:nvPr/>
            </p:nvSpPr>
            <p:spPr>
              <a:xfrm>
                <a:off x="220860" y="3493918"/>
                <a:ext cx="9805735" cy="122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𝑳𝑮𝑫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𝟎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𝑵𝑰𝑹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𝟕𝟐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.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𝟕𝟗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%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  <a:endParaRPr lang="en-US" sz="2000" b="1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33017-23D5-6599-93C7-C979430F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0" y="3493918"/>
                <a:ext cx="9805735" cy="1229632"/>
              </a:xfrm>
              <a:prstGeom prst="rect">
                <a:avLst/>
              </a:prstGeom>
              <a:blipFill>
                <a:blip r:embed="rId4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08A9437B-2040-2F4A-4C53-0D201BC2DD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732658"/>
                  </p:ext>
                </p:extLst>
              </p:nvPr>
            </p:nvGraphicFramePr>
            <p:xfrm>
              <a:off x="592814" y="4167630"/>
              <a:ext cx="10978322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452551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79651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=0.248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76.23%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=0.202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0.75225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68.02%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𝟏𝟓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𝒔𝒑𝒍𝒊𝒕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𝟒𝟓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0.80712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77.89%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08A9437B-2040-2F4A-4C53-0D201BC2DD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732658"/>
                  </p:ext>
                </p:extLst>
              </p:nvPr>
            </p:nvGraphicFramePr>
            <p:xfrm>
              <a:off x="592814" y="4167630"/>
              <a:ext cx="10978322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452551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79651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651" t="-107692" r="-62009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76.23%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651" t="-116379" r="-62009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0.75225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68.02%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651" t="-386154" r="-6200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0.80712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77.89%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40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44714" y="1476471"/>
                <a:ext cx="9805735" cy="514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2 (Regression)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Transformer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0,1</m:t>
                        </m:r>
                      </m:e>
                    </m:d>
                    <m:r>
                      <a:rPr 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ℝ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Fractional Logit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fun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Beta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𝐵𝑒𝑡𝑎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α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β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,0,1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Probit</a:t>
                </a: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𝑒𝐶𝐷𝐹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4" y="1476471"/>
                <a:ext cx="9805735" cy="5143011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8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44714" y="1476471"/>
            <a:ext cx="9805735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Stage 2 (Regression)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680502"/>
                  </p:ext>
                </p:extLst>
              </p:nvPr>
            </p:nvGraphicFramePr>
            <p:xfrm>
              <a:off x="610608" y="2285356"/>
              <a:ext cx="10970783" cy="277368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28366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1987826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5224007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475283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CV-MAE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0.16993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0.16939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 Boosting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w/ Decision Trees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𝒍𝒆𝒂𝒇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𝟕𝟔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0.15967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7836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𝑚𝑎𝑥</m:t>
                              </m:r>
                              <m:r>
                                <m:rPr>
                                  <m:lit/>
                                </m:rP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𝑑𝑒𝑝𝑡h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𝑠𝑎𝑚𝑝𝑙𝑒</m:t>
                              </m:r>
                              <m:r>
                                <m:rPr>
                                  <m:lit/>
                                </m:rP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𝑙𝑒𝑎𝑓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=78</m:t>
                              </m:r>
                            </m:oMath>
                          </a14:m>
                          <a:endParaRPr lang="en-US" sz="2000" b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179814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Combinations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297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680502"/>
                  </p:ext>
                </p:extLst>
              </p:nvPr>
            </p:nvGraphicFramePr>
            <p:xfrm>
              <a:off x="610608" y="2285356"/>
              <a:ext cx="10970783" cy="277368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28366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1987826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5224007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475283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CV-MAE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0.16993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0.16939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 Boosting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w/ Decision Trees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1914" t="-409231" r="-2882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0.15967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78369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1914" t="-509231" r="-2882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179814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Combinations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297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306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8811" y="811033"/>
            <a:ext cx="9805735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Test Set Performance</a:t>
            </a: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98AF9-AEAB-2227-49F4-6E54822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8" y="1614106"/>
            <a:ext cx="5120640" cy="384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70CCA-1F04-3682-B580-006B77EE1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028" y="1614106"/>
            <a:ext cx="5120640" cy="3840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FD895-0647-4C06-FDB8-A0869E596146}"/>
              </a:ext>
            </a:extLst>
          </p:cNvPr>
          <p:cNvSpPr txBox="1"/>
          <p:nvPr/>
        </p:nvSpPr>
        <p:spPr>
          <a:xfrm>
            <a:off x="228810" y="5347011"/>
            <a:ext cx="9805735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Regression MAE: 0.1828, Overall MAE: 0.1644 </a:t>
            </a:r>
          </a:p>
        </p:txBody>
      </p:sp>
    </p:spTree>
    <p:extLst>
      <p:ext uri="{BB962C8B-B14F-4D97-AF65-F5344CB8AC3E}">
        <p14:creationId xmlns:p14="http://schemas.microsoft.com/office/powerpoint/2010/main" val="415885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/>
              <p:nvPr/>
            </p:nvSpPr>
            <p:spPr>
              <a:xfrm>
                <a:off x="228811" y="1280164"/>
                <a:ext cx="11483460" cy="430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Feature Coefficients and Importance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1" y="1280164"/>
                <a:ext cx="11483460" cy="4307398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8C3D9-4943-4C54-35E6-D0F12700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7047"/>
              </p:ext>
            </p:extLst>
          </p:nvPr>
        </p:nvGraphicFramePr>
        <p:xfrm>
          <a:off x="992406" y="2582095"/>
          <a:ext cx="10346154" cy="79248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349034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884459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447138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447137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CSCORE_B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INT_DIFF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0.341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0.283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0.074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0.062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0.055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0.052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F4C272-0BA2-5D79-CFE7-6E463665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60565"/>
              </p:ext>
            </p:extLst>
          </p:nvPr>
        </p:nvGraphicFramePr>
        <p:xfrm>
          <a:off x="992406" y="4419605"/>
          <a:ext cx="10346154" cy="79248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349034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757238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01579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598212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UNRATE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0.154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0.123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0.113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0.111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8811" y="707669"/>
            <a:ext cx="11483460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Feature Coefficients and Importance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Stage 2 (Regression)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8C3D9-4943-4C54-35E6-D0F12700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47662"/>
              </p:ext>
            </p:extLst>
          </p:nvPr>
        </p:nvGraphicFramePr>
        <p:xfrm>
          <a:off x="992406" y="2057310"/>
          <a:ext cx="10346154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213862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24835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701579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741336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CSCORE_B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UNRATE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2000" b="1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-0.001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0.362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771FB-C147-933D-2403-E98DB640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95495"/>
              </p:ext>
            </p:extLst>
          </p:nvPr>
        </p:nvGraphicFramePr>
        <p:xfrm>
          <a:off x="992408" y="3303587"/>
          <a:ext cx="10346152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926682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61570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33991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733384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685674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INT_DIFF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PURPOSE_P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PURPOSE_R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2000" b="1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181394-9935-C196-79C4-FAADAC8B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41013"/>
              </p:ext>
            </p:extLst>
          </p:nvPr>
        </p:nvGraphicFramePr>
        <p:xfrm>
          <a:off x="992408" y="4549864"/>
          <a:ext cx="10346152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926682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61570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33991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733384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685674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PURPOSE_U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PROP_CP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PROP_MH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PROP_PU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PROP_SF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-0.019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0.626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5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/>
              <p:nvPr/>
            </p:nvSpPr>
            <p:spPr>
              <a:xfrm>
                <a:off x="228812" y="811033"/>
                <a:ext cx="11483460" cy="738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Conclusion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=1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is difficult to capture correctly by the model due to the extremely imbalanced sample.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model can better predict the case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. Higher mark-to-market LTV, HPI on the last paid installment date, unemployment rate, and lower original UPB, original LTV, and mortgage rate are related to the inability to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recover all borrowings.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From the regression results, the borrower-related variables have almost no effect on LGD. Higher Original LTV and Original UPB, and the purpose of the loan being a home purchase are the main factors driving LGD.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2" y="811033"/>
                <a:ext cx="11483460" cy="7385163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7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0861" y="1240404"/>
            <a:ext cx="10918917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Further Development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Develop a baseline model as a control to quantify the advantage that the two-stage model brings to estimating LGD.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Increase the sample size and add the corresponding macro variables in an attempt to address the imbalance issue.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Expand the types of regression models to understand the non-linear relationship between features and LGD.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20436" y="811033"/>
                <a:ext cx="11149462" cy="5285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likely percentage loss if the borrower defaults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𝐿𝐺𝐷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𝑓𝑎𝑢𝑙𝑡𝑒𝑑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𝑈𝑛𝑝𝑎𝑖𝑑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𝑃𝑟𝑖𝑛𝑐𝑖𝑝𝑎𝑙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𝐵𝑎𝑙𝑎𝑛𝑐𝑒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𝑈𝑃𝐵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𝑁𝑒𝑡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𝑈𝑃𝐵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𝐴𝑐𝑐𝑢𝑟𝑒𝑑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𝐼𝑛𝑡𝑒𝑟𝑒𝑠𝑡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𝐶𝑜𝑠𝑡𝑠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𝑃𝑟𝑜𝑐𝑒𝑒𝑑𝑠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expected loss exposure to price credit products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Credit Risk Management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𝐸𝑥𝑝𝑒𝑐𝑡𝑒𝑑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𝑃𝑟𝑜𝑏𝑎𝑏𝑖𝑙𝑖𝑡𝑦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𝑜𝑓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𝐺𝑖𝑣𝑒𝑛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𝐸𝑥𝑝𝑜𝑠𝑢𝑟𝑒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" y="811033"/>
                <a:ext cx="11149462" cy="5285358"/>
              </a:xfrm>
              <a:prstGeom prst="rect">
                <a:avLst/>
              </a:prstGeom>
              <a:blipFill>
                <a:blip r:embed="rId2"/>
                <a:stretch>
                  <a:fillRect l="-492" b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5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CAF549-6F8A-1263-BBBB-E168307F7A4E}"/>
              </a:ext>
            </a:extLst>
          </p:cNvPr>
          <p:cNvSpPr/>
          <p:nvPr/>
        </p:nvSpPr>
        <p:spPr>
          <a:xfrm>
            <a:off x="0" y="1971924"/>
            <a:ext cx="12192000" cy="169362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60FD3-CD17-91DA-CE82-795A1235DF55}"/>
              </a:ext>
            </a:extLst>
          </p:cNvPr>
          <p:cNvSpPr txBox="1"/>
          <p:nvPr/>
        </p:nvSpPr>
        <p:spPr>
          <a:xfrm>
            <a:off x="3854841" y="2153495"/>
            <a:ext cx="44823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THANKS</a:t>
            </a:r>
            <a:endParaRPr lang="en-US" sz="8000" dirty="0">
              <a:solidFill>
                <a:schemeClr val="bg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541C20-4B76-A7BA-8D29-8DCF5E569574}"/>
              </a:ext>
            </a:extLst>
          </p:cNvPr>
          <p:cNvCxnSpPr/>
          <p:nvPr/>
        </p:nvCxnSpPr>
        <p:spPr>
          <a:xfrm>
            <a:off x="0" y="3792772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753978-068F-BE9B-3B2D-083BF8DB49B0}"/>
              </a:ext>
            </a:extLst>
          </p:cNvPr>
          <p:cNvCxnSpPr/>
          <p:nvPr/>
        </p:nvCxnSpPr>
        <p:spPr>
          <a:xfrm>
            <a:off x="0" y="1833344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CE1847-4525-6032-20CA-5E8F973C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2BC7-5718-ABD1-496C-78D3057C84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34970C60-C481-4896-AF77-310E6C155146}" type="slidenum">
              <a:rPr lang="en-US" smtClean="0"/>
              <a:t>3</a:t>
            </a:fld>
            <a:endParaRPr lang="en-US"/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04A752F1-4F9E-B86B-1221-25903654626D}"/>
              </a:ext>
            </a:extLst>
          </p:cNvPr>
          <p:cNvSpPr/>
          <p:nvPr/>
        </p:nvSpPr>
        <p:spPr>
          <a:xfrm>
            <a:off x="532737" y="1219842"/>
            <a:ext cx="2970619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69C661F4-63B3-EB4C-3AD0-090A672287CB}"/>
              </a:ext>
            </a:extLst>
          </p:cNvPr>
          <p:cNvSpPr/>
          <p:nvPr/>
        </p:nvSpPr>
        <p:spPr>
          <a:xfrm>
            <a:off x="532738" y="2222662"/>
            <a:ext cx="2970618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0EA13751-6179-256B-0132-B634A6ADA1F1}"/>
              </a:ext>
            </a:extLst>
          </p:cNvPr>
          <p:cNvSpPr/>
          <p:nvPr/>
        </p:nvSpPr>
        <p:spPr>
          <a:xfrm>
            <a:off x="532736" y="422830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D055794-1806-5C6F-509B-BC75F16EC1AC}"/>
                  </a:ext>
                </a:extLst>
              </p:cNvPr>
              <p:cNvSpPr/>
              <p:nvPr/>
            </p:nvSpPr>
            <p:spPr>
              <a:xfrm>
                <a:off x="6496740" y="1216098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𝐿𝐺𝐷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D055794-1806-5C6F-509B-BC75F16EC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740" y="1216098"/>
                <a:ext cx="1801776" cy="534773"/>
              </a:xfrm>
              <a:prstGeom prst="roundRect">
                <a:avLst/>
              </a:prstGeom>
              <a:blipFill>
                <a:blip r:embed="rId2"/>
                <a:stretch>
                  <a:fillRect b="-7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3FB50D5-820C-CF1D-F79A-26E1C7A00A9E}"/>
                  </a:ext>
                </a:extLst>
              </p:cNvPr>
              <p:cNvSpPr/>
              <p:nvPr/>
            </p:nvSpPr>
            <p:spPr>
              <a:xfrm>
                <a:off x="4804684" y="2312774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3FB50D5-820C-CF1D-F79A-26E1C7A00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84" y="2312774"/>
                <a:ext cx="1801776" cy="5347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85CDAA7-92BF-9538-C4F6-1678F246AC51}"/>
                  </a:ext>
                </a:extLst>
              </p:cNvPr>
              <p:cNvSpPr/>
              <p:nvPr/>
            </p:nvSpPr>
            <p:spPr>
              <a:xfrm>
                <a:off x="7786436" y="2316518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𝐿𝐺𝐷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85CDAA7-92BF-9538-C4F6-1678F246A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36" y="2316518"/>
                <a:ext cx="1801776" cy="534773"/>
              </a:xfrm>
              <a:prstGeom prst="roundRect">
                <a:avLst/>
              </a:prstGeom>
              <a:blipFill>
                <a:blip r:embed="rId4"/>
                <a:stretch>
                  <a:fillRect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E01CFD7-AA5C-49BE-987D-703020EE64D9}"/>
                  </a:ext>
                </a:extLst>
              </p:cNvPr>
              <p:cNvSpPr/>
              <p:nvPr/>
            </p:nvSpPr>
            <p:spPr>
              <a:xfrm>
                <a:off x="6327371" y="3413194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E01CFD7-AA5C-49BE-987D-703020EE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71" y="3413194"/>
                <a:ext cx="1801776" cy="5347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69D6A67-33E4-D001-9B89-332BE3FFC333}"/>
              </a:ext>
            </a:extLst>
          </p:cNvPr>
          <p:cNvSpPr/>
          <p:nvPr/>
        </p:nvSpPr>
        <p:spPr>
          <a:xfrm>
            <a:off x="9194362" y="3413194"/>
            <a:ext cx="1801776" cy="534773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F185DCD-3589-972A-3132-4C1DD479203F}"/>
                  </a:ext>
                </a:extLst>
              </p:cNvPr>
              <p:cNvSpPr/>
              <p:nvPr/>
            </p:nvSpPr>
            <p:spPr>
              <a:xfrm>
                <a:off x="9194362" y="4507431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F185DCD-3589-972A-3132-4C1DD4792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62" y="4507431"/>
                <a:ext cx="1801776" cy="5347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F5E332E1-CFEB-FA26-FB55-01FB4F5A46F3}"/>
              </a:ext>
            </a:extLst>
          </p:cNvPr>
          <p:cNvSpPr/>
          <p:nvPr/>
        </p:nvSpPr>
        <p:spPr>
          <a:xfrm>
            <a:off x="532737" y="322548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E055177-DAA3-DC11-4970-AC7A143E5756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6270649" y="1185794"/>
            <a:ext cx="561903" cy="169205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C3BA59-C4F8-7318-09B4-5B4970C2C09F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rot="16200000" flipH="1">
            <a:off x="7759653" y="1388846"/>
            <a:ext cx="565647" cy="128969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FFE573D-D172-515A-66BE-8CF24E2EFCA9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5400000">
            <a:off x="7676841" y="2402710"/>
            <a:ext cx="561903" cy="1459065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09E4379-1265-BBA8-425C-65CC1AAC01D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9110336" y="2428279"/>
            <a:ext cx="561903" cy="140792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74A965-3034-8A26-3818-7F9300174B6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95250" y="3947967"/>
            <a:ext cx="0" cy="559464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AD6B24BF-1362-620C-BA46-8A3DA5760268}"/>
              </a:ext>
            </a:extLst>
          </p:cNvPr>
          <p:cNvSpPr/>
          <p:nvPr/>
        </p:nvSpPr>
        <p:spPr>
          <a:xfrm>
            <a:off x="532736" y="523112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A0754BD-6643-C2A8-7E96-AB720AFFE78F}"/>
              </a:ext>
            </a:extLst>
          </p:cNvPr>
          <p:cNvCxnSpPr>
            <a:cxnSpLocks/>
            <a:stCxn id="57" idx="2"/>
            <a:endCxn id="79" idx="0"/>
          </p:cNvCxnSpPr>
          <p:nvPr/>
        </p:nvCxnSpPr>
        <p:spPr>
          <a:xfrm rot="5400000">
            <a:off x="3278982" y="3071919"/>
            <a:ext cx="2650962" cy="2202219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1057B2F-7238-25E5-C36B-AA0BF2DDEBD2}"/>
              </a:ext>
            </a:extLst>
          </p:cNvPr>
          <p:cNvCxnSpPr>
            <a:cxnSpLocks/>
            <a:stCxn id="59" idx="2"/>
            <a:endCxn id="79" idx="0"/>
          </p:cNvCxnSpPr>
          <p:nvPr/>
        </p:nvCxnSpPr>
        <p:spPr>
          <a:xfrm rot="5400000">
            <a:off x="4590535" y="2860785"/>
            <a:ext cx="1550542" cy="3724906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95B3A56-5020-6903-F692-61B0D2BE8F2F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 rot="5400000">
            <a:off x="6571150" y="1974408"/>
            <a:ext cx="456305" cy="6591897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F2258F6-A6B2-BF59-020D-4860EFDDEC55}"/>
              </a:ext>
            </a:extLst>
          </p:cNvPr>
          <p:cNvCxnSpPr>
            <a:cxnSpLocks/>
            <a:stCxn id="53" idx="0"/>
            <a:endCxn id="55" idx="1"/>
          </p:cNvCxnSpPr>
          <p:nvPr/>
        </p:nvCxnSpPr>
        <p:spPr>
          <a:xfrm flipV="1">
            <a:off x="3503353" y="1483485"/>
            <a:ext cx="2993387" cy="3012204"/>
          </a:xfrm>
          <a:prstGeom prst="bentConnector3">
            <a:avLst>
              <a:gd name="adj1" fmla="val 30875"/>
            </a:avLst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B2FE947-4905-ADBB-CEFE-1FA482D40DB2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>
            <a:off x="2018047" y="1754615"/>
            <a:ext cx="0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4FB4BE-4C3A-F9B1-1D87-EED2C3910522}"/>
              </a:ext>
            </a:extLst>
          </p:cNvPr>
          <p:cNvCxnSpPr>
            <a:cxnSpLocks/>
            <a:stCxn id="52" idx="1"/>
            <a:endCxn id="62" idx="3"/>
          </p:cNvCxnSpPr>
          <p:nvPr/>
        </p:nvCxnSpPr>
        <p:spPr>
          <a:xfrm flipH="1">
            <a:off x="2018046" y="2757435"/>
            <a:ext cx="1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CA5760A-586D-2884-547D-757BC97A5A58}"/>
              </a:ext>
            </a:extLst>
          </p:cNvPr>
          <p:cNvCxnSpPr>
            <a:cxnSpLocks/>
            <a:stCxn id="62" idx="1"/>
            <a:endCxn id="53" idx="3"/>
          </p:cNvCxnSpPr>
          <p:nvPr/>
        </p:nvCxnSpPr>
        <p:spPr>
          <a:xfrm flipH="1">
            <a:off x="2018045" y="3760255"/>
            <a:ext cx="1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183446-2325-5D34-61FB-FC496FE968BC}"/>
              </a:ext>
            </a:extLst>
          </p:cNvPr>
          <p:cNvSpPr txBox="1"/>
          <p:nvPr/>
        </p:nvSpPr>
        <p:spPr>
          <a:xfrm>
            <a:off x="6926602" y="1766770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23C35D-88FF-FA42-3179-5441C9497DC6}"/>
              </a:ext>
            </a:extLst>
          </p:cNvPr>
          <p:cNvSpPr txBox="1"/>
          <p:nvPr/>
        </p:nvSpPr>
        <p:spPr>
          <a:xfrm>
            <a:off x="7397627" y="176626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274F4A-0336-42A2-1E0F-7CE2FFCA84CB}"/>
              </a:ext>
            </a:extLst>
          </p:cNvPr>
          <p:cNvSpPr txBox="1"/>
          <p:nvPr/>
        </p:nvSpPr>
        <p:spPr>
          <a:xfrm>
            <a:off x="8216298" y="2876201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E8ADBF-EB6B-AB21-D415-1F673A7A218B}"/>
              </a:ext>
            </a:extLst>
          </p:cNvPr>
          <p:cNvSpPr txBox="1"/>
          <p:nvPr/>
        </p:nvSpPr>
        <p:spPr>
          <a:xfrm>
            <a:off x="8687323" y="287569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592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0436" y="1890852"/>
            <a:ext cx="7511143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a two-stage model?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boundary cases at 0 and 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special conditions that would make a lender either pay back the full amount or pay back nothing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do not apply to boundary cases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31237-0BBF-FF9B-2E19-4CA44F52DB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531" y="1606323"/>
            <a:ext cx="4860469" cy="36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4" y="967524"/>
            <a:ext cx="8914620" cy="492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Source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Fannie Mae Data Dynamics Single-Family Historical Loan Performance Data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Federal Reserve Economic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Data Preprocessing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 Frame: January 2000 – June 2022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Property State: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Disposition Date: </a:t>
            </a: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efore December 1, 2021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Calculate LGD based on defaulted loan data</a:t>
            </a:r>
          </a:p>
        </p:txBody>
      </p:sp>
    </p:spTree>
    <p:extLst>
      <p:ext uri="{BB962C8B-B14F-4D97-AF65-F5344CB8AC3E}">
        <p14:creationId xmlns:p14="http://schemas.microsoft.com/office/powerpoint/2010/main" val="314692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4" y="1023183"/>
            <a:ext cx="5859236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Macroeconomic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Federal Funds Effective Rate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Unemployment Rate in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Home Price Index (HPI) in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30-Year Fixed Rate Mortgage Average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Borrower-Related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Debt-to-Income (DTI)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Borrower Credit Score at Origination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7FB9C-DDEE-2DF3-4C61-EB4A462ACE8A}"/>
              </a:ext>
            </a:extLst>
          </p:cNvPr>
          <p:cNvSpPr txBox="1"/>
          <p:nvPr/>
        </p:nvSpPr>
        <p:spPr>
          <a:xfrm>
            <a:off x="6207318" y="1023183"/>
            <a:ext cx="5859236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Property-Related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Original UPB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Original Loan-to-Value Ratio (LTV)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Loan Purpose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Property Type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Number of Units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Occupancy Status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UPB at the Time of Removal</a:t>
            </a:r>
          </a:p>
        </p:txBody>
      </p:sp>
    </p:spTree>
    <p:extLst>
      <p:ext uri="{BB962C8B-B14F-4D97-AF65-F5344CB8AC3E}">
        <p14:creationId xmlns:p14="http://schemas.microsoft.com/office/powerpoint/2010/main" val="7222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36763" y="1484423"/>
                <a:ext cx="9805735" cy="36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Secondary Variables</a:t>
                </a: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Mark-to-Market Loan to Value Ratio (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MtM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-LTV)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𝑀𝑡𝑀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𝐿𝑇𝑉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𝑈𝑃𝐵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𝑡h𝑒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𝑇𝑖𝑚𝑒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𝑜𝑓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𝑅𝑒𝑚𝑜𝑣𝑎𝑙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𝑈𝑃𝐵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𝐿𝑇𝑉</m:t>
                            </m:r>
                          </m:den>
                        </m:f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𝐻𝑃𝐼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𝑜𝑛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𝐿𝑎𝑠𝑡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𝑃𝑎𝑖𝑑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𝐼𝑛𝑠𝑡𝑎𝑙𝑙𝑚𝑒𝑛𝑡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𝐷𝑎𝑡𝑒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𝐻𝑃𝐼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Difference between Original Interest Rate and 30-Year Fixed Rate Mortgage Average on last paid installment date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" y="1484423"/>
                <a:ext cx="9805735" cy="3691716"/>
              </a:xfrm>
              <a:prstGeom prst="rect">
                <a:avLst/>
              </a:prstGeom>
              <a:blipFill>
                <a:blip r:embed="rId2"/>
                <a:stretch>
                  <a:fillRect l="-560" b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1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8812" y="993596"/>
            <a:ext cx="11610679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Random-Forest-Based Feature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Importance Analysis</a:t>
            </a: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4286F-738C-CF9F-09E9-67158562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883" y="1790238"/>
            <a:ext cx="11086234" cy="4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36764" y="1524596"/>
                <a:ext cx="7635028" cy="416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Clustering Analysis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Spearman’s rank correlation coefficient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ρ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𝑌</m:t>
                            </m:r>
                          </m:e>
                        </m:d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𝐶𝑜𝑉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𝑌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Ward’s Distance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" y="1524596"/>
                <a:ext cx="7635028" cy="4163191"/>
              </a:xfrm>
              <a:prstGeom prst="rect">
                <a:avLst/>
              </a:prstGeom>
              <a:blipFill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7164613-79CC-6C0C-2C40-3FF016F4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24" y="1170213"/>
            <a:ext cx="5202803" cy="39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1022</Words>
  <Application>Microsoft Office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Fax</vt:lpstr>
      <vt:lpstr>Times New Roman</vt:lpstr>
      <vt:lpstr>Office Theme</vt:lpstr>
      <vt:lpstr>PowerPoint Presentation</vt:lpstr>
      <vt:lpstr>Introduction &amp; Structure</vt:lpstr>
      <vt:lpstr>Introduction &amp; Structure</vt:lpstr>
      <vt:lpstr>Introduction &amp; Structure</vt:lpstr>
      <vt:lpstr>Data Preprocessing</vt:lpstr>
      <vt:lpstr>Feature Selection</vt:lpstr>
      <vt:lpstr>Feature Selection</vt:lpstr>
      <vt:lpstr>Feature Selection</vt:lpstr>
      <vt:lpstr>Feature Selection</vt:lpstr>
      <vt:lpstr>Exploratory Data Analysis</vt:lpstr>
      <vt:lpstr>Model Building</vt:lpstr>
      <vt:lpstr>Model Building</vt:lpstr>
      <vt:lpstr>Model Building</vt:lpstr>
      <vt:lpstr>Model Building</vt:lpstr>
      <vt:lpstr>Result Analysis</vt:lpstr>
      <vt:lpstr>Result Analysis</vt:lpstr>
      <vt:lpstr>Result Analysis</vt:lpstr>
      <vt:lpstr>Result Analysis</vt:lpstr>
      <vt:lpstr>Result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Raiden Han</dc:creator>
  <cp:lastModifiedBy>Raiden Han</cp:lastModifiedBy>
  <cp:revision>4</cp:revision>
  <dcterms:created xsi:type="dcterms:W3CDTF">2022-11-16T02:09:09Z</dcterms:created>
  <dcterms:modified xsi:type="dcterms:W3CDTF">2022-11-17T02:57:38Z</dcterms:modified>
</cp:coreProperties>
</file>