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322" r:id="rId4"/>
    <p:sldId id="267" r:id="rId5"/>
    <p:sldId id="268" r:id="rId6"/>
    <p:sldId id="272" r:id="rId7"/>
    <p:sldId id="269" r:id="rId8"/>
    <p:sldId id="328" r:id="rId9"/>
    <p:sldId id="273" r:id="rId10"/>
    <p:sldId id="270" r:id="rId11"/>
    <p:sldId id="271" r:id="rId12"/>
    <p:sldId id="274" r:id="rId13"/>
    <p:sldId id="279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90" r:id="rId22"/>
    <p:sldId id="292" r:id="rId23"/>
    <p:sldId id="294" r:id="rId24"/>
    <p:sldId id="326" r:id="rId25"/>
    <p:sldId id="329" r:id="rId26"/>
    <p:sldId id="288" r:id="rId27"/>
    <p:sldId id="299" r:id="rId28"/>
    <p:sldId id="298" r:id="rId29"/>
    <p:sldId id="289" r:id="rId30"/>
    <p:sldId id="310" r:id="rId31"/>
    <p:sldId id="296" r:id="rId32"/>
    <p:sldId id="300" r:id="rId33"/>
    <p:sldId id="309" r:id="rId34"/>
    <p:sldId id="311" r:id="rId35"/>
    <p:sldId id="302" r:id="rId36"/>
    <p:sldId id="312" r:id="rId37"/>
    <p:sldId id="313" r:id="rId38"/>
    <p:sldId id="318" r:id="rId39"/>
    <p:sldId id="325" r:id="rId40"/>
    <p:sldId id="319" r:id="rId41"/>
    <p:sldId id="320" r:id="rId42"/>
    <p:sldId id="303" r:id="rId43"/>
    <p:sldId id="304" r:id="rId44"/>
    <p:sldId id="314" r:id="rId45"/>
    <p:sldId id="305" r:id="rId46"/>
    <p:sldId id="315" r:id="rId47"/>
    <p:sldId id="316" r:id="rId48"/>
    <p:sldId id="317" r:id="rId49"/>
    <p:sldId id="327" r:id="rId50"/>
    <p:sldId id="306" r:id="rId51"/>
    <p:sldId id="307" r:id="rId52"/>
    <p:sldId id="323" r:id="rId53"/>
    <p:sldId id="330" r:id="rId54"/>
    <p:sldId id="258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3EC4BA9C-FC24-404A-B8AB-B9321949BDF5}">
          <p14:sldIdLst/>
        </p14:section>
        <p14:section name="Using vS 2017 to Build Angular Web Applications" id="{C5C73B60-BF07-4F6A-8A96-E9BAF05060E8}">
          <p14:sldIdLst>
            <p14:sldId id="256"/>
            <p14:sldId id="257"/>
            <p14:sldId id="322"/>
          </p14:sldIdLst>
        </p14:section>
        <p14:section name="Getting started" id="{5838A8A3-6B69-4DC6-B1B0-17423454B00D}">
          <p14:sldIdLst>
            <p14:sldId id="267"/>
            <p14:sldId id="268"/>
            <p14:sldId id="272"/>
            <p14:sldId id="269"/>
            <p14:sldId id="328"/>
            <p14:sldId id="273"/>
            <p14:sldId id="270"/>
            <p14:sldId id="271"/>
          </p14:sldIdLst>
        </p14:section>
        <p14:section name="Explore the Sample" id="{785824A6-C1DA-4EC6-8D6F-282C58C9389B}">
          <p14:sldIdLst>
            <p14:sldId id="274"/>
            <p14:sldId id="279"/>
            <p14:sldId id="280"/>
          </p14:sldIdLst>
        </p14:section>
        <p14:section name="Starting fresh" id="{8109D8D7-D096-4A12-A476-10261165085F}">
          <p14:sldIdLst>
            <p14:sldId id="282"/>
            <p14:sldId id="283"/>
            <p14:sldId id="284"/>
            <p14:sldId id="285"/>
          </p14:sldIdLst>
        </p14:section>
        <p14:section name="Html Mock to Angular " id="{7C08301C-3780-45BC-946C-B75EA8A0234C}">
          <p14:sldIdLst>
            <p14:sldId id="286"/>
            <p14:sldId id="287"/>
            <p14:sldId id="290"/>
            <p14:sldId id="292"/>
            <p14:sldId id="294"/>
            <p14:sldId id="326"/>
            <p14:sldId id="329"/>
            <p14:sldId id="288"/>
            <p14:sldId id="299"/>
            <p14:sldId id="298"/>
            <p14:sldId id="289"/>
            <p14:sldId id="310"/>
            <p14:sldId id="296"/>
          </p14:sldIdLst>
        </p14:section>
        <p14:section name="Incorporating data" id="{784F6A1A-CE70-491E-B37E-E1038A01E6D4}">
          <p14:sldIdLst>
            <p14:sldId id="300"/>
            <p14:sldId id="309"/>
            <p14:sldId id="311"/>
            <p14:sldId id="302"/>
            <p14:sldId id="312"/>
            <p14:sldId id="313"/>
            <p14:sldId id="318"/>
            <p14:sldId id="325"/>
            <p14:sldId id="319"/>
            <p14:sldId id="320"/>
            <p14:sldId id="303"/>
          </p14:sldIdLst>
        </p14:section>
        <p14:section name="Deploying to azure" id="{BC76D4F8-F13A-43C2-AB96-4DA2E1FCD0B1}">
          <p14:sldIdLst>
            <p14:sldId id="304"/>
            <p14:sldId id="314"/>
            <p14:sldId id="305"/>
            <p14:sldId id="315"/>
            <p14:sldId id="316"/>
            <p14:sldId id="317"/>
            <p14:sldId id="327"/>
            <p14:sldId id="306"/>
            <p14:sldId id="307"/>
          </p14:sldIdLst>
        </p14:section>
        <p14:section name="Wrap up" id="{7117928C-C707-44AB-8315-9F7BFE1BF885}">
          <p14:sldIdLst>
            <p14:sldId id="323"/>
            <p14:sldId id="330"/>
          </p14:sldIdLst>
        </p14:section>
        <p14:section name="Resources" id="{CEB5E97D-FA58-4838-A19C-7546F6E5A13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01F"/>
    <a:srgbClr val="00AEEF"/>
    <a:srgbClr val="FF8A00"/>
    <a:srgbClr val="8CC600"/>
    <a:srgbClr val="0071B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71565" autoAdjust="0"/>
  </p:normalViewPr>
  <p:slideViewPr>
    <p:cSldViewPr snapToGrid="0">
      <p:cViewPr varScale="1">
        <p:scale>
          <a:sx n="60" d="100"/>
          <a:sy n="60" d="100"/>
        </p:scale>
        <p:origin x="60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29CEB-BD2B-4B83-AD1F-1697EA941DE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8552BF7-9CEE-44E3-A18D-0EAC03C6B75E}">
      <dgm:prSet/>
      <dgm:spPr/>
      <dgm:t>
        <a:bodyPr/>
        <a:lstStyle/>
        <a:p>
          <a:r>
            <a:rPr lang="en-US"/>
            <a:t>Designer delivers HTML mock site</a:t>
          </a:r>
        </a:p>
      </dgm:t>
    </dgm:pt>
    <dgm:pt modelId="{D65A2F9D-852F-4269-A716-8B5CDB35DDEB}" type="parTrans" cxnId="{5857A1E2-B394-43F1-8DEA-30754A0459DD}">
      <dgm:prSet/>
      <dgm:spPr/>
      <dgm:t>
        <a:bodyPr/>
        <a:lstStyle/>
        <a:p>
          <a:endParaRPr lang="en-US"/>
        </a:p>
      </dgm:t>
    </dgm:pt>
    <dgm:pt modelId="{4E7E7312-3C75-4F04-9A11-3AA19893CE10}" type="sibTrans" cxnId="{5857A1E2-B394-43F1-8DEA-30754A0459D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964AE89-4706-46EC-ABF5-53A343D0FD41}">
      <dgm:prSet/>
      <dgm:spPr/>
      <dgm:t>
        <a:bodyPr/>
        <a:lstStyle/>
        <a:p>
          <a:r>
            <a:rPr lang="en-US"/>
            <a:t>Implement Simple Navigation</a:t>
          </a:r>
        </a:p>
      </dgm:t>
    </dgm:pt>
    <dgm:pt modelId="{636024D7-C970-41D5-B2F5-C8B034462B87}" type="parTrans" cxnId="{F99ED23E-1E2E-4E24-AD57-181880F6F103}">
      <dgm:prSet/>
      <dgm:spPr/>
      <dgm:t>
        <a:bodyPr/>
        <a:lstStyle/>
        <a:p>
          <a:endParaRPr lang="en-US"/>
        </a:p>
      </dgm:t>
    </dgm:pt>
    <dgm:pt modelId="{352A80ED-7871-4F11-BF55-92C4B6E7CE0F}" type="sibTrans" cxnId="{F99ED23E-1E2E-4E24-AD57-181880F6F10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2044257-525D-4C1F-A97D-71FA14173EF4}">
      <dgm:prSet/>
      <dgm:spPr/>
      <dgm:t>
        <a:bodyPr/>
        <a:lstStyle/>
        <a:p>
          <a:r>
            <a:rPr lang="en-US"/>
            <a:t>Review and Componentize</a:t>
          </a:r>
        </a:p>
      </dgm:t>
    </dgm:pt>
    <dgm:pt modelId="{81E76C5E-FFD0-41FF-9C76-4219FD513BF4}" type="sibTrans" cxnId="{C1598937-2075-4961-AE28-FB9995996E9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1C1EC2D-4A63-4B63-8128-EECB764B77A9}" type="parTrans" cxnId="{C1598937-2075-4961-AE28-FB9995996E9B}">
      <dgm:prSet/>
      <dgm:spPr/>
      <dgm:t>
        <a:bodyPr/>
        <a:lstStyle/>
        <a:p>
          <a:endParaRPr lang="en-US"/>
        </a:p>
      </dgm:t>
    </dgm:pt>
    <dgm:pt modelId="{0BFFFC2A-46FE-41E0-9D8A-B8EF43624C2A}" type="pres">
      <dgm:prSet presAssocID="{4DC29CEB-BD2B-4B83-AD1F-1697EA941DE3}" presName="rootComposite" presStyleCnt="0"/>
      <dgm:spPr/>
    </dgm:pt>
    <dgm:pt modelId="{A1637B42-AAC6-410A-86A1-8C121F72B3FB}" type="pres">
      <dgm:prSet presAssocID="{4DC29CEB-BD2B-4B83-AD1F-1697EA941DE3}" presName="Name0" presStyleCnt="0">
        <dgm:presLayoutVars>
          <dgm:animLvl val="lvl"/>
          <dgm:resizeHandles val="exact"/>
        </dgm:presLayoutVars>
      </dgm:prSet>
      <dgm:spPr/>
    </dgm:pt>
    <dgm:pt modelId="{370261A2-4332-4D0F-B7C6-61A41453588C}" type="pres">
      <dgm:prSet presAssocID="{78552BF7-9CEE-44E3-A18D-0EAC03C6B75E}" presName="compositeNode" presStyleCnt="0">
        <dgm:presLayoutVars>
          <dgm:bulletEnabled val="1"/>
        </dgm:presLayoutVars>
      </dgm:prSet>
      <dgm:spPr/>
    </dgm:pt>
    <dgm:pt modelId="{564CB2B4-4422-41ED-A540-25F49F0189A1}" type="pres">
      <dgm:prSet presAssocID="{78552BF7-9CEE-44E3-A18D-0EAC03C6B75E}" presName="bgRect" presStyleCnt="0"/>
      <dgm:spPr/>
    </dgm:pt>
    <dgm:pt modelId="{6484707E-3E29-4767-9118-96F7F9D0A216}" type="pres">
      <dgm:prSet presAssocID="{78552BF7-9CEE-44E3-A18D-0EAC03C6B75E}" presName="lineNode" presStyleLbl="alignAccFollowNode1" presStyleIdx="0" presStyleCnt="8"/>
      <dgm:spPr/>
    </dgm:pt>
    <dgm:pt modelId="{0838ED45-0F0D-4F77-B749-28414474C2A2}" type="pres">
      <dgm:prSet presAssocID="{4E7E7312-3C75-4F04-9A11-3AA19893CE10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891E6E57-C0F5-479F-9270-263372C3C594}" type="pres">
      <dgm:prSet presAssocID="{4E7E7312-3C75-4F04-9A11-3AA19893CE10}" presName="spacerBetweenCircleAndCallout" presStyleCnt="0">
        <dgm:presLayoutVars/>
      </dgm:prSet>
      <dgm:spPr/>
    </dgm:pt>
    <dgm:pt modelId="{21CAE0AD-75F4-4F31-9C64-6C4E88B15457}" type="pres">
      <dgm:prSet presAssocID="{78552BF7-9CEE-44E3-A18D-0EAC03C6B75E}" presName="nodeText" presStyleLbl="alignAccFollowNode1" presStyleIdx="1" presStyleCnt="8">
        <dgm:presLayoutVars>
          <dgm:bulletEnabled val="1"/>
        </dgm:presLayoutVars>
      </dgm:prSet>
      <dgm:spPr/>
    </dgm:pt>
    <dgm:pt modelId="{5F98B101-2530-4EDB-9258-9CF03449FA2E}" type="pres">
      <dgm:prSet presAssocID="{4E7E7312-3C75-4F04-9A11-3AA19893CE10}" presName="sibTransComposite" presStyleCnt="0"/>
      <dgm:spPr/>
    </dgm:pt>
    <dgm:pt modelId="{C8239EB7-D9AE-4657-B557-E3F69E4D2938}" type="pres">
      <dgm:prSet presAssocID="{4E7E7312-3C75-4F04-9A11-3AA19893CE10}" presName="chevronShapeSpacer" presStyleCnt="0"/>
      <dgm:spPr/>
    </dgm:pt>
    <dgm:pt modelId="{3AC22A7B-0057-445E-96E0-F5C6E6699EE5}" type="pres">
      <dgm:prSet presAssocID="{4E7E7312-3C75-4F04-9A11-3AA19893CE10}" presName="realChevronShape" presStyleLbl="alignAccFollowNode1" presStyleIdx="2" presStyleCnt="8"/>
      <dgm:spPr/>
    </dgm:pt>
    <dgm:pt modelId="{48C671DF-2B23-4DD9-AC35-B4DBD451E0A1}" type="pres">
      <dgm:prSet presAssocID="{4E7E7312-3C75-4F04-9A11-3AA19893CE10}" presName="sibTransSpacer" presStyleCnt="0"/>
      <dgm:spPr/>
    </dgm:pt>
    <dgm:pt modelId="{2C289A85-EF3B-41F2-A5CA-E835658DDAE9}" type="pres">
      <dgm:prSet presAssocID="{78552BF7-9CEE-44E3-A18D-0EAC03C6B75E}" presName="nodeSpacer" presStyleLbl="node1" presStyleIdx="0" presStyleCnt="3"/>
      <dgm:spPr/>
    </dgm:pt>
    <dgm:pt modelId="{6D4D110E-65D6-455B-AD05-FBF9BD56FAA7}" type="pres">
      <dgm:prSet presAssocID="{92044257-525D-4C1F-A97D-71FA14173EF4}" presName="compositeNode" presStyleCnt="0">
        <dgm:presLayoutVars>
          <dgm:bulletEnabled val="1"/>
        </dgm:presLayoutVars>
      </dgm:prSet>
      <dgm:spPr/>
    </dgm:pt>
    <dgm:pt modelId="{1CD3DCF3-199B-4D5C-A473-C57C201F9C54}" type="pres">
      <dgm:prSet presAssocID="{92044257-525D-4C1F-A97D-71FA14173EF4}" presName="bgRect" presStyleCnt="0"/>
      <dgm:spPr/>
    </dgm:pt>
    <dgm:pt modelId="{949F0E32-E12A-4994-9E6C-F4C95DEAA942}" type="pres">
      <dgm:prSet presAssocID="{92044257-525D-4C1F-A97D-71FA14173EF4}" presName="lineNode" presStyleLbl="alignAccFollowNode1" presStyleIdx="3" presStyleCnt="8"/>
      <dgm:spPr/>
    </dgm:pt>
    <dgm:pt modelId="{AF1A3A97-065E-4778-AFE5-B263FE0B25F7}" type="pres">
      <dgm:prSet presAssocID="{81E76C5E-FFD0-41FF-9C76-4219FD513BF4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10D79045-7D42-4524-AB38-8382EBF30BA2}" type="pres">
      <dgm:prSet presAssocID="{81E76C5E-FFD0-41FF-9C76-4219FD513BF4}" presName="spacerBetweenCircleAndCallout" presStyleCnt="0">
        <dgm:presLayoutVars/>
      </dgm:prSet>
      <dgm:spPr/>
    </dgm:pt>
    <dgm:pt modelId="{04A9E788-5760-49F2-9DCF-5D26CC9A3406}" type="pres">
      <dgm:prSet presAssocID="{92044257-525D-4C1F-A97D-71FA14173EF4}" presName="nodeText" presStyleLbl="alignAccFollowNode1" presStyleIdx="4" presStyleCnt="8">
        <dgm:presLayoutVars>
          <dgm:bulletEnabled val="1"/>
        </dgm:presLayoutVars>
      </dgm:prSet>
      <dgm:spPr/>
    </dgm:pt>
    <dgm:pt modelId="{716A0F47-24FE-4A65-B417-4C6852A4B7DB}" type="pres">
      <dgm:prSet presAssocID="{81E76C5E-FFD0-41FF-9C76-4219FD513BF4}" presName="sibTransComposite" presStyleCnt="0"/>
      <dgm:spPr/>
    </dgm:pt>
    <dgm:pt modelId="{134688CF-5F3E-4AEC-8FD5-7B82C20D34B2}" type="pres">
      <dgm:prSet presAssocID="{81E76C5E-FFD0-41FF-9C76-4219FD513BF4}" presName="chevronShapeSpacer" presStyleCnt="0"/>
      <dgm:spPr/>
    </dgm:pt>
    <dgm:pt modelId="{512D4443-DB37-4D43-99BE-C83DF7B96E6A}" type="pres">
      <dgm:prSet presAssocID="{81E76C5E-FFD0-41FF-9C76-4219FD513BF4}" presName="realChevronShape" presStyleLbl="alignAccFollowNode1" presStyleIdx="5" presStyleCnt="8"/>
      <dgm:spPr/>
    </dgm:pt>
    <dgm:pt modelId="{2D519416-3D20-4825-B97F-55EF32A6CABA}" type="pres">
      <dgm:prSet presAssocID="{81E76C5E-FFD0-41FF-9C76-4219FD513BF4}" presName="sibTransSpacer" presStyleCnt="0"/>
      <dgm:spPr/>
    </dgm:pt>
    <dgm:pt modelId="{7261C625-3933-450F-AE51-979DB9A391C4}" type="pres">
      <dgm:prSet presAssocID="{92044257-525D-4C1F-A97D-71FA14173EF4}" presName="nodeSpacer" presStyleLbl="node1" presStyleIdx="1" presStyleCnt="3"/>
      <dgm:spPr/>
    </dgm:pt>
    <dgm:pt modelId="{786C740E-D06D-4788-A882-7FCC8C3887C2}" type="pres">
      <dgm:prSet presAssocID="{5964AE89-4706-46EC-ABF5-53A343D0FD41}" presName="compositeNode" presStyleCnt="0">
        <dgm:presLayoutVars>
          <dgm:bulletEnabled val="1"/>
        </dgm:presLayoutVars>
      </dgm:prSet>
      <dgm:spPr/>
    </dgm:pt>
    <dgm:pt modelId="{2F7B3FB3-9CE5-4BCF-B5A8-EC61BBBBF5DE}" type="pres">
      <dgm:prSet presAssocID="{5964AE89-4706-46EC-ABF5-53A343D0FD41}" presName="bgRect" presStyleCnt="0"/>
      <dgm:spPr/>
    </dgm:pt>
    <dgm:pt modelId="{C0D7670F-A7E6-4F56-8289-30871A44125A}" type="pres">
      <dgm:prSet presAssocID="{5964AE89-4706-46EC-ABF5-53A343D0FD41}" presName="lineNode" presStyleLbl="alignAccFollowNode1" presStyleIdx="6" presStyleCnt="8"/>
      <dgm:spPr/>
    </dgm:pt>
    <dgm:pt modelId="{FFF8F0D5-684C-489E-9ABD-05CCED8BF7FB}" type="pres">
      <dgm:prSet presAssocID="{352A80ED-7871-4F11-BF55-92C4B6E7CE0F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D92C008B-874F-4401-9E4F-B6F50ECD25C5}" type="pres">
      <dgm:prSet presAssocID="{352A80ED-7871-4F11-BF55-92C4B6E7CE0F}" presName="spacerBetweenCircleAndCallout" presStyleCnt="0">
        <dgm:presLayoutVars/>
      </dgm:prSet>
      <dgm:spPr/>
    </dgm:pt>
    <dgm:pt modelId="{8CCAC213-35B6-44D7-917E-9C7B84DF1F08}" type="pres">
      <dgm:prSet presAssocID="{5964AE89-4706-46EC-ABF5-53A343D0FD41}" presName="nodeText" presStyleLbl="alignAccFollowNode1" presStyleIdx="7" presStyleCnt="8">
        <dgm:presLayoutVars>
          <dgm:bulletEnabled val="1"/>
        </dgm:presLayoutVars>
      </dgm:prSet>
      <dgm:spPr/>
    </dgm:pt>
    <dgm:pt modelId="{09809603-4D9C-4B6E-A581-677204D96460}" type="pres">
      <dgm:prSet presAssocID="{5964AE89-4706-46EC-ABF5-53A343D0FD41}" presName="nodeSpacer" presStyleLbl="node1" presStyleIdx="2" presStyleCnt="3"/>
      <dgm:spPr/>
    </dgm:pt>
  </dgm:ptLst>
  <dgm:cxnLst>
    <dgm:cxn modelId="{AC70D809-BA96-4B85-B4C7-5D7CC2D15DEC}" type="presOf" srcId="{352A80ED-7871-4F11-BF55-92C4B6E7CE0F}" destId="{FFF8F0D5-684C-489E-9ABD-05CCED8BF7FB}" srcOrd="0" destOrd="0" presId="urn:microsoft.com/office/officeart/2016/7/layout/LinearArrowProcessNumbered"/>
    <dgm:cxn modelId="{C1598937-2075-4961-AE28-FB9995996E9B}" srcId="{4DC29CEB-BD2B-4B83-AD1F-1697EA941DE3}" destId="{92044257-525D-4C1F-A97D-71FA14173EF4}" srcOrd="1" destOrd="0" parTransId="{21C1EC2D-4A63-4B63-8128-EECB764B77A9}" sibTransId="{81E76C5E-FFD0-41FF-9C76-4219FD513BF4}"/>
    <dgm:cxn modelId="{F99ED23E-1E2E-4E24-AD57-181880F6F103}" srcId="{4DC29CEB-BD2B-4B83-AD1F-1697EA941DE3}" destId="{5964AE89-4706-46EC-ABF5-53A343D0FD41}" srcOrd="2" destOrd="0" parTransId="{636024D7-C970-41D5-B2F5-C8B034462B87}" sibTransId="{352A80ED-7871-4F11-BF55-92C4B6E7CE0F}"/>
    <dgm:cxn modelId="{4BC74069-9BF4-41E0-8529-6F2DDAF748E1}" type="presOf" srcId="{4DC29CEB-BD2B-4B83-AD1F-1697EA941DE3}" destId="{0BFFFC2A-46FE-41E0-9D8A-B8EF43624C2A}" srcOrd="0" destOrd="0" presId="urn:microsoft.com/office/officeart/2016/7/layout/LinearArrowProcessNumbered"/>
    <dgm:cxn modelId="{8EE3BF5A-1720-461C-BDA3-450E81BD7AC8}" type="presOf" srcId="{92044257-525D-4C1F-A97D-71FA14173EF4}" destId="{04A9E788-5760-49F2-9DCF-5D26CC9A3406}" srcOrd="0" destOrd="0" presId="urn:microsoft.com/office/officeart/2016/7/layout/LinearArrowProcessNumbered"/>
    <dgm:cxn modelId="{4591F7A3-53CB-4EE5-9562-A977007C52B0}" type="presOf" srcId="{5964AE89-4706-46EC-ABF5-53A343D0FD41}" destId="{8CCAC213-35B6-44D7-917E-9C7B84DF1F08}" srcOrd="0" destOrd="0" presId="urn:microsoft.com/office/officeart/2016/7/layout/LinearArrowProcessNumbered"/>
    <dgm:cxn modelId="{D110C4CD-4510-49D3-9411-70CCD5ECF73A}" type="presOf" srcId="{78552BF7-9CEE-44E3-A18D-0EAC03C6B75E}" destId="{21CAE0AD-75F4-4F31-9C64-6C4E88B15457}" srcOrd="0" destOrd="0" presId="urn:microsoft.com/office/officeart/2016/7/layout/LinearArrowProcessNumbered"/>
    <dgm:cxn modelId="{BA0DDED6-D7F8-493D-B30B-ACCB86D7BBBA}" type="presOf" srcId="{81E76C5E-FFD0-41FF-9C76-4219FD513BF4}" destId="{AF1A3A97-065E-4778-AFE5-B263FE0B25F7}" srcOrd="0" destOrd="0" presId="urn:microsoft.com/office/officeart/2016/7/layout/LinearArrowProcessNumbered"/>
    <dgm:cxn modelId="{C20AF8DD-DFFC-4DA1-BC4A-9364D7DF1A84}" type="presOf" srcId="{4E7E7312-3C75-4F04-9A11-3AA19893CE10}" destId="{0838ED45-0F0D-4F77-B749-28414474C2A2}" srcOrd="0" destOrd="0" presId="urn:microsoft.com/office/officeart/2016/7/layout/LinearArrowProcessNumbered"/>
    <dgm:cxn modelId="{5857A1E2-B394-43F1-8DEA-30754A0459DD}" srcId="{4DC29CEB-BD2B-4B83-AD1F-1697EA941DE3}" destId="{78552BF7-9CEE-44E3-A18D-0EAC03C6B75E}" srcOrd="0" destOrd="0" parTransId="{D65A2F9D-852F-4269-A716-8B5CDB35DDEB}" sibTransId="{4E7E7312-3C75-4F04-9A11-3AA19893CE10}"/>
    <dgm:cxn modelId="{F7D60288-81B2-4BD3-9BFB-87AA52607A8A}" type="presParOf" srcId="{0BFFFC2A-46FE-41E0-9D8A-B8EF43624C2A}" destId="{A1637B42-AAC6-410A-86A1-8C121F72B3FB}" srcOrd="0" destOrd="0" presId="urn:microsoft.com/office/officeart/2016/7/layout/LinearArrowProcessNumbered"/>
    <dgm:cxn modelId="{698BCA52-7E73-481E-AEF8-1610D232D392}" type="presParOf" srcId="{A1637B42-AAC6-410A-86A1-8C121F72B3FB}" destId="{370261A2-4332-4D0F-B7C6-61A41453588C}" srcOrd="0" destOrd="0" presId="urn:microsoft.com/office/officeart/2016/7/layout/LinearArrowProcessNumbered"/>
    <dgm:cxn modelId="{951DA80E-7437-431D-82FC-6B7FCDB12768}" type="presParOf" srcId="{370261A2-4332-4D0F-B7C6-61A41453588C}" destId="{564CB2B4-4422-41ED-A540-25F49F0189A1}" srcOrd="0" destOrd="0" presId="urn:microsoft.com/office/officeart/2016/7/layout/LinearArrowProcessNumbered"/>
    <dgm:cxn modelId="{D05EA938-9805-4748-82D1-F1E94B985391}" type="presParOf" srcId="{370261A2-4332-4D0F-B7C6-61A41453588C}" destId="{6484707E-3E29-4767-9118-96F7F9D0A216}" srcOrd="1" destOrd="0" presId="urn:microsoft.com/office/officeart/2016/7/layout/LinearArrowProcessNumbered"/>
    <dgm:cxn modelId="{DE970CAE-3E00-4F87-AE68-9F5D1C167820}" type="presParOf" srcId="{370261A2-4332-4D0F-B7C6-61A41453588C}" destId="{0838ED45-0F0D-4F77-B749-28414474C2A2}" srcOrd="2" destOrd="0" presId="urn:microsoft.com/office/officeart/2016/7/layout/LinearArrowProcessNumbered"/>
    <dgm:cxn modelId="{3D05BC3F-3CD7-4952-A062-0A5B9B1ADA52}" type="presParOf" srcId="{370261A2-4332-4D0F-B7C6-61A41453588C}" destId="{891E6E57-C0F5-479F-9270-263372C3C594}" srcOrd="3" destOrd="0" presId="urn:microsoft.com/office/officeart/2016/7/layout/LinearArrowProcessNumbered"/>
    <dgm:cxn modelId="{FCC32A4D-B6F0-4CA1-A5AC-371D4756DE41}" type="presParOf" srcId="{370261A2-4332-4D0F-B7C6-61A41453588C}" destId="{21CAE0AD-75F4-4F31-9C64-6C4E88B15457}" srcOrd="4" destOrd="0" presId="urn:microsoft.com/office/officeart/2016/7/layout/LinearArrowProcessNumbered"/>
    <dgm:cxn modelId="{D0FB661F-CF61-4320-AC63-23B84F6B8987}" type="presParOf" srcId="{A1637B42-AAC6-410A-86A1-8C121F72B3FB}" destId="{5F98B101-2530-4EDB-9258-9CF03449FA2E}" srcOrd="1" destOrd="0" presId="urn:microsoft.com/office/officeart/2016/7/layout/LinearArrowProcessNumbered"/>
    <dgm:cxn modelId="{BB4553A3-BEFF-4268-8A6E-1F392011AC19}" type="presParOf" srcId="{5F98B101-2530-4EDB-9258-9CF03449FA2E}" destId="{C8239EB7-D9AE-4657-B557-E3F69E4D2938}" srcOrd="0" destOrd="0" presId="urn:microsoft.com/office/officeart/2016/7/layout/LinearArrowProcessNumbered"/>
    <dgm:cxn modelId="{CEFDBA5C-9B17-499E-9FBF-33095890B8B9}" type="presParOf" srcId="{5F98B101-2530-4EDB-9258-9CF03449FA2E}" destId="{3AC22A7B-0057-445E-96E0-F5C6E6699EE5}" srcOrd="1" destOrd="0" presId="urn:microsoft.com/office/officeart/2016/7/layout/LinearArrowProcessNumbered"/>
    <dgm:cxn modelId="{E31C280C-3833-46A3-AA6F-0907035BDB58}" type="presParOf" srcId="{A1637B42-AAC6-410A-86A1-8C121F72B3FB}" destId="{48C671DF-2B23-4DD9-AC35-B4DBD451E0A1}" srcOrd="2" destOrd="0" presId="urn:microsoft.com/office/officeart/2016/7/layout/LinearArrowProcessNumbered"/>
    <dgm:cxn modelId="{EB0E0409-40A1-4741-AFB3-B815DF31DCFC}" type="presParOf" srcId="{A1637B42-AAC6-410A-86A1-8C121F72B3FB}" destId="{2C289A85-EF3B-41F2-A5CA-E835658DDAE9}" srcOrd="3" destOrd="0" presId="urn:microsoft.com/office/officeart/2016/7/layout/LinearArrowProcessNumbered"/>
    <dgm:cxn modelId="{684F5017-8647-4816-A3E6-B91392381523}" type="presParOf" srcId="{A1637B42-AAC6-410A-86A1-8C121F72B3FB}" destId="{6D4D110E-65D6-455B-AD05-FBF9BD56FAA7}" srcOrd="4" destOrd="0" presId="urn:microsoft.com/office/officeart/2016/7/layout/LinearArrowProcessNumbered"/>
    <dgm:cxn modelId="{BA46DF83-AE01-4AF3-81A4-E79D01A91283}" type="presParOf" srcId="{6D4D110E-65D6-455B-AD05-FBF9BD56FAA7}" destId="{1CD3DCF3-199B-4D5C-A473-C57C201F9C54}" srcOrd="0" destOrd="0" presId="urn:microsoft.com/office/officeart/2016/7/layout/LinearArrowProcessNumbered"/>
    <dgm:cxn modelId="{10BC2B8D-F15A-4504-93E9-ACA8B4B98023}" type="presParOf" srcId="{6D4D110E-65D6-455B-AD05-FBF9BD56FAA7}" destId="{949F0E32-E12A-4994-9E6C-F4C95DEAA942}" srcOrd="1" destOrd="0" presId="urn:microsoft.com/office/officeart/2016/7/layout/LinearArrowProcessNumbered"/>
    <dgm:cxn modelId="{CBAAF015-9163-44D4-8432-E713874C23AA}" type="presParOf" srcId="{6D4D110E-65D6-455B-AD05-FBF9BD56FAA7}" destId="{AF1A3A97-065E-4778-AFE5-B263FE0B25F7}" srcOrd="2" destOrd="0" presId="urn:microsoft.com/office/officeart/2016/7/layout/LinearArrowProcessNumbered"/>
    <dgm:cxn modelId="{3A3A07FD-C27B-4387-A6C3-787CF361F9B3}" type="presParOf" srcId="{6D4D110E-65D6-455B-AD05-FBF9BD56FAA7}" destId="{10D79045-7D42-4524-AB38-8382EBF30BA2}" srcOrd="3" destOrd="0" presId="urn:microsoft.com/office/officeart/2016/7/layout/LinearArrowProcessNumbered"/>
    <dgm:cxn modelId="{E08C0D4F-7BC6-44A5-9ECF-0423F4DD4D62}" type="presParOf" srcId="{6D4D110E-65D6-455B-AD05-FBF9BD56FAA7}" destId="{04A9E788-5760-49F2-9DCF-5D26CC9A3406}" srcOrd="4" destOrd="0" presId="urn:microsoft.com/office/officeart/2016/7/layout/LinearArrowProcessNumbered"/>
    <dgm:cxn modelId="{3BF6445D-F164-48B9-BBAF-83A3B2F460A4}" type="presParOf" srcId="{A1637B42-AAC6-410A-86A1-8C121F72B3FB}" destId="{716A0F47-24FE-4A65-B417-4C6852A4B7DB}" srcOrd="5" destOrd="0" presId="urn:microsoft.com/office/officeart/2016/7/layout/LinearArrowProcessNumbered"/>
    <dgm:cxn modelId="{0B2E9871-1510-4B9D-A2F5-656BF0CB415A}" type="presParOf" srcId="{716A0F47-24FE-4A65-B417-4C6852A4B7DB}" destId="{134688CF-5F3E-4AEC-8FD5-7B82C20D34B2}" srcOrd="0" destOrd="0" presId="urn:microsoft.com/office/officeart/2016/7/layout/LinearArrowProcessNumbered"/>
    <dgm:cxn modelId="{1F296E72-854B-4EBB-BBA3-7A0FC8115583}" type="presParOf" srcId="{716A0F47-24FE-4A65-B417-4C6852A4B7DB}" destId="{512D4443-DB37-4D43-99BE-C83DF7B96E6A}" srcOrd="1" destOrd="0" presId="urn:microsoft.com/office/officeart/2016/7/layout/LinearArrowProcessNumbered"/>
    <dgm:cxn modelId="{6D8D6215-ACA0-4657-97E3-9B4AE54254A6}" type="presParOf" srcId="{A1637B42-AAC6-410A-86A1-8C121F72B3FB}" destId="{2D519416-3D20-4825-B97F-55EF32A6CABA}" srcOrd="6" destOrd="0" presId="urn:microsoft.com/office/officeart/2016/7/layout/LinearArrowProcessNumbered"/>
    <dgm:cxn modelId="{B3258081-8334-47E5-BB3B-520950F4346D}" type="presParOf" srcId="{A1637B42-AAC6-410A-86A1-8C121F72B3FB}" destId="{7261C625-3933-450F-AE51-979DB9A391C4}" srcOrd="7" destOrd="0" presId="urn:microsoft.com/office/officeart/2016/7/layout/LinearArrowProcessNumbered"/>
    <dgm:cxn modelId="{318465A9-1579-4C23-8B70-FE04D61A524E}" type="presParOf" srcId="{A1637B42-AAC6-410A-86A1-8C121F72B3FB}" destId="{786C740E-D06D-4788-A882-7FCC8C3887C2}" srcOrd="8" destOrd="0" presId="urn:microsoft.com/office/officeart/2016/7/layout/LinearArrowProcessNumbered"/>
    <dgm:cxn modelId="{CC4E8C77-3AA5-4CA9-99C8-BFDFA8681193}" type="presParOf" srcId="{786C740E-D06D-4788-A882-7FCC8C3887C2}" destId="{2F7B3FB3-9CE5-4BCF-B5A8-EC61BBBBF5DE}" srcOrd="0" destOrd="0" presId="urn:microsoft.com/office/officeart/2016/7/layout/LinearArrowProcessNumbered"/>
    <dgm:cxn modelId="{FF6414E9-6237-4FF4-A891-C08A8A87E616}" type="presParOf" srcId="{786C740E-D06D-4788-A882-7FCC8C3887C2}" destId="{C0D7670F-A7E6-4F56-8289-30871A44125A}" srcOrd="1" destOrd="0" presId="urn:microsoft.com/office/officeart/2016/7/layout/LinearArrowProcessNumbered"/>
    <dgm:cxn modelId="{943B2F04-D412-4C15-AD38-289A5289A16C}" type="presParOf" srcId="{786C740E-D06D-4788-A882-7FCC8C3887C2}" destId="{FFF8F0D5-684C-489E-9ABD-05CCED8BF7FB}" srcOrd="2" destOrd="0" presId="urn:microsoft.com/office/officeart/2016/7/layout/LinearArrowProcessNumbered"/>
    <dgm:cxn modelId="{3005F3F0-F5B9-4A4E-AA3F-C8FB43CF7B5A}" type="presParOf" srcId="{786C740E-D06D-4788-A882-7FCC8C3887C2}" destId="{D92C008B-874F-4401-9E4F-B6F50ECD25C5}" srcOrd="3" destOrd="0" presId="urn:microsoft.com/office/officeart/2016/7/layout/LinearArrowProcessNumbered"/>
    <dgm:cxn modelId="{DF39CCD5-54F0-403B-B52C-677621371028}" type="presParOf" srcId="{786C740E-D06D-4788-A882-7FCC8C3887C2}" destId="{8CCAC213-35B6-44D7-917E-9C7B84DF1F08}" srcOrd="4" destOrd="0" presId="urn:microsoft.com/office/officeart/2016/7/layout/LinearArrowProcessNumbered"/>
    <dgm:cxn modelId="{CE8682BB-EEFD-4D4D-8AA4-0675D1C507B5}" type="presParOf" srcId="{A1637B42-AAC6-410A-86A1-8C121F72B3FB}" destId="{09809603-4D9C-4B6E-A581-677204D96460}" srcOrd="9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4707E-3E29-4767-9118-96F7F9D0A216}">
      <dsp:nvSpPr>
        <dsp:cNvPr id="0" name=""/>
        <dsp:cNvSpPr/>
      </dsp:nvSpPr>
      <dsp:spPr>
        <a:xfrm>
          <a:off x="1691927" y="886517"/>
          <a:ext cx="1691927" cy="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8ED45-0F0D-4F77-B749-28414474C2A2}">
      <dsp:nvSpPr>
        <dsp:cNvPr id="0" name=""/>
        <dsp:cNvSpPr/>
      </dsp:nvSpPr>
      <dsp:spPr>
        <a:xfrm>
          <a:off x="1048995" y="243621"/>
          <a:ext cx="1285865" cy="128586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9" tIns="49899" rIns="49899" bIns="49899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1</a:t>
          </a:r>
        </a:p>
      </dsp:txBody>
      <dsp:txXfrm>
        <a:off x="1237306" y="431932"/>
        <a:ext cx="909243" cy="909243"/>
      </dsp:txXfrm>
    </dsp:sp>
    <dsp:sp modelId="{21CAE0AD-75F4-4F31-9C64-6C4E88B15457}">
      <dsp:nvSpPr>
        <dsp:cNvPr id="0" name=""/>
        <dsp:cNvSpPr/>
      </dsp:nvSpPr>
      <dsp:spPr>
        <a:xfrm>
          <a:off x="0" y="1694765"/>
          <a:ext cx="3383855" cy="138907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922" tIns="165100" rIns="266922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Designer delivers HTML mock site</a:t>
          </a:r>
        </a:p>
      </dsp:txBody>
      <dsp:txXfrm>
        <a:off x="0" y="1972579"/>
        <a:ext cx="3383855" cy="1111257"/>
      </dsp:txXfrm>
    </dsp:sp>
    <dsp:sp modelId="{3AC22A7B-0057-445E-96E0-F5C6E6699EE5}">
      <dsp:nvSpPr>
        <dsp:cNvPr id="0" name=""/>
        <dsp:cNvSpPr/>
      </dsp:nvSpPr>
      <dsp:spPr>
        <a:xfrm>
          <a:off x="3453562" y="751199"/>
          <a:ext cx="165132" cy="270708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F0E32-E12A-4994-9E6C-F4C95DEAA942}">
      <dsp:nvSpPr>
        <dsp:cNvPr id="0" name=""/>
        <dsp:cNvSpPr/>
      </dsp:nvSpPr>
      <dsp:spPr>
        <a:xfrm>
          <a:off x="3722240" y="886517"/>
          <a:ext cx="3383855" cy="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A3A97-065E-4778-AFE5-B263FE0B25F7}">
      <dsp:nvSpPr>
        <dsp:cNvPr id="0" name=""/>
        <dsp:cNvSpPr/>
      </dsp:nvSpPr>
      <dsp:spPr>
        <a:xfrm>
          <a:off x="4771235" y="243621"/>
          <a:ext cx="1285865" cy="128586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9" tIns="49899" rIns="49899" bIns="49899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2</a:t>
          </a:r>
        </a:p>
      </dsp:txBody>
      <dsp:txXfrm>
        <a:off x="4959546" y="431932"/>
        <a:ext cx="909243" cy="909243"/>
      </dsp:txXfrm>
    </dsp:sp>
    <dsp:sp modelId="{04A9E788-5760-49F2-9DCF-5D26CC9A3406}">
      <dsp:nvSpPr>
        <dsp:cNvPr id="0" name=""/>
        <dsp:cNvSpPr/>
      </dsp:nvSpPr>
      <dsp:spPr>
        <a:xfrm>
          <a:off x="3722240" y="1694846"/>
          <a:ext cx="3383855" cy="138907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922" tIns="165100" rIns="266922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Review and Componentize</a:t>
          </a:r>
        </a:p>
      </dsp:txBody>
      <dsp:txXfrm>
        <a:off x="3722240" y="1972660"/>
        <a:ext cx="3383855" cy="1111257"/>
      </dsp:txXfrm>
    </dsp:sp>
    <dsp:sp modelId="{512D4443-DB37-4D43-99BE-C83DF7B96E6A}">
      <dsp:nvSpPr>
        <dsp:cNvPr id="0" name=""/>
        <dsp:cNvSpPr/>
      </dsp:nvSpPr>
      <dsp:spPr>
        <a:xfrm>
          <a:off x="7175803" y="751199"/>
          <a:ext cx="165132" cy="270708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7670F-A7E6-4F56-8289-30871A44125A}">
      <dsp:nvSpPr>
        <dsp:cNvPr id="0" name=""/>
        <dsp:cNvSpPr/>
      </dsp:nvSpPr>
      <dsp:spPr>
        <a:xfrm>
          <a:off x="7444481" y="886517"/>
          <a:ext cx="1691927" cy="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8F0D5-684C-489E-9ABD-05CCED8BF7FB}">
      <dsp:nvSpPr>
        <dsp:cNvPr id="0" name=""/>
        <dsp:cNvSpPr/>
      </dsp:nvSpPr>
      <dsp:spPr>
        <a:xfrm>
          <a:off x="8493476" y="243621"/>
          <a:ext cx="1285865" cy="128586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9" tIns="49899" rIns="49899" bIns="49899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3</a:t>
          </a:r>
        </a:p>
      </dsp:txBody>
      <dsp:txXfrm>
        <a:off x="8681787" y="431932"/>
        <a:ext cx="909243" cy="909243"/>
      </dsp:txXfrm>
    </dsp:sp>
    <dsp:sp modelId="{8CCAC213-35B6-44D7-917E-9C7B84DF1F08}">
      <dsp:nvSpPr>
        <dsp:cNvPr id="0" name=""/>
        <dsp:cNvSpPr/>
      </dsp:nvSpPr>
      <dsp:spPr>
        <a:xfrm>
          <a:off x="7444481" y="1694906"/>
          <a:ext cx="3383855" cy="138907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922" tIns="165100" rIns="266922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Implement Simple Navigation</a:t>
          </a:r>
        </a:p>
      </dsp:txBody>
      <dsp:txXfrm>
        <a:off x="7444481" y="1972720"/>
        <a:ext cx="3383855" cy="111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rootComposite">
    <dgm:alg type="composite"/>
    <dgm:constrLst/>
    <dgm:layoutNode name="Name0">
      <dgm:varLst>
        <dgm:animLvl val="lvl"/>
        <dgm:resizeHandles val="exact"/>
      </dgm:varLst>
      <dgm:alg type="lin">
        <dgm:param type="linDir" val="fromL"/>
        <dgm:param type="nodeVertAlign" val="t"/>
      </dgm:alg>
      <dgm:shape xmlns:r="http://schemas.openxmlformats.org/officeDocument/2006/relationships" r:blip="">
        <dgm:adjLst/>
      </dgm:shape>
      <dgm:presOf/>
      <dgm:constrLst>
        <dgm:constr type="h" for="ch" forName="compositeNode" refType="h" fact="1.4"/>
        <dgm:constr type="w" for="ch" forName="compositeNode" refType="w"/>
        <dgm:constr type="h" for="des" forName="dummyNode" refType="h" refFor="ch" refForName="compositeNode" fact="0.25"/>
        <dgm:constr type="w" for="ch" forName="sibTransComposite" refType="w" refFor="ch" refForName="compositeNode" fact="0.1"/>
        <dgm:constr type="h" for="ch" forName="sibTransComposite" refType="h" refFor="ch" refForName="compositeNode" op="equ"/>
        <dgm:constr type="w" for="ch" forName="nodeSpacer"/>
        <dgm:constr type="primFontSz" for="des" forName="sibTransNodeCircle" op="equ"/>
        <dgm:constr type="primFontSz" for="des" forName="nodeText" op="equ"/>
        <dgm:constr type="h" for="des" forName="sibTransNodeCircle" op="equ"/>
        <dgm:constr type="w" for="des" forName="sibTransNodeCircle" op="equ"/>
        <dgm:constr type="h" for="des" forName="nodeText" op="equ"/>
      </dgm:constrLst>
      <dgm:ruleLst/>
      <dgm:forEach name="Name4" axis="ch" ptType="node">
        <dgm:layoutNode name="compositeNode">
          <dgm:varLst>
            <dgm:bulletEnabled val="1"/>
          </dgm:varLst>
          <dgm:alg type="composite"/>
          <dgm:shape xmlns:r="http://schemas.openxmlformats.org/officeDocument/2006/relationships" r:blip="">
            <dgm:adjLst/>
          </dgm:shape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w" for="ch" forName="bgRect" refType="w"/>
                    <dgm:constr type="h" for="ch" forName="bgRect" refType="h"/>
                    <dgm:constr type="t" for="ch" forName="bgRect"/>
                    <dgm:constr type="l" for="ch" forName="bgRect"/>
                    <dgm:constr type="r" for="ch" forName="bgRect"/>
                    <dgm:constr type="h" for="ch" forName="lineNode" refType="h" refFor="ch" refForName="bgRect" fact="0"/>
                    <dgm:constr type="w" for="ch" forName="lineNode" refType="w" refFor="ch" refForName="bgRect" fact="0"/>
                    <dgm:constr type="l" for="ch" forName="lineNode" refType="w" refFor="ch" refForName="bgRect" fact="0"/>
                    <dgm:constr type="ctrY" for="ch" forName="lineNode" refType="ctrY" refFor="ch" refForName="sibTransNodeCircle"/>
                    <dgm:constr type="h" for="ch" forName="sibTransNodeCircle" refType="w" refFor="ch" refForName="bgRect" fact="0.15"/>
                    <dgm:constr type="w" for="ch" forName="sibTransNodeCircle" refType="h" refFor="ch" refForName="sibTransNodeCircle"/>
                    <dgm:constr type="ctrX" for="ch" forName="sibTransNodeCircle" refType="w" fact="0.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  <dgm:constr type="r" for="ch" forName="nodeText" refType="r" refFor="ch" refForName="bgRect"/>
                    <dgm:constr type="h" for="ch" forName="nodeText" refType="h" refFor="ch" refForName="bgRect" fact="0.65"/>
                    <dgm:constr type="t" for="ch" forName="nodeText" refType="b" refFor="ch" refForName="spacerBetweenCircleAndCallout"/>
                    <dgm:constr type="l" for="ch" forName="nodeText" refType="l" refFor="ch" refForName="bgRect"/>
                  </dgm:constrLst>
                </dgm:if>
                <dgm:if name="ifOnlyTwoNode" axis="followSib" ptType="node" func="cnt" op="equ" val="1">
                  <dgm:constrLst>
                    <dgm:constr type="w" for="ch" forName="bgRect" refType="w"/>
                    <dgm:constr type="h" for="ch" forName="bgRect" refType="h"/>
                    <dgm:constr type="t" for="ch" forName="bgRect"/>
                    <dgm:constr type="l" for="ch" forName="bgRect"/>
                    <dgm:constr type="r" for="ch" forName="bgRect"/>
                    <dgm:constr type="h" for="ch" forName="lineNode" val="0.002"/>
                    <dgm:constr type="w" for="ch" forName="lineNode" refType="w" refFor="ch" refForName="bgRect" fact="0.5"/>
                    <dgm:constr type="l" for="ch" forName="lineNode" refType="w" refFor="ch" refForName="bgRect" fact="0.5"/>
                    <dgm:constr type="ctrY" for="ch" forName="lineNode" refType="ctrY" refFor="ch" refForName="sibTransNodeCircle"/>
                    <dgm:constr type="h" for="ch" forName="sibTransNodeCircle" refType="w" refFor="ch" refForName="bgRect" fact="0.3"/>
                    <dgm:constr type="w" for="ch" forName="sibTransNodeCircle" refType="h" refFor="ch" refForName="sibTransNodeCircle"/>
                    <dgm:constr type="ctrX" for="ch" forName="sibTransNodeCircle" refType="w" fact="0.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  <dgm:constr type="r" for="ch" forName="nodeText" refType="r" refFor="ch" refForName="bgRect"/>
                    <dgm:constr type="h" for="ch" forName="nodeText" refType="h" refFor="ch" refForName="bgRect" fact="0.65"/>
                    <dgm:constr type="t" for="ch" forName="nodeText" refType="b" refFor="ch" refForName="spacerBetweenCircleAndCallout"/>
                    <dgm:constr type="l" for="ch" forName="nodeText" refType="l" refFor="ch" refForName="bgRect"/>
                  </dgm:constrLst>
                </dgm:if>
                <dgm:else name="ifMoreThanOneNode">
                  <dgm:constrLst>
                    <dgm:constr type="w" for="ch" forName="bgRect" refType="w"/>
                    <dgm:constr type="h" for="ch" forName="bgRect" refType="h"/>
                    <dgm:constr type="t" for="ch" forName="bgRect"/>
                    <dgm:constr type="l" for="ch" forName="bgRect"/>
                    <dgm:constr type="r" for="ch" forName="bgRect"/>
                    <dgm:constr type="h" for="ch" forName="lineNode" val="0.002"/>
                    <dgm:constr type="w" for="ch" forName="lineNode" refType="w" refFor="ch" refForName="bgRect" fact="0.5"/>
                    <dgm:constr type="l" for="ch" forName="lineNode" refType="w" refFor="ch" refForName="bgRect" fact="0.5"/>
                    <dgm:constr type="ctrY" for="ch" forName="lineNode" refType="ctrY" refFor="ch" refForName="sibTransNodeCircle"/>
                    <dgm:constr type="h" for="ch" forName="sibTransNodeCircle" refType="w" refFor="ch" refForName="bgRect" fact="0.38"/>
                    <dgm:constr type="w" for="ch" forName="sibTransNodeCircle" refType="h" refFor="ch" refForName="sibTransNodeCircle"/>
                    <dgm:constr type="ctrX" for="ch" forName="sibTransNodeCircle" refType="w" fact="0.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  <dgm:constr type="r" for="ch" forName="nodeText" refType="r" refFor="ch" refForName="bgRect"/>
                    <dgm:constr type="h" for="ch" forName="nodeText" refType="h" refFor="ch" refForName="bgRect" fact="0.65"/>
                    <dgm:constr type="t" for="ch" forName="nodeText" refType="b" refFor="ch" refForName="spacerBetweenCircleAndCallout"/>
                    <dgm:constr type="l" for="ch" forName="nodeText" refType="l" refFor="ch" refForName="bgRect"/>
                  </dgm:constrLst>
                </dgm:else>
              </dgm:choose>
            </dgm:if>
            <dgm:if name="ifLastNode" axis="self" ptType="node" func="revPos" op="equ" val="1">
              <dgm:choose name="ifOnly2Nodes">
                <dgm:if name="if2ndIsLastNode" axis="precedSib" ptType="node" func="cnt" op="equ" val="1">
                  <dgm:constrLst>
                    <dgm:constr type="w" for="ch" forName="bgRect" refType="w"/>
                    <dgm:constr type="h" for="ch" forName="bgRect" refType="h"/>
                    <dgm:constr type="t" for="ch" forName="bgRect"/>
                    <dgm:constr type="l" for="ch" forName="bgRect"/>
                    <dgm:constr type="r" for="ch" forName="bgRect"/>
                    <dgm:constr type="h" for="ch" forName="lineNode" val="0.002"/>
                    <dgm:constr type="w" for="ch" forName="lineNode" refType="w" refFor="ch" refForName="bgRect" fact="0.5"/>
                    <dgm:constr type="ctrY" for="ch" forName="lineNode" refType="ctrY" refFor="ch" refForName="sibTransNodeCircle"/>
                    <dgm:constr type="h" for="ch" forName="sibTransNodeCircle" refType="w" refFor="ch" refForName="bgRect" fact="0.3"/>
                    <dgm:constr type="w" for="ch" forName="sibTransNodeCircle" refType="h" refFor="ch" refForName="sibTransNodeCircle"/>
                    <dgm:constr type="ctrX" for="ch" forName="sibTransNodeCircle" refType="w" fact="0.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  <dgm:constr type="r" for="ch" forName="nodeText" refType="r" refFor="ch" refForName="bgRect"/>
                    <dgm:constr type="h" for="ch" forName="nodeText" refType="h" refFor="ch" refForName="bgRect" fact="0.65"/>
                    <dgm:constr type="t" for="ch" forName="nodeText" refType="b" refFor="ch" refForName="spacerBetweenCircleAndCallout"/>
                    <dgm:constr type="l" for="ch" forName="nodeText" refType="l" refFor="ch" refForName="bgRect"/>
                  </dgm:constrLst>
                </dgm:if>
                <dgm:else name="if2ndNodeIsNotLastNode">
                  <dgm:constrLst>
                    <dgm:constr type="w" for="ch" forName="bgRect" refType="w"/>
                    <dgm:constr type="h" for="ch" forName="bgRect" refType="h"/>
                    <dgm:constr type="t" for="ch" forName="bgRect"/>
                    <dgm:constr type="l" for="ch" forName="bgRect"/>
                    <dgm:constr type="r" for="ch" forName="bgRect"/>
                    <dgm:constr type="h" for="ch" forName="lineNode" val="0.002"/>
                    <dgm:constr type="w" for="ch" forName="lineNode" refType="w" refFor="ch" refForName="bgRect" fact="0.5"/>
                    <dgm:constr type="ctrY" for="ch" forName="lineNode" refType="ctrY" refFor="ch" refForName="sibTransNodeCircle"/>
                    <dgm:constr type="h" for="ch" forName="sibTransNodeCircle" refType="w" refFor="ch" refForName="bgRect" fact="0.38"/>
                    <dgm:constr type="w" for="ch" forName="sibTransNodeCircle" refType="h" refFor="ch" refForName="sibTransNodeCircle"/>
                    <dgm:constr type="ctrX" for="ch" forName="sibTransNodeCircle" refType="w" fact="0.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  <dgm:constr type="r" for="ch" forName="nodeText" refType="r" refFor="ch" refForName="bgRect"/>
                    <dgm:constr type="h" for="ch" forName="nodeText" refType="h" refFor="ch" refForName="bgRect" fact="0.65"/>
                    <dgm:constr type="t" for="ch" forName="nodeText" refType="b" refFor="ch" refForName="spacerBetweenCircleAndCallout"/>
                    <dgm:constr type="l" for="ch" forName="nodeText" refType="l" refFor="ch" refForName="bgRect"/>
                  </dgm:constrLst>
                </dgm:else>
              </dgm:choose>
            </dgm:if>
            <dgm:else name="allOtherNodes">
              <dgm:constrLst>
                <dgm:constr type="w" for="ch" forName="bgRect" refType="w"/>
                <dgm:constr type="h" for="ch" forName="bgRect" refType="h"/>
                <dgm:constr type="t" for="ch" forName="bgRect"/>
                <dgm:constr type="l" for="ch" forName="bgRect"/>
                <dgm:constr type="r" for="ch" forName="bgRect"/>
                <dgm:constr type="h" for="ch" forName="lineNode" val="0.002"/>
                <dgm:constr type="w" for="ch" forName="lineNode" refType="w" refFor="ch" refForName="bgRect"/>
                <dgm:constr type="ctrY" for="ch" forName="lineNode" refType="ctrY" refFor="ch" refForName="sibTransNodeCircle"/>
                <dgm:constr type="h" for="ch" forName="sibTransNodeCircle" refType="w" refFor="ch" refForName="bgRect" fact="0.38"/>
                <dgm:constr type="w" for="ch" forName="sibTransNodeCircle" refType="h" refFor="ch" refForName="sibTransNodeCircle"/>
                <dgm:constr type="ctrX" for="ch" forName="sibTransNodeCircle" refType="w" fact="0.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  <dgm:constr type="r" for="ch" forName="nodeText" refType="r" refFor="ch" refForName="bgRect"/>
                <dgm:constr type="h" for="ch" forName="nodeText" refType="h" refFor="ch" refForName="bgRect" fact="0.65"/>
                <dgm:constr type="t" for="ch" forName="nodeText" refType="b" refFor="ch" refForName="spacerBetweenCircleAndCallout"/>
                <dgm:constr type="l" for="ch" forName="nodeText" refType="l" refFor="ch" refForName="bgRect"/>
              </dgm:constrLst>
            </dgm:else>
          </dgm:choose>
          <dgm:ruleLst/>
          <dgm:layoutNode name="bgRect" styleLbl="node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lte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layoutNode name="nodeText" styleLbl="alignAccFollowNode1">
            <dgm:varLst>
              <dgm:bulletEnabled val="1"/>
            </dgm:varLst>
            <dgm:alg type="tx">
              <dgm:param type="parTxLTRAlign" val="l"/>
              <dgm:param type="parTxRTLAlign" val="r"/>
              <dgm:param type="txAnchorVert" val="t"/>
            </dgm:alg>
            <dgm:shape xmlns:r="http://schemas.openxmlformats.org/officeDocument/2006/relationships" type="upArrowCallout" r:blip="" zOrderOff="-1">
              <dgm:adjLst>
                <dgm:adj idx="1" val="0.5"/>
                <dgm:adj idx="2" val="0.2"/>
                <dgm:adj idx="3" val="0.2"/>
                <dgm:adj idx="4" val="1"/>
              </dgm:adjLst>
            </dgm:shape>
            <dgm:presOf axis="desOrSelf" ptType="node"/>
            <dgm:constrLst>
              <dgm:constr type="primFontSz" val="26"/>
              <dgm:constr type="tMarg" val="13"/>
              <dgm:constr type="lMarg" refType="w" fact="0.2236"/>
              <dgm:constr type="rMarg" refType="w" fact="0.2236"/>
              <dgm:constr type="bMarg" val="13"/>
            </dgm:constrLst>
            <dgm:ruleLst>
              <dgm:rule type="primFontSz" val="11" fact="NaN" max="NaN"/>
              <dgm:rule type="h" val="NaN" fact="1.5" max="NaN"/>
              <dgm:rule type="h" val="INF" fact="NaN" max="NaN"/>
            </dgm:ruleLst>
          </dgm:layoutNode>
        </dgm:layoutNode>
        <dgm:forEach name="Name14" axis="followSib" ptType="sibTrans" cnt="1">
          <dgm:layoutNode name="sibTransComposite">
            <dgm:alg type="composite"/>
            <dgm:shape xmlns:r="http://schemas.openxmlformats.org/officeDocument/2006/relationships" r:blip="">
              <dgm:adjLst/>
            </dgm:shape>
            <dgm:constrLst>
              <dgm:constr type="h" for="ch" forName="chevronShapeSpacer" refType="h" fact="0.08"/>
              <dgm:constr type="w" for="ch" forName="chevronShapeSpacer" refType="w"/>
              <dgm:constr type="ctrX" for="ch" forName="realChevronShape" refType="w" fact="0.45"/>
              <dgm:constr type="ctrY" for="ch" forName="realChevronShape" refType="h" fact="0.25"/>
              <dgm:constr type="h" for="ch" forName="realChevronShape" refType="w" refFor="ch" refForName="chevronShapeSpacer" fact="0.8"/>
              <dgm:constr type="w" for="ch" forName="realChevronShape" refType="h" refFor="ch" refForName="realChevronShape" fact="0.61"/>
            </dgm:constrLst>
            <dgm:layoutNode name="chevronShapeSpacer" styleLbl="bgAccFollowNode1">
              <dgm:alg type="sp"/>
              <dgm:shape xmlns:r="http://schemas.openxmlformats.org/officeDocument/2006/relationships" r:blip="">
                <dgm:adjLst/>
              </dgm:shape>
              <dgm:ruleLst/>
            </dgm:layoutNode>
            <dgm:layoutNode name="realChevronShape" styleLbl="alignAccFollowNode1">
              <dgm:alg type="sp"/>
              <dgm:shape xmlns:r="http://schemas.openxmlformats.org/officeDocument/2006/relationships" type="chevron" r:blip="">
                <dgm:adjLst>
                  <dgm:adj idx="1" val="0.9"/>
                </dgm:adjLst>
              </dgm:shape>
              <dgm:presOf/>
              <dgm:ruleLst/>
            </dgm:layoutNode>
          </dgm:layoutNode>
          <dgm:layoutNode name="sibTransSpac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layoutNode name="nodeSpacer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</dgm:forEach>
    </dgm:layoutNode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2C4C1-F790-9247-98D2-2C83F85DAE81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EA945-C769-624E-80CF-7A52A9AF3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0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BCF18-34B5-41A4-987E-43102D8B7DB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BA850-7C3E-4D55-831D-14DF1004A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14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45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55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22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03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the following folders: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Counter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Fetchdata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Navmenu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</a:t>
            </a:r>
            <a:r>
              <a:rPr lang="en-US" dirty="0" err="1"/>
              <a:t>app.module.ts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 imports and delete components – note the red </a:t>
            </a:r>
            <a:r>
              <a:rPr lang="en-US" dirty="0" err="1"/>
              <a:t>squigglies</a:t>
            </a:r>
            <a:r>
              <a:rPr lang="en-US" dirty="0"/>
              <a:t> indicating the TS language service knows we have a problems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Delete the invalid routes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app.component.html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 the &lt;</a:t>
            </a:r>
            <a:r>
              <a:rPr lang="en-US" dirty="0" err="1"/>
              <a:t>nav</a:t>
            </a:r>
            <a:r>
              <a:rPr lang="en-US" dirty="0"/>
              <a:t>-menu&gt;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 the div containing the router-outlet by removing the col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the home.component.html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leave the &lt;h1&gt;Hello, World&lt;/h1&gt; element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command-line: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node --version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dotnet</a:t>
            </a:r>
            <a:r>
              <a:rPr lang="en-US" dirty="0"/>
              <a:t> –version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dotnet</a:t>
            </a:r>
            <a:r>
              <a:rPr lang="en-US" dirty="0"/>
              <a:t> new -list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actually generate a new project, first create an empty directory for it to go into, </a:t>
            </a:r>
            <a:r>
              <a:rPr lang="en-US" dirty="0"/>
              <a:t>cd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that directory, and then use </a:t>
            </a:r>
            <a:r>
              <a:rPr lang="en-US" dirty="0" err="1"/>
              <a:t>dotnet</a:t>
            </a:r>
            <a:r>
              <a:rPr lang="en-US" dirty="0"/>
              <a:t> new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create your project. </a:t>
            </a:r>
          </a:p>
          <a:p>
            <a:r>
              <a:rPr lang="en-US" dirty="0"/>
              <a:t>At the command-line: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CrankBank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cd </a:t>
            </a:r>
            <a:r>
              <a:rPr lang="en-US" dirty="0" err="1"/>
              <a:t>CrankBank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dotnet</a:t>
            </a:r>
            <a:r>
              <a:rPr lang="en-US" dirty="0"/>
              <a:t> new angular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44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Explore the project in visual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dirty="0" err="1"/>
              <a:t>WebPack</a:t>
            </a:r>
            <a:r>
              <a:rPr lang="en-US" dirty="0"/>
              <a:t> – a module bundler for </a:t>
            </a:r>
            <a:r>
              <a:rPr lang="en-US" dirty="0" err="1"/>
              <a:t>javascript</a:t>
            </a:r>
            <a:r>
              <a:rPr lang="en-US" dirty="0"/>
              <a:t> apps – webpack.config.js  - https://webpack.js.org/concepts/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Tsconfig,json</a:t>
            </a:r>
            <a:r>
              <a:rPr lang="en-US" dirty="0"/>
              <a:t> – configures the </a:t>
            </a:r>
            <a:r>
              <a:rPr lang="en-US" dirty="0" err="1"/>
              <a:t>TypeScript</a:t>
            </a:r>
            <a:r>
              <a:rPr lang="en-US" dirty="0"/>
              <a:t> </a:t>
            </a:r>
            <a:r>
              <a:rPr lang="en-US" dirty="0" err="1"/>
              <a:t>transpiler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Package.json</a:t>
            </a:r>
            <a:r>
              <a:rPr lang="en-US" dirty="0"/>
              <a:t> – node packages – note test script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NPM Task runner - https://marketplace.visualstudio.com/items?itemName=MadsKristensen.NPMTaskRunner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</a:t>
            </a:r>
            <a:r>
              <a:rPr lang="en-US" dirty="0" err="1"/>
              <a:t>npm</a:t>
            </a:r>
            <a:r>
              <a:rPr lang="en-US" dirty="0"/>
              <a:t> test output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ASP.NET Core App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Startup.cs</a:t>
            </a:r>
            <a:r>
              <a:rPr lang="en-US" dirty="0"/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refresh or manual URL load,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index.cshtml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would be loaded and load the Angular2 Core that would then manage the wanted route with the router.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 the views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index.cshtml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very simple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come back to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SampleDataController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App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 –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show the options –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app.module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imports – note angular2/universal adds server side rendering and includes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BrowserModule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HttpModule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JsonpModules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level imports (add a newline)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the router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F12 got to definition to navigate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app.component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[,s to sync solution explorer – note the nested related objects – HTML-&gt; CSS, 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the @Component decorator that specifies the path to the related files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the html file – note 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-menu&gt; element and the &lt;router-outlet&gt;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NavMenu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and revisit the router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Demonstrate the compilation – note first build takes time due to package restore – nuget, node, etc.</a:t>
            </a:r>
          </a:p>
          <a:p>
            <a:r>
              <a:rPr lang="en-US" dirty="0"/>
              <a:t>Remark upon the Chrome integration – debugging support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 debugging – breakpoint in counter-</a:t>
            </a:r>
            <a:r>
              <a:rPr lang="en-US" dirty="0" err="1"/>
              <a:t>component.ts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Finally, take a look through the </a:t>
            </a:r>
            <a:r>
              <a:rPr lang="en-US" dirty="0" err="1"/>
              <a:t>FetchData</a:t>
            </a:r>
            <a:r>
              <a:rPr lang="en-US" dirty="0"/>
              <a:t> component.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 live update of the view and auto update of browser (add a &lt;p&gt;Live change!&lt;/p&gt; and add 100 and ‘ Yuck!’ to the two temperature templates)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5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the following folders: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Counter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Fetchdata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Navmenu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</a:t>
            </a:r>
            <a:r>
              <a:rPr lang="en-US" dirty="0" err="1"/>
              <a:t>app.module.ts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 imports and delete components – note the red </a:t>
            </a:r>
            <a:r>
              <a:rPr lang="en-US" dirty="0" err="1"/>
              <a:t>squigglies</a:t>
            </a:r>
            <a:r>
              <a:rPr lang="en-US" dirty="0"/>
              <a:t> indicating the TS language service knows we have a problems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Delete the invalid routes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app.component.html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 the &lt;</a:t>
            </a:r>
            <a:r>
              <a:rPr lang="en-US" dirty="0" err="1"/>
              <a:t>nav</a:t>
            </a:r>
            <a:r>
              <a:rPr lang="en-US" dirty="0"/>
              <a:t>-menu&gt;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 the div containing the router-outlet by removing the col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the home.component.html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leave the &lt;h1&gt;Hello, World&lt;/h1&gt; element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22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88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93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81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the 3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Folder for </a:t>
            </a:r>
            <a:r>
              <a:rPr lang="en-US" dirty="0" err="1"/>
              <a:t>nav</a:t>
            </a:r>
            <a:r>
              <a:rPr lang="en-US" dirty="0"/>
              <a:t>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the html,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ts</a:t>
            </a:r>
            <a:r>
              <a:rPr lang="en-US" dirty="0"/>
              <a:t> file – note nesting, note rename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ts</a:t>
            </a:r>
            <a:r>
              <a:rPr lang="en-US" dirty="0"/>
              <a:t> file – use ng2-component snippet – note error: ‘angular/core’ instead of ‘@angular/core’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 through the snippet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how to fix the snippet: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C:\Program Files (x86)\Microsoft Visual Studio\2017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SKU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Language – EN-US = 1033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Snippets/Angular 2/ng2.component.snippet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to Module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0"/>
            <a:ext cx="9875520" cy="1356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73967"/>
            <a:ext cx="4754880" cy="450679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1573967"/>
            <a:ext cx="4754880" cy="450679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2996" y="2498"/>
            <a:ext cx="9875520" cy="1356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7495"/>
            <a:ext cx="9875520" cy="1356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9410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0392"/>
            <a:ext cx="3931920" cy="2052536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700393"/>
            <a:ext cx="5212080" cy="548639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752928"/>
            <a:ext cx="3931920" cy="3433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007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0392"/>
            <a:ext cx="3931920" cy="2052536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700393"/>
            <a:ext cx="5212080" cy="548639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752928"/>
            <a:ext cx="3931920" cy="3433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9005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8CC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0392"/>
            <a:ext cx="3931920" cy="2052536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700393"/>
            <a:ext cx="5212080" cy="548639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752928"/>
            <a:ext cx="3931920" cy="3433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323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FF8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0392"/>
            <a:ext cx="3931920" cy="2052536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700393"/>
            <a:ext cx="5212080" cy="548639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752928"/>
            <a:ext cx="3931920" cy="3433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6415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00A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0392"/>
            <a:ext cx="3931920" cy="2052536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700393"/>
            <a:ext cx="5212080" cy="548639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752928"/>
            <a:ext cx="3931920" cy="3433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510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96DFF08F-DC6B-4601-B491-B0F83F6DD2DA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rgbClr val="00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4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0"/>
            <a:ext cx="9875520" cy="1356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1596452"/>
            <a:ext cx="9872871" cy="449954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96DFF08F-DC6B-4601-B491-B0F83F6DD2DA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rgbClr val="941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F8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8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8CC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rgbClr val="007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4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0"/>
            <a:ext cx="9875520" cy="1356360"/>
          </a:xfrm>
        </p:spPr>
        <p:txBody>
          <a:bodyPr/>
          <a:lstStyle>
            <a:lvl1pPr>
              <a:defRPr>
                <a:solidFill>
                  <a:srgbClr val="9410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58977"/>
            <a:ext cx="9872871" cy="45370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-12492"/>
            <a:ext cx="9875520" cy="1356360"/>
          </a:xfrm>
        </p:spPr>
        <p:txBody>
          <a:bodyPr/>
          <a:lstStyle>
            <a:lvl1pPr>
              <a:defRPr>
                <a:solidFill>
                  <a:srgbClr val="9410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43000" y="1521502"/>
            <a:ext cx="9872871" cy="4574498"/>
          </a:xfrm>
        </p:spPr>
        <p:txBody>
          <a:bodyPr>
            <a:normAutofit/>
          </a:bodyPr>
          <a:lstStyle>
            <a:lvl1pPr marL="45720" indent="0">
              <a:buNone/>
              <a:defRPr sz="2800">
                <a:latin typeface="Consolas" panose="020B0609020204030204" pitchFamily="49" charset="0"/>
              </a:defRPr>
            </a:lvl1pPr>
            <a:lvl2pPr>
              <a:defRPr sz="2800">
                <a:latin typeface="Consolas" panose="020B0609020204030204" pitchFamily="49" charset="0"/>
              </a:defRPr>
            </a:lvl2pPr>
            <a:lvl3pPr>
              <a:defRPr sz="2400">
                <a:latin typeface="Consolas" panose="020B0609020204030204" pitchFamily="49" charset="0"/>
              </a:defRPr>
            </a:lvl3pPr>
            <a:lvl4pPr>
              <a:defRPr sz="2000">
                <a:latin typeface="Consolas" panose="020B0609020204030204" pitchFamily="49" charset="0"/>
              </a:defRPr>
            </a:lvl4pPr>
            <a:lvl5pPr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Samples</a:t>
            </a:r>
          </a:p>
          <a:p>
            <a:pPr lvl="0"/>
            <a:r>
              <a:rPr lang="en-US" dirty="0"/>
              <a:t>No Bullet Points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4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26" r:id="rId2"/>
    <p:sldLayoutId id="2147483724" r:id="rId3"/>
    <p:sldLayoutId id="2147483717" r:id="rId4"/>
    <p:sldLayoutId id="2147483718" r:id="rId5"/>
    <p:sldLayoutId id="2147483719" r:id="rId6"/>
    <p:sldLayoutId id="2147483686" r:id="rId7"/>
    <p:sldLayoutId id="2147483725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720" r:id="rId15"/>
    <p:sldLayoutId id="2147483721" r:id="rId16"/>
    <p:sldLayoutId id="2147483722" r:id="rId17"/>
    <p:sldLayoutId id="2147483723" r:id="rId18"/>
    <p:sldLayoutId id="2147483693" r:id="rId19"/>
    <p:sldLayoutId id="2147483694" r:id="rId20"/>
    <p:sldLayoutId id="214748369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4101F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PATemplate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docs/ts/latest/guide/style-guide.html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p.net/core" TargetMode="External"/><Relationship Id="rId2" Type="http://schemas.openxmlformats.org/officeDocument/2006/relationships/hyperlink" Target="https://github.com/CRANK211/vs17-ng2-dn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odejs.org/en/" TargetMode="External"/><Relationship Id="rId5" Type="http://schemas.openxmlformats.org/officeDocument/2006/relationships/hyperlink" Target="https://github.com/aspnet/JavaScriptServices" TargetMode="External"/><Relationship Id="rId4" Type="http://schemas.openxmlformats.org/officeDocument/2006/relationships/hyperlink" Target="http://bit.ly/SPATemplat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PATemplate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38400" y="5597106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728" r="1" b="21423"/>
          <a:stretch/>
        </p:blipFill>
        <p:spPr>
          <a:xfrm>
            <a:off x="243840" y="256540"/>
            <a:ext cx="11704320" cy="2736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050" y="3260652"/>
            <a:ext cx="10226040" cy="204309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web apps </a:t>
            </a:r>
            <a:b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powered by Angular 2 using Visual Studio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5741332"/>
            <a:ext cx="8767860" cy="442859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400" dirty="0">
                <a:solidFill>
                  <a:schemeClr val="bg1"/>
                </a:solidFill>
              </a:rPr>
              <a:t>Daren May – CRANK211</a:t>
            </a:r>
          </a:p>
          <a:p>
            <a:pPr>
              <a:lnSpc>
                <a:spcPct val="70000"/>
              </a:lnSpc>
            </a:pP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darenmay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6731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Identified essential tools</a:t>
            </a:r>
          </a:p>
          <a:p>
            <a:r>
              <a:rPr lang="en-US" dirty="0"/>
              <a:t>Demonstrated how to install the SPA Templates</a:t>
            </a:r>
          </a:p>
          <a:p>
            <a:pPr lvl="1"/>
            <a:r>
              <a:rPr lang="en-US" dirty="0"/>
              <a:t>See Steve Sanderson blog post:</a:t>
            </a:r>
          </a:p>
          <a:p>
            <a:pPr lvl="1"/>
            <a:r>
              <a:rPr lang="en-US" dirty="0">
                <a:hlinkClick r:id="rId2"/>
              </a:rPr>
              <a:t>http://bit.ly/SPATemplate</a:t>
            </a:r>
            <a:endParaRPr lang="en-US" dirty="0"/>
          </a:p>
          <a:p>
            <a:pPr lvl="1"/>
            <a:r>
              <a:rPr lang="en-US" dirty="0"/>
              <a:t>Created a new Angular SPA app using the template and opened it in Visual Studio 2017</a:t>
            </a:r>
          </a:p>
        </p:txBody>
      </p:sp>
    </p:spTree>
    <p:extLst>
      <p:ext uri="{BB962C8B-B14F-4D97-AF65-F5344CB8AC3E}">
        <p14:creationId xmlns:p14="http://schemas.microsoft.com/office/powerpoint/2010/main" val="323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Explore the Sample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7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Explore</a:t>
            </a:r>
          </a:p>
          <a:p>
            <a:r>
              <a:rPr lang="en-US" dirty="0"/>
              <a:t>Compile</a:t>
            </a:r>
          </a:p>
          <a:p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347515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Explored app in VS and some of the configuration files</a:t>
            </a:r>
          </a:p>
          <a:p>
            <a:r>
              <a:rPr lang="en-US" dirty="0"/>
              <a:t>Demonstrated the project can be opened, built and launched from Visual Studio 2017</a:t>
            </a:r>
          </a:p>
          <a:p>
            <a:r>
              <a:rPr lang="en-US" dirty="0"/>
              <a:t>Demonstrated Chrome and Service debugging</a:t>
            </a:r>
          </a:p>
          <a:p>
            <a:r>
              <a:rPr lang="en-US" dirty="0"/>
              <a:t>Demonstrated hot updates</a:t>
            </a:r>
          </a:p>
        </p:txBody>
      </p:sp>
    </p:spTree>
    <p:extLst>
      <p:ext uri="{BB962C8B-B14F-4D97-AF65-F5344CB8AC3E}">
        <p14:creationId xmlns:p14="http://schemas.microsoft.com/office/powerpoint/2010/main" val="14519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Starting fresh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1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586" y="-135475"/>
            <a:ext cx="3135414" cy="3135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Preparing for 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the components we don’t need</a:t>
            </a:r>
          </a:p>
          <a:p>
            <a:pPr lvl="1"/>
            <a:r>
              <a:rPr lang="en-US" dirty="0" err="1"/>
              <a:t>CounterComponent</a:t>
            </a:r>
            <a:endParaRPr lang="en-US" dirty="0"/>
          </a:p>
          <a:p>
            <a:pPr lvl="1"/>
            <a:r>
              <a:rPr lang="en-US" dirty="0" err="1"/>
              <a:t>FetchDataComponent</a:t>
            </a:r>
            <a:endParaRPr lang="en-US" dirty="0"/>
          </a:p>
          <a:p>
            <a:pPr lvl="1"/>
            <a:r>
              <a:rPr lang="en-US" dirty="0" err="1"/>
              <a:t>NavMenu</a:t>
            </a:r>
            <a:endParaRPr lang="en-US" dirty="0"/>
          </a:p>
          <a:p>
            <a:r>
              <a:rPr lang="en-US" dirty="0"/>
              <a:t>Update </a:t>
            </a:r>
            <a:r>
              <a:rPr lang="en-US" dirty="0" err="1"/>
              <a:t>app.module.ts</a:t>
            </a:r>
            <a:endParaRPr lang="en-US" dirty="0"/>
          </a:p>
          <a:p>
            <a:pPr lvl="1"/>
            <a:r>
              <a:rPr lang="en-US" dirty="0"/>
              <a:t>Remove imports &amp; declarations</a:t>
            </a:r>
          </a:p>
          <a:p>
            <a:pPr lvl="1"/>
            <a:r>
              <a:rPr lang="en-US" dirty="0"/>
              <a:t>Adjust Routes</a:t>
            </a:r>
          </a:p>
          <a:p>
            <a:r>
              <a:rPr lang="en-US" dirty="0"/>
              <a:t>Update </a:t>
            </a:r>
            <a:r>
              <a:rPr lang="en-US" dirty="0" err="1"/>
              <a:t>AppComponent</a:t>
            </a:r>
            <a:endParaRPr lang="en-US" dirty="0"/>
          </a:p>
          <a:p>
            <a:r>
              <a:rPr lang="en-US" dirty="0"/>
              <a:t>Update </a:t>
            </a:r>
            <a:r>
              <a:rPr lang="en-US" dirty="0" err="1"/>
              <a:t>HomeComponent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1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3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Demonstrated simple cleanup</a:t>
            </a:r>
          </a:p>
        </p:txBody>
      </p:sp>
    </p:spTree>
    <p:extLst>
      <p:ext uri="{BB962C8B-B14F-4D97-AF65-F5344CB8AC3E}">
        <p14:creationId xmlns:p14="http://schemas.microsoft.com/office/powerpoint/2010/main" val="24776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Mock to Angular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7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Daren May – President &amp; Co-founder of Crank211</a:t>
            </a:r>
            <a:endParaRPr lang="en-US" sz="2600" dirty="0"/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Microsoft MVP – Windows Development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CRANK211 Designs and Builds: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Web Applications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UWP Applications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X-Platform Mobile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Interests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Biking, hiking and working 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99" y="1819598"/>
            <a:ext cx="2972027" cy="3843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581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909" y="4572001"/>
            <a:ext cx="11719791" cy="2052826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82498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Scenario: Build This!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522633"/>
              </p:ext>
            </p:extLst>
          </p:nvPr>
        </p:nvGraphicFramePr>
        <p:xfrm>
          <a:off x="709613" y="642938"/>
          <a:ext cx="10828337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81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Crank Bank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81132" y="1424066"/>
            <a:ext cx="5350506" cy="465605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63957" y="1424066"/>
            <a:ext cx="5761982" cy="36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Summary - Breakdown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08926" y="2057400"/>
            <a:ext cx="4622711" cy="40227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2150" y="2057400"/>
            <a:ext cx="3980342" cy="4023360"/>
          </a:xfrm>
        </p:spPr>
        <p:txBody>
          <a:bodyPr/>
          <a:lstStyle/>
          <a:p>
            <a:r>
              <a:rPr lang="en-US" dirty="0"/>
              <a:t>Shared Header Component</a:t>
            </a:r>
          </a:p>
          <a:p>
            <a:r>
              <a:rPr lang="en-US" dirty="0"/>
              <a:t>Account Summary List Component</a:t>
            </a:r>
          </a:p>
          <a:p>
            <a:r>
              <a:rPr lang="en-US" dirty="0"/>
              <a:t>Account Summary Component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506" y="1965960"/>
            <a:ext cx="5055394" cy="4914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2584" y="2548890"/>
            <a:ext cx="5065316" cy="36804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65250" y="3210560"/>
            <a:ext cx="4241800" cy="6032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65250" y="3959860"/>
            <a:ext cx="4241800" cy="6032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65250" y="5160010"/>
            <a:ext cx="4241800" cy="6032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>
            <a:off x="6616700" y="2120900"/>
            <a:ext cx="36830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>
            <a:off x="6616700" y="2608580"/>
            <a:ext cx="36830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6616700" y="3375660"/>
            <a:ext cx="36830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3000" y="2574237"/>
            <a:ext cx="4754563" cy="2989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Detail - Breakdown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2150" y="2057400"/>
            <a:ext cx="3980342" cy="4023360"/>
          </a:xfrm>
        </p:spPr>
        <p:txBody>
          <a:bodyPr/>
          <a:lstStyle/>
          <a:p>
            <a:r>
              <a:rPr lang="en-US" dirty="0"/>
              <a:t>Shared Header Component</a:t>
            </a:r>
          </a:p>
          <a:p>
            <a:r>
              <a:rPr lang="en-US" dirty="0"/>
              <a:t>Account Detail Component</a:t>
            </a:r>
          </a:p>
          <a:p>
            <a:r>
              <a:rPr lang="en-US" dirty="0"/>
              <a:t>Account Summary Component</a:t>
            </a:r>
          </a:p>
          <a:p>
            <a:r>
              <a:rPr lang="en-US" dirty="0"/>
              <a:t>Account Activity Component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5366" y="2460652"/>
            <a:ext cx="5055394" cy="4914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25366" y="2973678"/>
            <a:ext cx="5055394" cy="29135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93800" y="2973678"/>
            <a:ext cx="4572000" cy="7220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0141" y="3864610"/>
            <a:ext cx="4777422" cy="1844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>
            <a:off x="6616700" y="2120900"/>
            <a:ext cx="36830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>
            <a:off x="6616700" y="2608580"/>
            <a:ext cx="36830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6616700" y="3096260"/>
            <a:ext cx="36830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6612177" y="3559175"/>
            <a:ext cx="36830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8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196" y="1011068"/>
            <a:ext cx="3549356" cy="47884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6668018" cy="1356360"/>
          </a:xfrm>
        </p:spPr>
        <p:txBody>
          <a:bodyPr>
            <a:normAutofit/>
          </a:bodyPr>
          <a:lstStyle/>
          <a:p>
            <a:r>
              <a:rPr lang="en-US" dirty="0"/>
              <a:t>Useful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308130" cy="898742"/>
          </a:xfrm>
        </p:spPr>
        <p:txBody>
          <a:bodyPr>
            <a:normAutofit/>
          </a:bodyPr>
          <a:lstStyle/>
          <a:p>
            <a:r>
              <a:rPr lang="en-US" dirty="0"/>
              <a:t>Visual Studio Marketplace: Mads </a:t>
            </a:r>
            <a:r>
              <a:rPr lang="en-US" dirty="0" err="1"/>
              <a:t>Kristensen</a:t>
            </a:r>
            <a:endParaRPr lang="en-US" dirty="0"/>
          </a:p>
          <a:p>
            <a:pPr lvl="1"/>
            <a:r>
              <a:rPr lang="en-US" dirty="0"/>
              <a:t>Angular 2 Snippet Pack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6463" y="2956142"/>
            <a:ext cx="23830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TypeScript</a:t>
            </a:r>
            <a:r>
              <a:rPr lang="en-US" b="1" dirty="0"/>
              <a:t> Snippets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ng2bootstrap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ng2component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ng2componentroot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ng2httpget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ng2module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ng2moduleroot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ng2pipe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ng2routing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ng2service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ng2subscribe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95384" y="2956142"/>
            <a:ext cx="23830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HTML Snippets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ng2-ngClass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ng2-ngFor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ng2-ngIf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ng2-ngModel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ng2-routerLink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ng2-ngStyle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ng2-ngSwitch</a:t>
            </a:r>
          </a:p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Angular.io Style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https://angular.io/docs/ts/latest/guide/style-guide.html</a:t>
            </a:r>
            <a:endParaRPr lang="en-US" dirty="0"/>
          </a:p>
          <a:p>
            <a:r>
              <a:rPr lang="en-US" dirty="0"/>
              <a:t>Guidance on naming conventions</a:t>
            </a:r>
          </a:p>
          <a:p>
            <a:r>
              <a:rPr lang="en-US" dirty="0"/>
              <a:t>Source code layout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61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Components</a:t>
            </a:r>
          </a:p>
        </p:txBody>
      </p:sp>
    </p:spTree>
    <p:extLst>
      <p:ext uri="{BB962C8B-B14F-4D97-AF65-F5344CB8AC3E}">
        <p14:creationId xmlns:p14="http://schemas.microsoft.com/office/powerpoint/2010/main" val="412078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app-module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343869"/>
            <a:ext cx="9872871" cy="5079416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8000"/>
                </a:solidFill>
              </a:rPr>
              <a:t>// Import system and app components/modules …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@</a:t>
            </a:r>
            <a:r>
              <a:rPr lang="en-US" dirty="0" err="1">
                <a:solidFill>
                  <a:srgbClr val="000000"/>
                </a:solidFill>
              </a:rPr>
              <a:t>NgModule</a:t>
            </a:r>
            <a:r>
              <a:rPr lang="en-US" dirty="0">
                <a:solidFill>
                  <a:srgbClr val="000000"/>
                </a:solidFill>
              </a:rPr>
              <a:t>({</a:t>
            </a:r>
          </a:p>
          <a:p>
            <a:r>
              <a:rPr lang="en-US" dirty="0">
                <a:solidFill>
                  <a:srgbClr val="000000"/>
                </a:solidFill>
              </a:rPr>
              <a:t>  bootstrap: [</a:t>
            </a:r>
            <a:r>
              <a:rPr lang="en-US" dirty="0" err="1">
                <a:solidFill>
                  <a:srgbClr val="000000"/>
                </a:solidFill>
              </a:rPr>
              <a:t>AppComponent</a:t>
            </a:r>
            <a:r>
              <a:rPr lang="en-US" dirty="0">
                <a:solidFill>
                  <a:srgbClr val="000000"/>
                </a:solidFill>
              </a:rPr>
              <a:t>],</a:t>
            </a:r>
          </a:p>
          <a:p>
            <a:r>
              <a:rPr lang="en-US" dirty="0">
                <a:solidFill>
                  <a:srgbClr val="000000"/>
                </a:solidFill>
              </a:rPr>
              <a:t>  declarations: [</a:t>
            </a:r>
            <a:r>
              <a:rPr lang="en-US" dirty="0" err="1">
                <a:solidFill>
                  <a:srgbClr val="000000"/>
                </a:solidFill>
              </a:rPr>
              <a:t>AppComponent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HomeComponent</a:t>
            </a:r>
            <a:r>
              <a:rPr lang="en-US" dirty="0">
                <a:solidFill>
                  <a:srgbClr val="000000"/>
                </a:solidFill>
              </a:rPr>
              <a:t>, …], </a:t>
            </a:r>
            <a:r>
              <a:rPr lang="en-US" dirty="0">
                <a:solidFill>
                  <a:srgbClr val="008000"/>
                </a:solidFill>
              </a:rPr>
              <a:t>// all components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imports:[</a:t>
            </a:r>
            <a:r>
              <a:rPr lang="en-US" dirty="0" err="1">
                <a:solidFill>
                  <a:srgbClr val="000000"/>
                </a:solidFill>
              </a:rPr>
              <a:t>UniversalModule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// must be first for server side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       </a:t>
            </a:r>
            <a:r>
              <a:rPr lang="en-US" dirty="0" err="1">
                <a:solidFill>
                  <a:srgbClr val="000000"/>
                </a:solidFill>
              </a:rPr>
              <a:t>RouterModule.forRoot</a:t>
            </a:r>
            <a:r>
              <a:rPr lang="en-US" dirty="0">
                <a:solidFill>
                  <a:srgbClr val="000000"/>
                </a:solidFill>
              </a:rPr>
              <a:t>([</a:t>
            </a:r>
          </a:p>
          <a:p>
            <a:r>
              <a:rPr lang="en-US" dirty="0"/>
              <a:t>           	{ path: '', </a:t>
            </a:r>
            <a:r>
              <a:rPr lang="en-US" dirty="0" err="1"/>
              <a:t>redirectTo</a:t>
            </a:r>
            <a:r>
              <a:rPr lang="en-US" dirty="0"/>
              <a:t>: 'account', </a:t>
            </a:r>
            <a:r>
              <a:rPr lang="en-US" dirty="0" err="1"/>
              <a:t>pathMatch</a:t>
            </a:r>
            <a:r>
              <a:rPr lang="en-US" dirty="0"/>
              <a:t>: 'full' },</a:t>
            </a:r>
          </a:p>
          <a:p>
            <a:r>
              <a:rPr lang="en-US" dirty="0"/>
              <a:t>           	{ path: 'account', component: </a:t>
            </a:r>
            <a:r>
              <a:rPr lang="en-US" dirty="0" err="1">
                <a:solidFill>
                  <a:srgbClr val="000000"/>
                </a:solidFill>
              </a:rPr>
              <a:t>AccountListComponent</a:t>
            </a:r>
            <a:r>
              <a:rPr lang="en-US" dirty="0"/>
              <a:t> },</a:t>
            </a:r>
          </a:p>
          <a:p>
            <a:r>
              <a:rPr lang="en-US" dirty="0"/>
              <a:t>	    	{ path: 'detail/:id', component: </a:t>
            </a:r>
            <a:r>
              <a:rPr lang="en-US" dirty="0" err="1"/>
              <a:t>AccountDetailComponent</a:t>
            </a:r>
            <a:r>
              <a:rPr lang="en-US" dirty="0"/>
              <a:t>}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])</a:t>
            </a:r>
          </a:p>
          <a:p>
            <a:r>
              <a:rPr lang="en-US" dirty="0">
                <a:solidFill>
                  <a:srgbClr val="000000"/>
                </a:solidFill>
              </a:rPr>
              <a:t>})</a:t>
            </a:r>
          </a:p>
          <a:p>
            <a:r>
              <a:rPr lang="en-US" dirty="0">
                <a:solidFill>
                  <a:srgbClr val="0000FF"/>
                </a:solidFill>
              </a:rPr>
              <a:t>export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AppModule</a:t>
            </a:r>
            <a:r>
              <a:rPr lang="en-US" dirty="0">
                <a:solidFill>
                  <a:srgbClr val="000000"/>
                </a:solidFill>
              </a:rPr>
              <a:t> 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1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app-component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{ Component }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'@angular/core'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@Component({</a:t>
            </a:r>
          </a:p>
          <a:p>
            <a:r>
              <a:rPr lang="en-US" dirty="0">
                <a:solidFill>
                  <a:srgbClr val="000000"/>
                </a:solidFill>
              </a:rPr>
              <a:t>    selector: </a:t>
            </a:r>
            <a:r>
              <a:rPr lang="en-US" dirty="0">
                <a:solidFill>
                  <a:srgbClr val="A31515"/>
                </a:solidFill>
              </a:rPr>
              <a:t>'app'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templateUrl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A31515"/>
                </a:solidFill>
              </a:rPr>
              <a:t>'./app.component.html'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styleUrls</a:t>
            </a:r>
            <a:r>
              <a:rPr lang="en-US" dirty="0">
                <a:solidFill>
                  <a:srgbClr val="000000"/>
                </a:solidFill>
              </a:rPr>
              <a:t>: [</a:t>
            </a:r>
            <a:r>
              <a:rPr lang="en-US" dirty="0">
                <a:solidFill>
                  <a:srgbClr val="A31515"/>
                </a:solidFill>
              </a:rPr>
              <a:t>'./app.component.css'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>})</a:t>
            </a:r>
          </a:p>
          <a:p>
            <a:r>
              <a:rPr lang="en-US" dirty="0">
                <a:solidFill>
                  <a:srgbClr val="0000FF"/>
                </a:solidFill>
              </a:rPr>
              <a:t>export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AppComponent</a:t>
            </a:r>
            <a:r>
              <a:rPr lang="en-US" dirty="0">
                <a:solidFill>
                  <a:srgbClr val="000000"/>
                </a:solidFill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3756582" y="2973764"/>
            <a:ext cx="975674" cy="3868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8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</a:t>
            </a:r>
            <a:r>
              <a:rPr lang="en-US" dirty="0" err="1"/>
              <a:t>index.cshtml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0351" y="1521502"/>
            <a:ext cx="10776829" cy="457449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</a:rPr>
              <a:t>@{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ViewData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A31515"/>
                </a:solidFill>
              </a:rPr>
              <a:t>"Title"</a:t>
            </a:r>
            <a:r>
              <a:rPr lang="en-US" dirty="0">
                <a:solidFill>
                  <a:srgbClr val="000000"/>
                </a:solidFill>
              </a:rPr>
              <a:t>] = </a:t>
            </a:r>
            <a:r>
              <a:rPr lang="en-US" dirty="0">
                <a:solidFill>
                  <a:srgbClr val="A31515"/>
                </a:solidFill>
              </a:rPr>
              <a:t>"Home Page"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app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asp-prerender-module</a:t>
            </a:r>
            <a:r>
              <a:rPr lang="en-US" dirty="0">
                <a:solidFill>
                  <a:srgbClr val="0000FF"/>
                </a:solidFill>
              </a:rPr>
              <a:t>="</a:t>
            </a:r>
            <a:r>
              <a:rPr lang="en-US" dirty="0" err="1">
                <a:solidFill>
                  <a:srgbClr val="0000FF"/>
                </a:solidFill>
              </a:rPr>
              <a:t>ClientApp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dist</a:t>
            </a:r>
            <a:r>
              <a:rPr lang="en-US" dirty="0">
                <a:solidFill>
                  <a:srgbClr val="0000FF"/>
                </a:solidFill>
              </a:rPr>
              <a:t>/main-server"&gt;</a:t>
            </a:r>
          </a:p>
          <a:p>
            <a:r>
              <a:rPr lang="en-US" dirty="0">
                <a:solidFill>
                  <a:srgbClr val="000000"/>
                </a:solidFill>
              </a:rPr>
              <a:t>	Loading...</a:t>
            </a:r>
          </a:p>
          <a:p>
            <a:r>
              <a:rPr lang="en-US" dirty="0">
                <a:solidFill>
                  <a:srgbClr val="0000FF"/>
                </a:solidFill>
              </a:rPr>
              <a:t>&lt;/</a:t>
            </a:r>
            <a:r>
              <a:rPr lang="en-US" dirty="0">
                <a:solidFill>
                  <a:srgbClr val="800000"/>
                </a:solidFill>
              </a:rPr>
              <a:t>app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script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0000FF"/>
                </a:solidFill>
              </a:rPr>
              <a:t>="~/</a:t>
            </a:r>
            <a:r>
              <a:rPr lang="en-US" dirty="0" err="1">
                <a:solidFill>
                  <a:srgbClr val="0000FF"/>
                </a:solidFill>
              </a:rPr>
              <a:t>dist</a:t>
            </a:r>
            <a:r>
              <a:rPr lang="en-US" dirty="0">
                <a:solidFill>
                  <a:srgbClr val="0000FF"/>
                </a:solidFill>
              </a:rPr>
              <a:t>/vendor.js"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asp-append-version</a:t>
            </a:r>
            <a:r>
              <a:rPr lang="en-US" dirty="0">
                <a:solidFill>
                  <a:srgbClr val="0000FF"/>
                </a:solidFill>
              </a:rPr>
              <a:t>="true"&gt;&lt;/</a:t>
            </a:r>
            <a:r>
              <a:rPr lang="en-US" dirty="0">
                <a:solidFill>
                  <a:srgbClr val="800000"/>
                </a:solidFill>
              </a:rPr>
              <a:t>script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</a:rPr>
              <a:t>@section scripts {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script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0000FF"/>
                </a:solidFill>
              </a:rPr>
              <a:t>="~/</a:t>
            </a:r>
            <a:r>
              <a:rPr lang="en-US" dirty="0" err="1">
                <a:solidFill>
                  <a:srgbClr val="0000FF"/>
                </a:solidFill>
              </a:rPr>
              <a:t>dist</a:t>
            </a:r>
            <a:r>
              <a:rPr lang="en-US" dirty="0">
                <a:solidFill>
                  <a:srgbClr val="0000FF"/>
                </a:solidFill>
              </a:rPr>
              <a:t>/main-client.js"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asp-append-version</a:t>
            </a:r>
            <a:r>
              <a:rPr lang="en-US" dirty="0">
                <a:solidFill>
                  <a:srgbClr val="0000FF"/>
                </a:solidFill>
              </a:rPr>
              <a:t>="true"&gt;&lt;/</a:t>
            </a:r>
            <a:r>
              <a:rPr lang="en-US" dirty="0">
                <a:solidFill>
                  <a:srgbClr val="800000"/>
                </a:solidFill>
              </a:rPr>
              <a:t>script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</a:rPr>
              <a:t>}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1140351" y="2705100"/>
            <a:ext cx="10521997" cy="1244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9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Getting Started</a:t>
            </a:r>
          </a:p>
          <a:p>
            <a:pPr lvl="1"/>
            <a:r>
              <a:rPr lang="en-US" sz="2800" dirty="0"/>
              <a:t>Essential Tools</a:t>
            </a:r>
          </a:p>
          <a:p>
            <a:pPr lvl="1"/>
            <a:r>
              <a:rPr lang="en-US" sz="2800" dirty="0"/>
              <a:t>Create an App</a:t>
            </a:r>
          </a:p>
          <a:p>
            <a:r>
              <a:rPr lang="en-US" sz="3200" dirty="0"/>
              <a:t>Starting Fresh</a:t>
            </a:r>
          </a:p>
          <a:p>
            <a:pPr lvl="1"/>
            <a:r>
              <a:rPr lang="en-US" sz="3000" dirty="0"/>
              <a:t>Setup for your app</a:t>
            </a:r>
          </a:p>
          <a:p>
            <a:r>
              <a:rPr lang="en-US" sz="3000" dirty="0"/>
              <a:t>Html Mock to Angular </a:t>
            </a:r>
          </a:p>
          <a:p>
            <a:pPr lvl="1"/>
            <a:endParaRPr 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Incorporating Data Services</a:t>
            </a:r>
          </a:p>
          <a:p>
            <a:r>
              <a:rPr lang="en-US" sz="3200" dirty="0"/>
              <a:t>Deploy to Azure</a:t>
            </a:r>
          </a:p>
          <a:p>
            <a:r>
              <a:rPr lang="en-US" sz="3200" dirty="0"/>
              <a:t>Wrap Up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50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simple output binding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0351" y="1521502"/>
            <a:ext cx="10776829" cy="457449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&lt;</a:t>
            </a:r>
            <a:r>
              <a:rPr lang="en-US" sz="2000" dirty="0">
                <a:solidFill>
                  <a:srgbClr val="800000"/>
                </a:solidFill>
              </a:rPr>
              <a:t>div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class</a:t>
            </a:r>
            <a:r>
              <a:rPr lang="en-US" sz="2000" dirty="0">
                <a:solidFill>
                  <a:srgbClr val="0000FF"/>
                </a:solidFill>
              </a:rPr>
              <a:t>="well well-</a:t>
            </a:r>
            <a:r>
              <a:rPr lang="en-US" sz="2000" dirty="0" err="1">
                <a:solidFill>
                  <a:srgbClr val="0000FF"/>
                </a:solidFill>
              </a:rPr>
              <a:t>sm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mouseOver</a:t>
            </a:r>
            <a:r>
              <a:rPr lang="en-US" sz="2000" dirty="0">
                <a:solidFill>
                  <a:srgbClr val="0000FF"/>
                </a:solidFill>
              </a:rPr>
              <a:t>"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(click)</a:t>
            </a:r>
            <a:r>
              <a:rPr lang="en-US" sz="2000" dirty="0">
                <a:solidFill>
                  <a:srgbClr val="0000FF"/>
                </a:solidFill>
              </a:rPr>
              <a:t>="</a:t>
            </a:r>
            <a:r>
              <a:rPr lang="en-US" sz="2000" dirty="0" err="1">
                <a:solidFill>
                  <a:srgbClr val="0000FF"/>
                </a:solidFill>
              </a:rPr>
              <a:t>navigateToDetails</a:t>
            </a:r>
            <a:r>
              <a:rPr lang="en-US" sz="2000" dirty="0">
                <a:solidFill>
                  <a:srgbClr val="0000FF"/>
                </a:solidFill>
              </a:rPr>
              <a:t>()"&gt;</a:t>
            </a:r>
          </a:p>
          <a:p>
            <a:endParaRPr lang="en-US" sz="2000" dirty="0">
              <a:solidFill>
                <a:srgbClr val="0000FF"/>
              </a:solidFill>
              <a:highlight>
                <a:srgbClr val="FFFF00"/>
              </a:highlight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export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2B91AF"/>
                </a:solidFill>
              </a:rPr>
              <a:t>AccountSummaryComponent</a:t>
            </a:r>
            <a:r>
              <a:rPr lang="en-US" sz="2000" dirty="0">
                <a:solidFill>
                  <a:srgbClr val="000000"/>
                </a:solidFill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constructor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private</a:t>
            </a:r>
            <a:r>
              <a:rPr lang="en-US" sz="2000" dirty="0">
                <a:solidFill>
                  <a:srgbClr val="000000"/>
                </a:solidFill>
              </a:rPr>
              <a:t> _router: Router) {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}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dirty="0" err="1">
                <a:solidFill>
                  <a:srgbClr val="000000"/>
                </a:solidFill>
              </a:rPr>
              <a:t>navigateToDetails</a:t>
            </a:r>
            <a:r>
              <a:rPr lang="en-US" sz="2000" dirty="0">
                <a:solidFill>
                  <a:srgbClr val="000000"/>
                </a:solidFill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srgbClr val="000000"/>
                </a:solidFill>
              </a:rPr>
              <a:t>._</a:t>
            </a:r>
            <a:r>
              <a:rPr lang="en-US" sz="2000" dirty="0" err="1">
                <a:solidFill>
                  <a:srgbClr val="000000"/>
                </a:solidFill>
              </a:rPr>
              <a:t>router.navigate</a:t>
            </a:r>
            <a:r>
              <a:rPr lang="en-US" sz="2000" dirty="0">
                <a:solidFill>
                  <a:srgbClr val="000000"/>
                </a:solidFill>
              </a:rPr>
              <a:t>([</a:t>
            </a:r>
            <a:r>
              <a:rPr lang="en-US" sz="2000" dirty="0">
                <a:solidFill>
                  <a:srgbClr val="A31515"/>
                </a:solidFill>
              </a:rPr>
              <a:t>'/detail', '1234'</a:t>
            </a:r>
            <a:r>
              <a:rPr lang="en-US" sz="2000" dirty="0">
                <a:solidFill>
                  <a:srgbClr val="000000"/>
                </a:solidFill>
              </a:rPr>
              <a:t>]);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263787" y="1521502"/>
            <a:ext cx="4105698" cy="3444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1629923" y="4259675"/>
            <a:ext cx="6818881" cy="13162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2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Demonstrated creation of simple components</a:t>
            </a:r>
          </a:p>
          <a:p>
            <a:r>
              <a:rPr lang="en-US" dirty="0"/>
              <a:t>Created a simple route</a:t>
            </a:r>
          </a:p>
          <a:p>
            <a:r>
              <a:rPr lang="en-US" dirty="0"/>
              <a:t>Used output binding to respond to a click</a:t>
            </a:r>
          </a:p>
          <a:p>
            <a:r>
              <a:rPr lang="en-US"/>
              <a:t>Routed through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4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Incorporating data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64" y="0"/>
            <a:ext cx="6993914" cy="135636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064" y="2057400"/>
            <a:ext cx="10748336" cy="4038600"/>
          </a:xfrm>
        </p:spPr>
        <p:txBody>
          <a:bodyPr>
            <a:normAutofit/>
          </a:bodyPr>
          <a:lstStyle/>
          <a:p>
            <a:r>
              <a:rPr lang="en-US" dirty="0"/>
              <a:t>Create data classes</a:t>
            </a:r>
          </a:p>
          <a:p>
            <a:r>
              <a:rPr lang="en-US" dirty="0"/>
              <a:t>Remove the hard coded data in the HTML</a:t>
            </a:r>
          </a:p>
          <a:p>
            <a:r>
              <a:rPr lang="en-US" dirty="0"/>
              <a:t>Display data using binding and templates</a:t>
            </a: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8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Interpolation (</a:t>
            </a:r>
            <a:r>
              <a:rPr lang="en-US">
                <a:solidFill>
                  <a:srgbClr val="000000"/>
                </a:solidFill>
              </a:rPr>
              <a:t>evaluates expressions) -  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0080"/>
                </a:solidFill>
                <a:latin typeface="Consolas" panose="020B0609020204030204" pitchFamily="49" charset="0"/>
              </a:rPr>
              <a:t>account.name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6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0080"/>
                </a:solidFill>
                <a:latin typeface="Consolas" panose="020B0609020204030204" pitchFamily="49" charset="0"/>
              </a:rPr>
              <a:t>4 + 4 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6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</a:rPr>
              <a:t>Null Guard –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account?.name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Input binding –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[account]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="account"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Output binding –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navigateToDetails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Two-way binding –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[(property)]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="account"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3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  <a:p>
            <a:r>
              <a:rPr lang="en-US" dirty="0"/>
              <a:t>Data Services</a:t>
            </a:r>
          </a:p>
        </p:txBody>
      </p:sp>
    </p:spTree>
    <p:extLst>
      <p:ext uri="{BB962C8B-B14F-4D97-AF65-F5344CB8AC3E}">
        <p14:creationId xmlns:p14="http://schemas.microsoft.com/office/powerpoint/2010/main" val="90004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58977"/>
            <a:ext cx="9872871" cy="1711273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account?.balance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currency:'USD':true:'2.2-2'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$2,123.23</a:t>
            </a:r>
          </a:p>
          <a:p>
            <a:pPr marL="4572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account?.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accountNumber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formatAccountNumber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…1234</a:t>
            </a:r>
          </a:p>
          <a:p>
            <a:pPr marL="45720" indent="0">
              <a:buNone/>
            </a:pP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550" y="3683000"/>
            <a:ext cx="111061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Pipe,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PipeTransform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@Pipe({ name: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formatAccountNumber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FormatAccountNumberPipe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PipeTransform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transform(value: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(!value)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4 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value.substring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- 4) : value);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6006230" y="2367419"/>
            <a:ext cx="2718148" cy="382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2645080" y="4217096"/>
            <a:ext cx="2718148" cy="382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53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div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>
                <a:solidFill>
                  <a:srgbClr val="0000FF"/>
                </a:solidFill>
              </a:rPr>
              <a:t>="panel-body"&gt;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span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rgbClr val="FF0000"/>
                </a:solidFill>
              </a:rPr>
              <a:t>ngIf</a:t>
            </a:r>
            <a:r>
              <a:rPr lang="en-US" dirty="0">
                <a:solidFill>
                  <a:srgbClr val="0000FF"/>
                </a:solidFill>
              </a:rPr>
              <a:t>="!</a:t>
            </a:r>
            <a:r>
              <a:rPr lang="en-US" dirty="0" err="1">
                <a:solidFill>
                  <a:srgbClr val="0000FF"/>
                </a:solidFill>
              </a:rPr>
              <a:t>cashAccounts</a:t>
            </a:r>
            <a:r>
              <a:rPr lang="en-US" dirty="0">
                <a:solidFill>
                  <a:srgbClr val="0000FF"/>
                </a:solidFill>
              </a:rPr>
              <a:t>"&gt;</a:t>
            </a:r>
            <a:r>
              <a:rPr lang="en-US" dirty="0">
                <a:solidFill>
                  <a:srgbClr val="000000"/>
                </a:solidFill>
              </a:rPr>
              <a:t>No Cash Accounts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&lt;/</a:t>
            </a:r>
            <a:r>
              <a:rPr lang="en-US" dirty="0">
                <a:solidFill>
                  <a:srgbClr val="800000"/>
                </a:solidFill>
              </a:rPr>
              <a:t>span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800000"/>
                </a:solidFill>
              </a:rPr>
              <a:t>account-summary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rgbClr val="FF0000"/>
                </a:solidFill>
              </a:rPr>
              <a:t>ngIf</a:t>
            </a:r>
            <a:r>
              <a:rPr lang="en-US" dirty="0">
                <a:solidFill>
                  <a:srgbClr val="0000FF"/>
                </a:solidFill>
              </a:rPr>
              <a:t>="</a:t>
            </a:r>
            <a:r>
              <a:rPr lang="en-US" dirty="0" err="1">
                <a:solidFill>
                  <a:srgbClr val="0000FF"/>
                </a:solidFill>
              </a:rPr>
              <a:t>cashAccounts</a:t>
            </a:r>
            <a:r>
              <a:rPr lang="en-US" dirty="0">
                <a:solidFill>
                  <a:srgbClr val="0000FF"/>
                </a:solidFill>
              </a:rPr>
              <a:t>"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rgbClr val="FF0000"/>
                </a:solidFill>
              </a:rPr>
              <a:t>ngFor</a:t>
            </a:r>
            <a:r>
              <a:rPr lang="en-US" dirty="0">
                <a:solidFill>
                  <a:srgbClr val="0000FF"/>
                </a:solidFill>
              </a:rPr>
              <a:t>="let account of </a:t>
            </a:r>
            <a:r>
              <a:rPr lang="en-US" dirty="0" err="1">
                <a:solidFill>
                  <a:srgbClr val="0000FF"/>
                </a:solidFill>
              </a:rPr>
              <a:t>cashAccounts</a:t>
            </a:r>
            <a:r>
              <a:rPr lang="en-US" dirty="0">
                <a:solidFill>
                  <a:srgbClr val="0000FF"/>
                </a:solidFill>
              </a:rPr>
              <a:t>"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[account]</a:t>
            </a:r>
            <a:r>
              <a:rPr lang="en-US" dirty="0">
                <a:solidFill>
                  <a:srgbClr val="0000FF"/>
                </a:solidFill>
              </a:rPr>
              <a:t>="account"&gt;</a:t>
            </a:r>
          </a:p>
          <a:p>
            <a:r>
              <a:rPr lang="en-US" dirty="0">
                <a:solidFill>
                  <a:srgbClr val="0000FF"/>
                </a:solidFill>
              </a:rPr>
              <a:t>  &lt;/</a:t>
            </a:r>
            <a:r>
              <a:rPr lang="en-US" dirty="0">
                <a:solidFill>
                  <a:srgbClr val="800000"/>
                </a:solidFill>
              </a:rPr>
              <a:t>account-summary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&lt;/</a:t>
            </a:r>
            <a:r>
              <a:rPr lang="en-US" dirty="0">
                <a:solidFill>
                  <a:srgbClr val="800000"/>
                </a:solidFill>
              </a:rPr>
              <a:t>div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661781" y="1985375"/>
            <a:ext cx="4077222" cy="4384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1818362" y="3478060"/>
            <a:ext cx="4077222" cy="4384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1818361" y="3941933"/>
            <a:ext cx="6761967" cy="4384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1818361" y="4475967"/>
            <a:ext cx="4077222" cy="4384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encapsulating data access in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1502"/>
            <a:ext cx="9872871" cy="5004558"/>
          </a:xfrm>
        </p:spPr>
        <p:txBody>
          <a:bodyPr>
            <a:normAutofit fontScale="70000" lnSpcReduction="20000"/>
          </a:bodyPr>
          <a:lstStyle/>
          <a:p>
            <a:pPr marL="27432"/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{ Injectable }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'@angular/core'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27432"/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{ Http }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'@angular/http'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27432"/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{ Observable }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'</a:t>
            </a:r>
            <a:r>
              <a:rPr lang="en-US" dirty="0" err="1">
                <a:solidFill>
                  <a:srgbClr val="A31515"/>
                </a:solidFill>
              </a:rPr>
              <a:t>rxjs</a:t>
            </a:r>
            <a:r>
              <a:rPr lang="en-US" dirty="0">
                <a:solidFill>
                  <a:srgbClr val="A31515"/>
                </a:solidFill>
              </a:rPr>
              <a:t>/Rx'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27432"/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{ </a:t>
            </a:r>
            <a:r>
              <a:rPr lang="en-US" dirty="0" err="1">
                <a:solidFill>
                  <a:srgbClr val="000000"/>
                </a:solidFill>
              </a:rPr>
              <a:t>AccountSummary</a:t>
            </a:r>
            <a:r>
              <a:rPr lang="en-US" dirty="0">
                <a:solidFill>
                  <a:srgbClr val="000000"/>
                </a:solidFill>
              </a:rPr>
              <a:t> }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'./account-</a:t>
            </a:r>
            <a:r>
              <a:rPr lang="en-US" dirty="0" err="1">
                <a:solidFill>
                  <a:srgbClr val="A31515"/>
                </a:solidFill>
              </a:rPr>
              <a:t>summary.type</a:t>
            </a:r>
            <a:r>
              <a:rPr lang="en-US" dirty="0">
                <a:solidFill>
                  <a:srgbClr val="A31515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27432"/>
            <a:r>
              <a:rPr lang="en-US" dirty="0">
                <a:solidFill>
                  <a:srgbClr val="000000"/>
                </a:solidFill>
              </a:rPr>
              <a:t>@Injectable()</a:t>
            </a:r>
          </a:p>
          <a:p>
            <a:pPr marL="27432"/>
            <a:r>
              <a:rPr lang="en-US" dirty="0">
                <a:solidFill>
                  <a:srgbClr val="0000FF"/>
                </a:solidFill>
              </a:rPr>
              <a:t>export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AccountService</a:t>
            </a:r>
            <a:r>
              <a:rPr lang="en-US" dirty="0">
                <a:solidFill>
                  <a:srgbClr val="000000"/>
                </a:solidFill>
              </a:rPr>
              <a:t> {</a:t>
            </a:r>
          </a:p>
          <a:p>
            <a:pPr marL="27432"/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constructor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private</a:t>
            </a:r>
            <a:r>
              <a:rPr lang="en-US" dirty="0">
                <a:solidFill>
                  <a:srgbClr val="000000"/>
                </a:solidFill>
              </a:rPr>
              <a:t> http: Http) { }</a:t>
            </a:r>
          </a:p>
          <a:p>
            <a:pPr marL="27432"/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getAccountSummaries</a:t>
            </a:r>
            <a:r>
              <a:rPr lang="en-US" dirty="0">
                <a:solidFill>
                  <a:srgbClr val="000000"/>
                </a:solidFill>
              </a:rPr>
              <a:t>(): Promise&lt;</a:t>
            </a:r>
            <a:r>
              <a:rPr lang="en-US" dirty="0" err="1">
                <a:solidFill>
                  <a:srgbClr val="000000"/>
                </a:solidFill>
              </a:rPr>
              <a:t>AccountSummary</a:t>
            </a:r>
            <a:r>
              <a:rPr lang="en-US" dirty="0">
                <a:solidFill>
                  <a:srgbClr val="000000"/>
                </a:solidFill>
              </a:rPr>
              <a:t>[]&gt; {</a:t>
            </a:r>
          </a:p>
          <a:p>
            <a:pPr marL="27432"/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this</a:t>
            </a:r>
            <a:r>
              <a:rPr lang="en-US" dirty="0" err="1">
                <a:solidFill>
                  <a:srgbClr val="000000"/>
                </a:solidFill>
              </a:rPr>
              <a:t>.http.get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'</a:t>
            </a:r>
            <a:r>
              <a:rPr lang="en-US" dirty="0" err="1">
                <a:solidFill>
                  <a:srgbClr val="A31515"/>
                </a:solidFill>
              </a:rPr>
              <a:t>api</a:t>
            </a:r>
            <a:r>
              <a:rPr lang="en-US" dirty="0">
                <a:solidFill>
                  <a:srgbClr val="A31515"/>
                </a:solidFill>
              </a:rPr>
              <a:t>/Bank/</a:t>
            </a:r>
            <a:r>
              <a:rPr lang="en-US" dirty="0" err="1">
                <a:solidFill>
                  <a:srgbClr val="A31515"/>
                </a:solidFill>
              </a:rPr>
              <a:t>GetAccountSummaries</a:t>
            </a:r>
            <a:r>
              <a:rPr lang="en-US" dirty="0">
                <a:solidFill>
                  <a:srgbClr val="A31515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27432"/>
            <a:r>
              <a:rPr lang="en-US" dirty="0">
                <a:solidFill>
                  <a:srgbClr val="000000"/>
                </a:solidFill>
              </a:rPr>
              <a:t>            .map(response =&gt; </a:t>
            </a:r>
            <a:r>
              <a:rPr lang="en-US" dirty="0" err="1">
                <a:solidFill>
                  <a:srgbClr val="000000"/>
                </a:solidFill>
              </a:rPr>
              <a:t>response.json</a:t>
            </a:r>
            <a:r>
              <a:rPr lang="en-US" dirty="0">
                <a:solidFill>
                  <a:srgbClr val="000000"/>
                </a:solidFill>
              </a:rPr>
              <a:t>()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AccountSummary</a:t>
            </a:r>
            <a:r>
              <a:rPr lang="en-US" dirty="0">
                <a:solidFill>
                  <a:srgbClr val="000000"/>
                </a:solidFill>
              </a:rPr>
              <a:t>[])</a:t>
            </a:r>
          </a:p>
          <a:p>
            <a:pPr marL="27432"/>
            <a:r>
              <a:rPr lang="en-US" dirty="0">
                <a:solidFill>
                  <a:srgbClr val="000000"/>
                </a:solidFill>
              </a:rPr>
              <a:t>            .</a:t>
            </a:r>
            <a:r>
              <a:rPr lang="en-US" dirty="0" err="1">
                <a:solidFill>
                  <a:srgbClr val="000000"/>
                </a:solidFill>
              </a:rPr>
              <a:t>toPromise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marL="27432">
              <a:spcBef>
                <a:spcPts val="700"/>
              </a:spcBef>
            </a:pPr>
            <a:r>
              <a:rPr lang="en-US" dirty="0">
                <a:solidFill>
                  <a:srgbClr val="000000"/>
                </a:solidFill>
              </a:rPr>
              <a:t>    }</a:t>
            </a:r>
          </a:p>
          <a:p>
            <a:pPr marL="27432"/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40350" y="2252595"/>
            <a:ext cx="5410762" cy="3507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2901860" y="4952999"/>
            <a:ext cx="7544847" cy="4384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4979096" y="4246323"/>
            <a:ext cx="3569918" cy="3256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2901860" y="5406205"/>
            <a:ext cx="2077236" cy="3256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1140350" y="1832973"/>
            <a:ext cx="5410762" cy="419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3466016" y="3776685"/>
            <a:ext cx="2559003" cy="419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3342843" y="4533377"/>
            <a:ext cx="6333513" cy="419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09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leveraging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137" y="1189973"/>
            <a:ext cx="10947748" cy="559182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FF"/>
                </a:solidFill>
              </a:rPr>
              <a:t>import</a:t>
            </a:r>
            <a:r>
              <a:rPr lang="en-US" sz="1600" dirty="0">
                <a:solidFill>
                  <a:srgbClr val="000000"/>
                </a:solidFill>
              </a:rPr>
              <a:t> { Component, </a:t>
            </a:r>
            <a:r>
              <a:rPr lang="en-US" sz="1600" dirty="0" err="1">
                <a:solidFill>
                  <a:srgbClr val="000000"/>
                </a:solidFill>
              </a:rPr>
              <a:t>OnInit</a:t>
            </a:r>
            <a:r>
              <a:rPr lang="en-US" sz="1600" dirty="0">
                <a:solidFill>
                  <a:srgbClr val="000000"/>
                </a:solidFill>
              </a:rPr>
              <a:t> } </a:t>
            </a: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'@angular/core'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20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FF"/>
                </a:solidFill>
              </a:rPr>
              <a:t>import</a:t>
            </a:r>
            <a:r>
              <a:rPr lang="en-US" sz="1600" dirty="0">
                <a:solidFill>
                  <a:srgbClr val="000000"/>
                </a:solidFill>
              </a:rPr>
              <a:t> { </a:t>
            </a:r>
            <a:r>
              <a:rPr lang="en-US" sz="1600" dirty="0" err="1">
                <a:solidFill>
                  <a:srgbClr val="000000"/>
                </a:solidFill>
              </a:rPr>
              <a:t>IAccountSummary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AccountType</a:t>
            </a:r>
            <a:r>
              <a:rPr lang="en-US" sz="1600" dirty="0">
                <a:solidFill>
                  <a:srgbClr val="000000"/>
                </a:solidFill>
              </a:rPr>
              <a:t> } </a:t>
            </a: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'../../shared/</a:t>
            </a:r>
            <a:r>
              <a:rPr lang="en-US" sz="1600" dirty="0" err="1">
                <a:solidFill>
                  <a:srgbClr val="A31515"/>
                </a:solidFill>
              </a:rPr>
              <a:t>AccountSummary</a:t>
            </a:r>
            <a:r>
              <a:rPr lang="en-US" sz="1600" dirty="0">
                <a:solidFill>
                  <a:srgbClr val="A31515"/>
                </a:solidFill>
              </a:rPr>
              <a:t>'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FF"/>
                </a:solidFill>
              </a:rPr>
              <a:t>import</a:t>
            </a:r>
            <a:r>
              <a:rPr lang="en-US" sz="1600" dirty="0">
                <a:solidFill>
                  <a:srgbClr val="000000"/>
                </a:solidFill>
              </a:rPr>
              <a:t> { </a:t>
            </a:r>
            <a:r>
              <a:rPr lang="en-US" sz="1600" dirty="0" err="1">
                <a:solidFill>
                  <a:srgbClr val="000000"/>
                </a:solidFill>
              </a:rPr>
              <a:t>AccountService</a:t>
            </a:r>
            <a:r>
              <a:rPr lang="en-US" sz="1600" dirty="0">
                <a:solidFill>
                  <a:srgbClr val="000000"/>
                </a:solidFill>
              </a:rPr>
              <a:t> } </a:t>
            </a: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'../../shared/</a:t>
            </a:r>
            <a:r>
              <a:rPr lang="en-US" sz="1600" dirty="0" err="1">
                <a:solidFill>
                  <a:srgbClr val="A31515"/>
                </a:solidFill>
              </a:rPr>
              <a:t>account.service</a:t>
            </a:r>
            <a:r>
              <a:rPr lang="en-US" sz="1600" dirty="0">
                <a:solidFill>
                  <a:srgbClr val="A31515"/>
                </a:solidFill>
              </a:rPr>
              <a:t>'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20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@Component({ … })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FF"/>
                </a:solidFill>
              </a:rPr>
              <a:t>export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class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2B91AF"/>
                </a:solidFill>
              </a:rPr>
              <a:t>AccountListComponent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implements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OnInit</a:t>
            </a:r>
            <a:r>
              <a:rPr lang="en-US" sz="1600" dirty="0">
                <a:solidFill>
                  <a:srgbClr val="000000"/>
                </a:solidFill>
              </a:rPr>
              <a:t> {</a:t>
            </a:r>
          </a:p>
          <a:p>
            <a:pPr>
              <a:spcBef>
                <a:spcPts val="20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cashAccounts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  <a:r>
              <a:rPr lang="en-US" sz="1600" dirty="0" err="1">
                <a:solidFill>
                  <a:srgbClr val="000000"/>
                </a:solidFill>
              </a:rPr>
              <a:t>IAccountSummary</a:t>
            </a:r>
            <a:r>
              <a:rPr lang="en-US" sz="1600" dirty="0">
                <a:solidFill>
                  <a:srgbClr val="000000"/>
                </a:solidFill>
              </a:rPr>
              <a:t>[];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creditAccounts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  <a:r>
              <a:rPr lang="en-US" sz="1600" dirty="0" err="1">
                <a:solidFill>
                  <a:srgbClr val="000000"/>
                </a:solidFill>
              </a:rPr>
              <a:t>IAccountSummary</a:t>
            </a:r>
            <a:r>
              <a:rPr lang="en-US" sz="1600" dirty="0">
                <a:solidFill>
                  <a:srgbClr val="000000"/>
                </a:solidFill>
              </a:rPr>
              <a:t>[];</a:t>
            </a:r>
          </a:p>
          <a:p>
            <a:pPr>
              <a:spcBef>
                <a:spcPts val="20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>
                <a:solidFill>
                  <a:srgbClr val="0000FF"/>
                </a:solidFill>
              </a:rPr>
              <a:t>constructor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FF"/>
                </a:solidFill>
              </a:rPr>
              <a:t>private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accountService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  <a:r>
              <a:rPr lang="en-US" sz="1600" dirty="0" err="1">
                <a:solidFill>
                  <a:srgbClr val="000000"/>
                </a:solidFill>
              </a:rPr>
              <a:t>AccountService</a:t>
            </a:r>
            <a:r>
              <a:rPr lang="en-US" sz="1600" dirty="0">
                <a:solidFill>
                  <a:srgbClr val="000000"/>
                </a:solidFill>
              </a:rPr>
              <a:t>) {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}</a:t>
            </a:r>
          </a:p>
          <a:p>
            <a:pPr>
              <a:spcBef>
                <a:spcPts val="20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ngOnInit</a:t>
            </a:r>
            <a:r>
              <a:rPr lang="en-US" sz="1600" dirty="0">
                <a:solidFill>
                  <a:srgbClr val="000000"/>
                </a:solidFill>
              </a:rPr>
              <a:t>() {</a:t>
            </a:r>
          </a:p>
          <a:p>
            <a:pPr>
              <a:spcBef>
                <a:spcPts val="20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FF"/>
                </a:solidFill>
              </a:rPr>
              <a:t>this</a:t>
            </a:r>
            <a:r>
              <a:rPr lang="en-US" sz="1600" dirty="0" err="1">
                <a:solidFill>
                  <a:srgbClr val="000000"/>
                </a:solidFill>
              </a:rPr>
              <a:t>.accountService.getAccountSummaries</a:t>
            </a:r>
            <a:r>
              <a:rPr lang="en-US" sz="1600" dirty="0">
                <a:solidFill>
                  <a:srgbClr val="000000"/>
                </a:solidFill>
              </a:rPr>
              <a:t>()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        .then(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          accounts =&gt; {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</a:rPr>
              <a:t>this</a:t>
            </a:r>
            <a:r>
              <a:rPr lang="en-US" sz="1600" dirty="0" err="1">
                <a:solidFill>
                  <a:srgbClr val="000000"/>
                </a:solidFill>
              </a:rPr>
              <a:t>.cashAccounts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accounts.filter</a:t>
            </a:r>
            <a:r>
              <a:rPr lang="en-US" sz="1600" dirty="0">
                <a:solidFill>
                  <a:srgbClr val="000000"/>
                </a:solidFill>
              </a:rPr>
              <a:t>(v =&gt; </a:t>
            </a:r>
            <a:r>
              <a:rPr lang="en-US" sz="1600" dirty="0" err="1">
                <a:solidFill>
                  <a:srgbClr val="000000"/>
                </a:solidFill>
              </a:rPr>
              <a:t>v.type</a:t>
            </a:r>
            <a:r>
              <a:rPr lang="en-US" sz="1600" dirty="0">
                <a:solidFill>
                  <a:srgbClr val="000000"/>
                </a:solidFill>
              </a:rPr>
              <a:t> === </a:t>
            </a:r>
            <a:r>
              <a:rPr lang="en-US" sz="1600" dirty="0" err="1">
                <a:solidFill>
                  <a:srgbClr val="000000"/>
                </a:solidFill>
              </a:rPr>
              <a:t>AccountType.Checking</a:t>
            </a:r>
            <a:r>
              <a:rPr lang="en-US" sz="1600" dirty="0">
                <a:solidFill>
                  <a:srgbClr val="000000"/>
                </a:solidFill>
              </a:rPr>
              <a:t> ||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                                                     </a:t>
            </a:r>
            <a:r>
              <a:rPr lang="en-US" sz="1600" dirty="0" err="1">
                <a:solidFill>
                  <a:srgbClr val="000000"/>
                </a:solidFill>
              </a:rPr>
              <a:t>v.type</a:t>
            </a:r>
            <a:r>
              <a:rPr lang="en-US" sz="1600" dirty="0">
                <a:solidFill>
                  <a:srgbClr val="000000"/>
                </a:solidFill>
              </a:rPr>
              <a:t> === </a:t>
            </a:r>
            <a:r>
              <a:rPr lang="en-US" sz="1600" dirty="0" err="1">
                <a:solidFill>
                  <a:srgbClr val="000000"/>
                </a:solidFill>
              </a:rPr>
              <a:t>AccountType.Savings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>
              <a:spcBef>
                <a:spcPts val="20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</a:rPr>
              <a:t>this</a:t>
            </a:r>
            <a:r>
              <a:rPr lang="en-US" sz="1600" dirty="0" err="1">
                <a:solidFill>
                  <a:srgbClr val="000000"/>
                </a:solidFill>
              </a:rPr>
              <a:t>.creditAccounts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accounts.filter</a:t>
            </a:r>
            <a:r>
              <a:rPr lang="en-US" sz="1600" dirty="0">
                <a:solidFill>
                  <a:srgbClr val="000000"/>
                </a:solidFill>
              </a:rPr>
              <a:t>(v =&gt; </a:t>
            </a:r>
            <a:r>
              <a:rPr lang="en-US" sz="1600" dirty="0" err="1">
                <a:solidFill>
                  <a:srgbClr val="000000"/>
                </a:solidFill>
              </a:rPr>
              <a:t>v.type</a:t>
            </a:r>
            <a:r>
              <a:rPr lang="en-US" sz="1600" dirty="0">
                <a:solidFill>
                  <a:srgbClr val="000000"/>
                </a:solidFill>
              </a:rPr>
              <a:t> === </a:t>
            </a:r>
            <a:r>
              <a:rPr lang="en-US" sz="1600" dirty="0" err="1">
                <a:solidFill>
                  <a:srgbClr val="000000"/>
                </a:solidFill>
              </a:rPr>
              <a:t>AccountType.Credit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        });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    }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352812" y="4064696"/>
            <a:ext cx="1766170" cy="3507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2185792" y="4734838"/>
            <a:ext cx="8755693" cy="1590806"/>
          </a:xfrm>
          <a:prstGeom prst="roundRect">
            <a:avLst>
              <a:gd name="adj" fmla="val 496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85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3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app-module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343869"/>
            <a:ext cx="9872871" cy="5079416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8000"/>
                </a:solidFill>
              </a:rPr>
              <a:t>// Import system and app components/modules …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@</a:t>
            </a:r>
            <a:r>
              <a:rPr lang="en-US" dirty="0" err="1">
                <a:solidFill>
                  <a:srgbClr val="000000"/>
                </a:solidFill>
              </a:rPr>
              <a:t>NgModule</a:t>
            </a:r>
            <a:r>
              <a:rPr lang="en-US" dirty="0">
                <a:solidFill>
                  <a:srgbClr val="000000"/>
                </a:solidFill>
              </a:rPr>
              <a:t>({</a:t>
            </a:r>
          </a:p>
          <a:p>
            <a:r>
              <a:rPr lang="en-US" dirty="0">
                <a:solidFill>
                  <a:srgbClr val="000000"/>
                </a:solidFill>
              </a:rPr>
              <a:t>    bootstrap: [</a:t>
            </a:r>
            <a:r>
              <a:rPr lang="en-US" dirty="0" err="1">
                <a:solidFill>
                  <a:srgbClr val="000000"/>
                </a:solidFill>
              </a:rPr>
              <a:t>AppComponent</a:t>
            </a:r>
            <a:r>
              <a:rPr lang="en-US" dirty="0">
                <a:solidFill>
                  <a:srgbClr val="000000"/>
                </a:solidFill>
              </a:rPr>
              <a:t>],</a:t>
            </a:r>
          </a:p>
          <a:p>
            <a:r>
              <a:rPr lang="en-US" dirty="0">
                <a:solidFill>
                  <a:srgbClr val="000000"/>
                </a:solidFill>
              </a:rPr>
              <a:t>    declarations: [</a:t>
            </a:r>
            <a:r>
              <a:rPr lang="en-US" dirty="0" err="1">
                <a:solidFill>
                  <a:srgbClr val="000000"/>
                </a:solidFill>
              </a:rPr>
              <a:t>AppComponent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AccountListComponent</a:t>
            </a:r>
            <a:r>
              <a:rPr lang="en-US" dirty="0">
                <a:solidFill>
                  <a:srgbClr val="000000"/>
                </a:solidFill>
              </a:rPr>
              <a:t>],</a:t>
            </a:r>
          </a:p>
          <a:p>
            <a:r>
              <a:rPr lang="en-US" dirty="0">
                <a:solidFill>
                  <a:srgbClr val="000000"/>
                </a:solidFill>
              </a:rPr>
              <a:t>    imports: [</a:t>
            </a:r>
            <a:r>
              <a:rPr lang="en-US" dirty="0" err="1">
                <a:solidFill>
                  <a:srgbClr val="000000"/>
                </a:solidFill>
              </a:rPr>
              <a:t>UniversalModule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// must be first for server side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          </a:t>
            </a:r>
            <a:r>
              <a:rPr lang="en-US" dirty="0" err="1">
                <a:solidFill>
                  <a:srgbClr val="000000"/>
                </a:solidFill>
              </a:rPr>
              <a:t>RouterModule.forRoot</a:t>
            </a:r>
            <a:r>
              <a:rPr lang="en-US" dirty="0">
                <a:solidFill>
                  <a:srgbClr val="000000"/>
                </a:solidFill>
              </a:rPr>
              <a:t>([</a:t>
            </a:r>
          </a:p>
          <a:p>
            <a:r>
              <a:rPr lang="en-US" dirty="0"/>
              <a:t>              { path: '', </a:t>
            </a:r>
            <a:r>
              <a:rPr lang="en-US" dirty="0" err="1"/>
              <a:t>redirectTo</a:t>
            </a:r>
            <a:r>
              <a:rPr lang="en-US" dirty="0"/>
              <a:t>: 'home', </a:t>
            </a:r>
            <a:r>
              <a:rPr lang="en-US" dirty="0" err="1"/>
              <a:t>pathMatch</a:t>
            </a:r>
            <a:r>
              <a:rPr lang="en-US" dirty="0"/>
              <a:t>: 'full' },</a:t>
            </a:r>
          </a:p>
          <a:p>
            <a:r>
              <a:rPr lang="en-US" dirty="0"/>
              <a:t>              { path: 'home', component: </a:t>
            </a:r>
            <a:r>
              <a:rPr lang="en-US" dirty="0" err="1">
                <a:solidFill>
                  <a:srgbClr val="000000"/>
                </a:solidFill>
              </a:rPr>
              <a:t>ALComp</a:t>
            </a:r>
            <a:r>
              <a:rPr lang="en-US" dirty="0"/>
              <a:t> },</a:t>
            </a:r>
          </a:p>
          <a:p>
            <a:r>
              <a:rPr lang="en-US" dirty="0"/>
              <a:t>	       { path: 'detail/:id', component: </a:t>
            </a:r>
            <a:r>
              <a:rPr lang="en-US" dirty="0" err="1"/>
              <a:t>AccountDetailComponent</a:t>
            </a:r>
            <a:r>
              <a:rPr lang="en-US" dirty="0"/>
              <a:t> }</a:t>
            </a:r>
            <a:r>
              <a:rPr lang="en-US" dirty="0">
                <a:solidFill>
                  <a:srgbClr val="000000"/>
                </a:solidFill>
              </a:rPr>
              <a:t>]),</a:t>
            </a:r>
          </a:p>
          <a:p>
            <a:r>
              <a:rPr lang="en-US" dirty="0">
                <a:solidFill>
                  <a:srgbClr val="000000"/>
                </a:solidFill>
              </a:rPr>
              <a:t>    providers: [</a:t>
            </a:r>
            <a:r>
              <a:rPr lang="en-US" dirty="0" err="1"/>
              <a:t>AccountService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] </a:t>
            </a:r>
            <a:r>
              <a:rPr lang="en-US" dirty="0">
                <a:solidFill>
                  <a:srgbClr val="008000"/>
                </a:solidFill>
              </a:rPr>
              <a:t>// dependency injection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})</a:t>
            </a:r>
          </a:p>
          <a:p>
            <a:r>
              <a:rPr lang="en-US" dirty="0">
                <a:solidFill>
                  <a:srgbClr val="0000FF"/>
                </a:solidFill>
              </a:rPr>
              <a:t>export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AppModule</a:t>
            </a:r>
            <a:r>
              <a:rPr lang="en-US" dirty="0">
                <a:solidFill>
                  <a:srgbClr val="000000"/>
                </a:solidFill>
              </a:rPr>
              <a:t> { }</a:t>
            </a:r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3117850" y="5035551"/>
            <a:ext cx="5362271" cy="3111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ASP.NET </a:t>
            </a:r>
            <a:r>
              <a:rPr lang="en-US" dirty="0" err="1"/>
              <a:t>WebApi</a:t>
            </a:r>
            <a:r>
              <a:rPr lang="en-US" dirty="0"/>
              <a:t> Controller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343869"/>
            <a:ext cx="9872871" cy="5079416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2B91AF"/>
                </a:solidFill>
              </a:rPr>
              <a:t>Route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api</a:t>
            </a:r>
            <a:r>
              <a:rPr lang="en-US" dirty="0">
                <a:solidFill>
                  <a:srgbClr val="A31515"/>
                </a:solidFill>
              </a:rPr>
              <a:t>/[controller]"</a:t>
            </a:r>
            <a:r>
              <a:rPr lang="en-US" dirty="0">
                <a:solidFill>
                  <a:srgbClr val="000000"/>
                </a:solidFill>
              </a:rPr>
              <a:t>)]</a:t>
            </a:r>
          </a:p>
          <a:p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BankController</a:t>
            </a:r>
            <a:r>
              <a:rPr lang="en-US" dirty="0">
                <a:solidFill>
                  <a:srgbClr val="000000"/>
                </a:solidFill>
              </a:rPr>
              <a:t> : </a:t>
            </a:r>
            <a:r>
              <a:rPr lang="en-US" dirty="0">
                <a:solidFill>
                  <a:srgbClr val="2B91AF"/>
                </a:solidFill>
              </a:rPr>
              <a:t>Controller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private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AccountSummary</a:t>
            </a:r>
            <a:r>
              <a:rPr lang="en-US" dirty="0">
                <a:solidFill>
                  <a:srgbClr val="000000"/>
                </a:solidFill>
              </a:rPr>
              <a:t>[] _</a:t>
            </a:r>
            <a:r>
              <a:rPr lang="en-US" dirty="0" err="1">
                <a:solidFill>
                  <a:srgbClr val="000000"/>
                </a:solidFill>
              </a:rPr>
              <a:t>accountSummaries</a:t>
            </a:r>
            <a:r>
              <a:rPr lang="en-US" dirty="0">
                <a:solidFill>
                  <a:srgbClr val="000000"/>
                </a:solidFill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        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AccountSummary</a:t>
            </a:r>
            <a:r>
              <a:rPr lang="en-US" dirty="0">
                <a:solidFill>
                  <a:srgbClr val="000000"/>
                </a:solidFill>
              </a:rPr>
              <a:t>[] 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            {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AccountSummary</a:t>
            </a:r>
            <a:r>
              <a:rPr lang="en-US" dirty="0">
                <a:solidFill>
                  <a:srgbClr val="000000"/>
                </a:solidFill>
              </a:rPr>
              <a:t>{ </a:t>
            </a:r>
            <a:r>
              <a:rPr lang="en-US" dirty="0">
                <a:solidFill>
                  <a:srgbClr val="008000"/>
                </a:solidFill>
              </a:rPr>
              <a:t>// static data </a:t>
            </a:r>
            <a:r>
              <a:rPr lang="en-US" dirty="0">
                <a:solidFill>
                  <a:srgbClr val="000000"/>
                </a:solidFill>
              </a:rPr>
              <a:t>} };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[</a:t>
            </a:r>
            <a:r>
              <a:rPr lang="en-US" dirty="0" err="1">
                <a:solidFill>
                  <a:srgbClr val="2B91AF"/>
                </a:solidFill>
              </a:rPr>
              <a:t>HttpGet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"[action]"</a:t>
            </a:r>
            <a:r>
              <a:rPr lang="en-US" dirty="0">
                <a:solidFill>
                  <a:srgbClr val="000000"/>
                </a:solidFill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IActionResult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GetAccountSummaries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ObjectResult</a:t>
            </a:r>
            <a:r>
              <a:rPr lang="en-US" dirty="0">
                <a:solidFill>
                  <a:srgbClr val="000000"/>
                </a:solidFill>
              </a:rPr>
              <a:t>(_</a:t>
            </a:r>
            <a:r>
              <a:rPr lang="en-US" dirty="0" err="1">
                <a:solidFill>
                  <a:srgbClr val="000000"/>
                </a:solidFill>
              </a:rPr>
              <a:t>accountSummaries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58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Demonstrated bindings</a:t>
            </a:r>
          </a:p>
          <a:p>
            <a:r>
              <a:rPr lang="en-US" dirty="0"/>
              <a:t>Created a custom pipe component</a:t>
            </a:r>
          </a:p>
          <a:p>
            <a:r>
              <a:rPr lang="en-US" dirty="0"/>
              <a:t>Showed how to use structural directives (*</a:t>
            </a:r>
            <a:r>
              <a:rPr lang="en-US" dirty="0" err="1"/>
              <a:t>ngIf</a:t>
            </a:r>
            <a:r>
              <a:rPr lang="en-US" dirty="0"/>
              <a:t>, *</a:t>
            </a:r>
            <a:r>
              <a:rPr lang="en-US" dirty="0" err="1"/>
              <a:t>ngFor</a:t>
            </a:r>
            <a:r>
              <a:rPr lang="en-US" dirty="0"/>
              <a:t>) to build templates</a:t>
            </a:r>
          </a:p>
          <a:p>
            <a:r>
              <a:rPr lang="en-US" dirty="0"/>
              <a:t>Created a service component and used DI</a:t>
            </a:r>
          </a:p>
          <a:p>
            <a:r>
              <a:rPr lang="en-US" dirty="0"/>
              <a:t>Used the Http object to interact with a </a:t>
            </a:r>
            <a:r>
              <a:rPr lang="en-US" dirty="0" err="1"/>
              <a:t>WebApi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Deploying to azure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4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and </a:t>
            </a:r>
            <a:r>
              <a:rPr lang="en-US" dirty="0" err="1"/>
              <a:t>Continous</a:t>
            </a:r>
            <a:r>
              <a:rPr lang="en-US" dirty="0"/>
              <a:t> Integration (CI) builds</a:t>
            </a:r>
          </a:p>
          <a:p>
            <a:r>
              <a:rPr lang="en-US" dirty="0"/>
              <a:t>Publish direct from Visual Studio 2017</a:t>
            </a:r>
          </a:p>
        </p:txBody>
      </p:sp>
    </p:spTree>
    <p:extLst>
      <p:ext uri="{BB962C8B-B14F-4D97-AF65-F5344CB8AC3E}">
        <p14:creationId xmlns:p14="http://schemas.microsoft.com/office/powerpoint/2010/main" val="31629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 to Azure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419" y="1608137"/>
            <a:ext cx="6981825" cy="4438650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3911600" y="3752850"/>
            <a:ext cx="1841500" cy="3619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96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Publishing Profile and Chose a target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785" y="1558925"/>
            <a:ext cx="6915092" cy="4537075"/>
          </a:xfrm>
          <a:prstGeom prst="rect">
            <a:avLst/>
          </a:prstGeom>
        </p:spPr>
      </p:pic>
      <p:sp>
        <p:nvSpPr>
          <p:cNvPr id="9" name="Rectangle: Rounded Corners 8"/>
          <p:cNvSpPr/>
          <p:nvPr/>
        </p:nvSpPr>
        <p:spPr>
          <a:xfrm>
            <a:off x="2933700" y="3105150"/>
            <a:ext cx="1466850" cy="1422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6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 in… and choose options on Azure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615" y="1558925"/>
            <a:ext cx="6049433" cy="453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 in… and choose options on Azure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615" y="1558925"/>
            <a:ext cx="6049433" cy="453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3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34580"/>
            <a:ext cx="9872663" cy="438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0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586" y="-135475"/>
            <a:ext cx="3135414" cy="3135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>
            <a:normAutofit/>
          </a:bodyPr>
          <a:lstStyle/>
          <a:p>
            <a:r>
              <a:rPr lang="en-US" dirty="0"/>
              <a:t>Essential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064" y="2057400"/>
            <a:ext cx="6993914" cy="4038600"/>
          </a:xfrm>
        </p:spPr>
        <p:txBody>
          <a:bodyPr>
            <a:normAutofit/>
          </a:bodyPr>
          <a:lstStyle/>
          <a:p>
            <a:r>
              <a:rPr lang="en-US" dirty="0"/>
              <a:t>Visual Studio 2017!</a:t>
            </a:r>
          </a:p>
          <a:p>
            <a:pPr lvl="2"/>
            <a:r>
              <a:rPr lang="en-US" dirty="0"/>
              <a:t>Include: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Node.js version 6 or later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53" y="2999939"/>
            <a:ext cx="76485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4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40151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Demonstrated simple publish to Azure</a:t>
            </a:r>
          </a:p>
        </p:txBody>
      </p:sp>
    </p:spTree>
    <p:extLst>
      <p:ext uri="{BB962C8B-B14F-4D97-AF65-F5344CB8AC3E}">
        <p14:creationId xmlns:p14="http://schemas.microsoft.com/office/powerpoint/2010/main" val="174032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4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Getting Started</a:t>
            </a:r>
          </a:p>
          <a:p>
            <a:pPr lvl="1"/>
            <a:r>
              <a:rPr lang="en-US" sz="2800" dirty="0"/>
              <a:t>Essential Tools</a:t>
            </a:r>
          </a:p>
          <a:p>
            <a:pPr lvl="1"/>
            <a:r>
              <a:rPr lang="en-US" sz="2800" dirty="0"/>
              <a:t>Create an App</a:t>
            </a:r>
          </a:p>
          <a:p>
            <a:r>
              <a:rPr lang="en-US" sz="3200" dirty="0"/>
              <a:t>Starting Fresh</a:t>
            </a:r>
          </a:p>
          <a:p>
            <a:pPr lvl="1"/>
            <a:r>
              <a:rPr lang="en-US" sz="3000" dirty="0"/>
              <a:t>Setup for your app</a:t>
            </a:r>
          </a:p>
          <a:p>
            <a:r>
              <a:rPr lang="en-US" sz="3000" dirty="0"/>
              <a:t>Html Mock to Angular </a:t>
            </a:r>
          </a:p>
          <a:p>
            <a:pPr lvl="1"/>
            <a:endParaRPr 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Incorporating Data Services</a:t>
            </a:r>
          </a:p>
          <a:p>
            <a:r>
              <a:rPr lang="en-US" sz="3200" dirty="0"/>
              <a:t>Deploy to Azure</a:t>
            </a:r>
          </a:p>
          <a:p>
            <a:r>
              <a:rPr lang="en-US" sz="3200" dirty="0"/>
              <a:t>Wrap Up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249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Source</a:t>
            </a:r>
          </a:p>
          <a:p>
            <a:pPr lvl="1"/>
            <a:r>
              <a:rPr lang="en-US" dirty="0">
                <a:hlinkClick r:id="rId2"/>
              </a:rPr>
              <a:t>https://github.com/CRANK211/vs17-ng2-dnc</a:t>
            </a:r>
            <a:endParaRPr lang="en-US" dirty="0"/>
          </a:p>
          <a:p>
            <a:r>
              <a:rPr lang="en-US" dirty="0"/>
              <a:t>Microsoft Resources	</a:t>
            </a:r>
          </a:p>
          <a:p>
            <a:pPr lvl="1"/>
            <a:r>
              <a:rPr lang="en-US" dirty="0">
                <a:hlinkClick r:id="rId3"/>
              </a:rPr>
              <a:t>https://www.asp.net/core</a:t>
            </a:r>
            <a:r>
              <a:rPr lang="en-US" dirty="0"/>
              <a:t>	</a:t>
            </a:r>
          </a:p>
          <a:p>
            <a:pPr lvl="1"/>
            <a:r>
              <a:rPr lang="en-US" dirty="0">
                <a:hlinkClick r:id="rId4"/>
              </a:rPr>
              <a:t>http://bit.ly/SPATemplate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https://github.com/aspnet/JavaScriptServices</a:t>
            </a:r>
            <a:r>
              <a:rPr lang="en-US" dirty="0"/>
              <a:t> 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Resource</a:t>
            </a:r>
          </a:p>
          <a:p>
            <a:pPr lvl="1"/>
            <a:r>
              <a:rPr lang="en-US">
                <a:hlinkClick r:id="rId6"/>
              </a:rPr>
              <a:t>http://angular.io</a:t>
            </a:r>
          </a:p>
          <a:p>
            <a:pPr lvl="1"/>
            <a:r>
              <a:rPr lang="en-US" dirty="0">
                <a:hlinkClick r:id="rId6"/>
              </a:rPr>
              <a:t>https://nodejs.org/en/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898" y="1356360"/>
            <a:ext cx="6973294" cy="483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the SPA Templates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C:\Users\Daren&gt;node --version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v7.5.0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C:\Users\Daren&gt;dotnet new --install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Microsoft.AspNetCore.SpaTemplates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::*</a:t>
            </a: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Restoring packages for C:\Users\Daren\.templateengine\dotnetcli\v1.0.0\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scratch\restore.csproj...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Installing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System.Xml.XPath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4.0.1.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Installing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runtime.native.System.IO.Compression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4.1.0.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Installing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Microsoft.NETCore.DotNetHost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1.0.1.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Installing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Microsoft.NETCore.Targets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1.0.1.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Installing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System.Xml.XPath.XDocument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4.0.1.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(and many more!!!!)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41675" y="2794764"/>
            <a:ext cx="7270178" cy="4444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41676" y="1990366"/>
            <a:ext cx="1948782" cy="3506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Template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Server Side Prerendering</a:t>
            </a:r>
          </a:p>
          <a:p>
            <a:r>
              <a:rPr lang="en-US" dirty="0" err="1"/>
              <a:t>Webpack</a:t>
            </a:r>
            <a:r>
              <a:rPr lang="en-US" dirty="0"/>
              <a:t> dev middleware</a:t>
            </a:r>
          </a:p>
          <a:p>
            <a:r>
              <a:rPr lang="en-US" dirty="0"/>
              <a:t>Hot module replacing</a:t>
            </a:r>
          </a:p>
          <a:p>
            <a:r>
              <a:rPr lang="en-US" dirty="0"/>
              <a:t>Template supports 2 build modes:</a:t>
            </a:r>
          </a:p>
          <a:p>
            <a:pPr lvl="1"/>
            <a:r>
              <a:rPr lang="en-US" dirty="0"/>
              <a:t>Dev – source maps for debugging</a:t>
            </a:r>
          </a:p>
          <a:p>
            <a:pPr lvl="1"/>
            <a:r>
              <a:rPr lang="en-US" dirty="0"/>
              <a:t>Prod – minifies and no source maps</a:t>
            </a:r>
          </a:p>
          <a:p>
            <a:pPr lvl="1"/>
            <a:endParaRPr lang="en-US" dirty="0"/>
          </a:p>
          <a:p>
            <a:r>
              <a:rPr lang="en-US" dirty="0"/>
              <a:t>See Steve Sanderson blog post:</a:t>
            </a:r>
          </a:p>
          <a:p>
            <a:pPr lvl="1"/>
            <a:r>
              <a:rPr lang="en-US" dirty="0">
                <a:hlinkClick r:id="rId2"/>
              </a:rPr>
              <a:t>http://bit.ly/SPATemplate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0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an App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C:\Users\Daren&gt;mkdir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CrankBank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C:\Users\Daren&gt;cd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CrankBank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C:\Users\Daren\CrankBank&gt;dotnet new angular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Content generation time: 1426.9369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ms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The template "MVC ASP.NET Core with Angular" created successfully.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C:\Users\Daren\CrankBank&gt;start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CrankBank.csproj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8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Custom 1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00B0F0"/>
      </a:hlink>
      <a:folHlink>
        <a:srgbClr val="00B0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5553</TotalTime>
  <Words>2118</Words>
  <Application>Microsoft Office PowerPoint</Application>
  <PresentationFormat>Widescreen</PresentationFormat>
  <Paragraphs>445</Paragraphs>
  <Slides>54</Slides>
  <Notes>13</Notes>
  <HiddenSlides>22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Consolas</vt:lpstr>
      <vt:lpstr>Corbel</vt:lpstr>
      <vt:lpstr>Segoe UI</vt:lpstr>
      <vt:lpstr>Basis</vt:lpstr>
      <vt:lpstr>Building web apps  powered by Angular 2 using Visual Studio 2017</vt:lpstr>
      <vt:lpstr>Who Am I?</vt:lpstr>
      <vt:lpstr>Agenda</vt:lpstr>
      <vt:lpstr>Getting started</vt:lpstr>
      <vt:lpstr>Essential Tools</vt:lpstr>
      <vt:lpstr>Creating a Project?</vt:lpstr>
      <vt:lpstr>Installing the SPA Templates</vt:lpstr>
      <vt:lpstr>SPA Template Benefits</vt:lpstr>
      <vt:lpstr>Creating an App</vt:lpstr>
      <vt:lpstr>demo</vt:lpstr>
      <vt:lpstr>Summary</vt:lpstr>
      <vt:lpstr>Explore the Sample</vt:lpstr>
      <vt:lpstr>demo</vt:lpstr>
      <vt:lpstr>Summary</vt:lpstr>
      <vt:lpstr>Starting fresh</vt:lpstr>
      <vt:lpstr>Preparing for our App</vt:lpstr>
      <vt:lpstr>demo</vt:lpstr>
      <vt:lpstr>Summary</vt:lpstr>
      <vt:lpstr>Html Mock to Angular </vt:lpstr>
      <vt:lpstr>Scenario: Build This!</vt:lpstr>
      <vt:lpstr>Crank Bank</vt:lpstr>
      <vt:lpstr>Account Summary - Breakdown</vt:lpstr>
      <vt:lpstr>Account Detail - Breakdown</vt:lpstr>
      <vt:lpstr>Useful Extension</vt:lpstr>
      <vt:lpstr>Angular.io Style Guide</vt:lpstr>
      <vt:lpstr>demo</vt:lpstr>
      <vt:lpstr>Recap – app-module</vt:lpstr>
      <vt:lpstr>Recap – app-component</vt:lpstr>
      <vt:lpstr>Recap – index.cshtml</vt:lpstr>
      <vt:lpstr>Recap – simple output binding</vt:lpstr>
      <vt:lpstr>Summary</vt:lpstr>
      <vt:lpstr>Incorporating data</vt:lpstr>
      <vt:lpstr>Objective</vt:lpstr>
      <vt:lpstr>Binding</vt:lpstr>
      <vt:lpstr>demo</vt:lpstr>
      <vt:lpstr>Recap - pipes</vt:lpstr>
      <vt:lpstr>Recap – templates</vt:lpstr>
      <vt:lpstr>Recap – encapsulating data access in services</vt:lpstr>
      <vt:lpstr>Recap – leveraging services</vt:lpstr>
      <vt:lpstr>Recap – app-module</vt:lpstr>
      <vt:lpstr>Recap – ASP.NET WebApi Controller</vt:lpstr>
      <vt:lpstr>Summary</vt:lpstr>
      <vt:lpstr>Deploying to azure</vt:lpstr>
      <vt:lpstr>Deployment Options</vt:lpstr>
      <vt:lpstr>Publish to Azure</vt:lpstr>
      <vt:lpstr>Create Publishing Profile and Chose a target</vt:lpstr>
      <vt:lpstr>Sign in… and choose options on Azure</vt:lpstr>
      <vt:lpstr>Sign in… and choose options on Azure</vt:lpstr>
      <vt:lpstr>Publish</vt:lpstr>
      <vt:lpstr>demo</vt:lpstr>
      <vt:lpstr>Summary</vt:lpstr>
      <vt:lpstr>Wrap up</vt:lpstr>
      <vt:lpstr>Agenda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UWP Composition</dc:title>
  <dc:creator>Daren May</dc:creator>
  <cp:lastModifiedBy>Daren May</cp:lastModifiedBy>
  <cp:revision>225</cp:revision>
  <dcterms:created xsi:type="dcterms:W3CDTF">2016-10-25T20:33:15Z</dcterms:created>
  <dcterms:modified xsi:type="dcterms:W3CDTF">2017-03-08T06:40:15Z</dcterms:modified>
</cp:coreProperties>
</file>