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be64bb83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be64bb83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be64bb83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be64bb83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be64bb83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be64bb83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be64bb83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be64bb83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be64bb8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be64bb8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be64bb8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be64bb8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be64bb8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be64bb8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be64bb8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be64bb8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be64bb8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be64bb8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be64bb83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be64bb83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e64bb83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e64bb8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be64bb8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be64bb8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5" y="1024525"/>
            <a:ext cx="3722350" cy="27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45075" y="698850"/>
            <a:ext cx="31449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3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Aéro club</a:t>
            </a:r>
            <a:br>
              <a:rPr lang="fr" sz="23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23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L'Escadrille</a:t>
            </a:r>
            <a:r>
              <a:rPr lang="fr" sz="23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 in</a:t>
            </a:r>
            <a:r>
              <a:rPr lang="fr" sz="23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fernale</a:t>
            </a:r>
            <a:endParaRPr sz="2300">
              <a:solidFill>
                <a:srgbClr val="19191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80425" y="2200350"/>
            <a:ext cx="507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Nunito"/>
                <a:ea typeface="Nunito"/>
                <a:cs typeface="Nunito"/>
                <a:sym typeface="Nunito"/>
              </a:rPr>
              <a:t>SI Aero-Club : 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Nunito"/>
                <a:ea typeface="Nunito"/>
                <a:cs typeface="Nunito"/>
                <a:sym typeface="Nunito"/>
              </a:rPr>
              <a:t>Simplifier les processus de la gestion du club. 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Package : Membre du personnel </a:t>
            </a:r>
            <a:r>
              <a:rPr lang="fr"/>
              <a:t>/ BPMN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275" y="1017725"/>
            <a:ext cx="3603701" cy="18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25" y="1971800"/>
            <a:ext cx="4801200" cy="2988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2"/>
          <p:cNvCxnSpPr/>
          <p:nvPr/>
        </p:nvCxnSpPr>
        <p:spPr>
          <a:xfrm flipH="1">
            <a:off x="4624775" y="2149450"/>
            <a:ext cx="2581200" cy="5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Package : Back-office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700" y="907350"/>
            <a:ext cx="5291175" cy="407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50" y="1513675"/>
            <a:ext cx="29908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Package : Back-office </a:t>
            </a:r>
            <a:r>
              <a:rPr lang="fr"/>
              <a:t>/ BPMN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193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225" y="99550"/>
            <a:ext cx="3152775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46675" y="1532825"/>
            <a:ext cx="561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/>
              <a:t>Merci pour votre attention !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Simplifier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Les interactions avec les membres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gestion des membres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gestion du personnel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réservation des vols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gestion de la flotte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facturation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Éviter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Les problèmes techniques / de sécurité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Les surcharges administratives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Les effets « ping-pong »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Les problèmes financiers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Les risques d’erreurs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</a:pP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</a:t>
            </a:r>
            <a:r>
              <a:rPr lang="fr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« désertion »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Acteurs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75" y="1017725"/>
            <a:ext cx="684151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Acteurs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58850" y="2422550"/>
            <a:ext cx="8520600" cy="1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100">
                <a:solidFill>
                  <a:schemeClr val="dk1"/>
                </a:solidFill>
              </a:rPr>
              <a:t>Les </a:t>
            </a:r>
            <a:r>
              <a:rPr b="1" lang="fr" sz="1100">
                <a:solidFill>
                  <a:schemeClr val="dk1"/>
                </a:solidFill>
              </a:rPr>
              <a:t>pilotes</a:t>
            </a:r>
            <a:r>
              <a:rPr lang="fr" sz="1100">
                <a:solidFill>
                  <a:schemeClr val="dk1"/>
                </a:solidFill>
              </a:rPr>
              <a:t> : les membres de l’aéroclub qui, s’ils sont en ordre administratif, peuvent sous certaines conditions, réserver un vol libre ou un vol qualifiant.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100">
                <a:solidFill>
                  <a:schemeClr val="dk1"/>
                </a:solidFill>
              </a:rPr>
              <a:t>Les </a:t>
            </a:r>
            <a:r>
              <a:rPr b="1" lang="fr" sz="1100">
                <a:solidFill>
                  <a:schemeClr val="dk1"/>
                </a:solidFill>
              </a:rPr>
              <a:t>membres du personnel</a:t>
            </a:r>
            <a:r>
              <a:rPr lang="fr" sz="1100">
                <a:solidFill>
                  <a:schemeClr val="dk1"/>
                </a:solidFill>
              </a:rPr>
              <a:t> : à savoir les formateurs et les techniciens. Ils pourront consulter entre autres leur « timesheets ».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100">
                <a:solidFill>
                  <a:schemeClr val="dk1"/>
                </a:solidFill>
              </a:rPr>
              <a:t>Le </a:t>
            </a:r>
            <a:r>
              <a:rPr b="1" lang="fr" sz="1100">
                <a:solidFill>
                  <a:schemeClr val="dk1"/>
                </a:solidFill>
              </a:rPr>
              <a:t>back-office </a:t>
            </a:r>
            <a:r>
              <a:rPr lang="fr" sz="1100">
                <a:solidFill>
                  <a:schemeClr val="dk1"/>
                </a:solidFill>
              </a:rPr>
              <a:t>: il s’agit des GRH. Ils peuvent accéder à la facturation, gérer les plannings, le personnel…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463" y="1969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 cases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775" y="1170125"/>
            <a:ext cx="53618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Package : Pilote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825"/>
            <a:ext cx="602827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427" y="1401963"/>
            <a:ext cx="2499222" cy="3198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Package : Pilote / BPMN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510" y="76200"/>
            <a:ext cx="399809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96" y="2832500"/>
            <a:ext cx="7664682" cy="2266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0"/>
          <p:cNvCxnSpPr>
            <a:endCxn id="101" idx="0"/>
          </p:cNvCxnSpPr>
          <p:nvPr/>
        </p:nvCxnSpPr>
        <p:spPr>
          <a:xfrm flipH="1">
            <a:off x="4418537" y="1568000"/>
            <a:ext cx="2073900" cy="12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Package : Membre du personnel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8425"/>
            <a:ext cx="615378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150" y="1689072"/>
            <a:ext cx="2453350" cy="16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