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Abril Fatface"/>
      <p:regular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Qu/kzGoPPoZDKO647UF8chJMT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regular.fntdata"/><Relationship Id="rId21" Type="http://schemas.openxmlformats.org/officeDocument/2006/relationships/font" Target="fonts/AbrilFatface-regular.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To control the memory cell we need a number of gates. One gate is needed to read out the entries from the cell. We will refer to this as the </a:t>
            </a:r>
            <a:r>
              <a:rPr i="1" lang="en-ID"/>
              <a:t>output gate</a:t>
            </a:r>
            <a:r>
              <a:rPr lang="en-ID"/>
              <a:t>. A second gate is needed to decide when to read data into the cell. We refer to this as the </a:t>
            </a:r>
            <a:r>
              <a:rPr i="1" lang="en-ID"/>
              <a:t>input gate</a:t>
            </a:r>
            <a:r>
              <a:rPr lang="en-ID"/>
              <a:t>. Last, we need a mechanism to reset the content of the cell, governed by a </a:t>
            </a:r>
            <a:r>
              <a:rPr i="1" lang="en-ID"/>
              <a:t>forget gate</a:t>
            </a:r>
            <a:r>
              <a:rPr lang="en-ID"/>
              <a:t>. The motivation for such a design is the same as that of GRUs, namely to be able to decide when to remember and when to ignore inputs in the hidden state via a dedicated mechanism. Let us see how this works in practice.</a:t>
            </a:r>
            <a:br>
              <a:rPr lang="en-ID"/>
            </a:br>
            <a:endParaRPr/>
          </a:p>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D" sz="1200"/>
              <a:t>DRNN describes a deep RNN with 𝐿L hidden layers. Each hidden state is continuously passed to both the next time step of the current layer and the current time step of the next layer.</a:t>
            </a:r>
            <a:endParaRPr/>
          </a:p>
          <a:p>
            <a:pPr indent="0" lvl="0" marL="0" rtl="0" algn="l">
              <a:spcBef>
                <a:spcPts val="0"/>
              </a:spcBef>
              <a:spcAft>
                <a:spcPts val="0"/>
              </a:spcAft>
              <a:buNone/>
            </a:pPr>
            <a:r>
              <a:rPr lang="en-ID" sz="1200"/>
              <a:t>Just as with MLPs, the number of hidden layers and the number of hidden units are hyperparameters. In other words, they can be tuned or specified by us. In addition, we can easily get a deep gated RNN by replacing the hidden state computation with that from a GRU or an LSTM.</a:t>
            </a:r>
            <a:endParaRPr sz="1200"/>
          </a:p>
          <a:p>
            <a:pPr indent="0" lvl="0" marL="0" rtl="0" algn="l">
              <a:spcBef>
                <a:spcPts val="0"/>
              </a:spcBef>
              <a:spcAft>
                <a:spcPts val="0"/>
              </a:spcAft>
              <a:buNone/>
            </a:pPr>
            <a:r>
              <a:t/>
            </a:r>
            <a:endParaRPr/>
          </a:p>
        </p:txBody>
      </p:sp>
      <p:sp>
        <p:nvSpPr>
          <p:cNvPr id="178" name="Google Shape;17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descr="Tag=AccentColor&#10;Flavor=Light&#10;Target=Fill" id="16" name="Google Shape;16;p18"/>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 name="Google Shape;17;p18"/>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descr="Tag=AccentColor&#10;Flavor=Light&#10;Target=Fill" id="78" name="Google Shape;78;p27"/>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9" name="Google Shape;79;p27"/>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p:nvPr>
            <p:ph idx="2" type="pic"/>
          </p:nvPr>
        </p:nvSpPr>
        <p:spPr>
          <a:xfrm>
            <a:off x="6711696" y="640079"/>
            <a:ext cx="4837176" cy="5568696"/>
          </a:xfrm>
          <a:prstGeom prst="rect">
            <a:avLst/>
          </a:prstGeom>
          <a:noFill/>
          <a:ln>
            <a:noFill/>
          </a:ln>
        </p:spPr>
      </p:sp>
      <p:sp>
        <p:nvSpPr>
          <p:cNvPr id="81" name="Google Shape;81;p27"/>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descr="Tag=AccentColor&#10;Flavor=Light&#10;Target=Fill" id="23" name="Google Shape;23;p19"/>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4" name="Google Shape;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descr="Tag=AccentColor&#10;Flavor=Light&#10;Target=Fill" id="30" name="Google Shape;30;p20"/>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 name="Google Shape;31;p20"/>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descr="Tag=AccentColor&#10;Flavor=Light&#10;Target=Fill" id="37" name="Google Shape;37;p21"/>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descr="Tag=AccentColor&#10;Flavor=Light&#10;Target=Fill" id="45" name="Google Shape;45;p22"/>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6" name="Google Shape;46;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2"/>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2"/>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descr="Tag=AccentColor&#10;Flavor=Light&#10;Target=Fill" id="55" name="Google Shape;55;p23"/>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6" name="Google Shape;56;p23"/>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60" name="Shape 60"/>
        <p:cNvGrpSpPr/>
        <p:nvPr/>
      </p:nvGrpSpPr>
      <p:grpSpPr>
        <a:xfrm>
          <a:off x="0" y="0"/>
          <a:ext cx="0" cy="0"/>
          <a:chOff x="0" y="0"/>
          <a:chExt cx="0" cy="0"/>
        </a:xfrm>
      </p:grpSpPr>
      <p:sp>
        <p:nvSpPr>
          <p:cNvPr id="61" name="Google Shape;6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4" name="Shape 64"/>
        <p:cNvGrpSpPr/>
        <p:nvPr/>
      </p:nvGrpSpPr>
      <p:grpSpPr>
        <a:xfrm>
          <a:off x="0" y="0"/>
          <a:ext cx="0" cy="0"/>
          <a:chOff x="0" y="0"/>
          <a:chExt cx="0" cy="0"/>
        </a:xfrm>
      </p:grpSpPr>
      <p:sp>
        <p:nvSpPr>
          <p:cNvPr descr="Mask ID=&#10;Mask position=bottom, center&#10;Mask family= brushstroke, landscape, wide" id="65" name="Google Shape;65;p25"/>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6" name="Google Shape;6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descr="Tag=AccentColor&#10;Flavor=Light&#10;Target=Fill" id="70" name="Google Shape;70;p26"/>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1" name="Google Shape;71;p26"/>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6"/>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2l.ai/chapter_references/zreferences.html#sutskever-vinyals-le-2014" TargetMode="External"/><Relationship Id="rId4" Type="http://schemas.openxmlformats.org/officeDocument/2006/relationships/hyperlink" Target="https://d2l.ai/chapter_references/zreferences.html#cho-van-merrienboer-gulcehre-ea-2014" TargetMode="External"/><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02" name="Google Shape;102;p1"/>
          <p:cNvPicPr preferRelativeResize="0"/>
          <p:nvPr/>
        </p:nvPicPr>
        <p:blipFill rotWithShape="1">
          <a:blip r:embed="rId3">
            <a:alphaModFix/>
          </a:blip>
          <a:srcRect b="0" l="0" r="0" t="1747"/>
          <a:stretch/>
        </p:blipFill>
        <p:spPr>
          <a:xfrm>
            <a:off x="20" y="10"/>
            <a:ext cx="12191980" cy="685799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noFill/>
          <a:ln>
            <a:noFill/>
          </a:ln>
        </p:spPr>
      </p:pic>
      <p:sp>
        <p:nvSpPr>
          <p:cNvPr id="103" name="Google Shape;103;p1"/>
          <p:cNvSpPr txBox="1"/>
          <p:nvPr>
            <p:ph type="ctrTitle"/>
          </p:nvPr>
        </p:nvSpPr>
        <p:spPr>
          <a:xfrm>
            <a:off x="6095999" y="3834174"/>
            <a:ext cx="5257800" cy="17015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Abril Fatface"/>
              <a:buNone/>
            </a:pPr>
            <a:r>
              <a:rPr lang="en-ID" sz="4100"/>
              <a:t>Modern Recurrent Neural Networks</a:t>
            </a:r>
            <a:endParaRPr/>
          </a:p>
        </p:txBody>
      </p:sp>
      <p:sp>
        <p:nvSpPr>
          <p:cNvPr id="104" name="Google Shape;104;p1"/>
          <p:cNvSpPr txBox="1"/>
          <p:nvPr>
            <p:ph idx="1" type="subTitle"/>
          </p:nvPr>
        </p:nvSpPr>
        <p:spPr>
          <a:xfrm>
            <a:off x="6096000" y="5592499"/>
            <a:ext cx="5147960" cy="6467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ID" sz="1400"/>
              <a:t>DR. RISMAN ADNAN</a:t>
            </a:r>
            <a:endParaRPr/>
          </a:p>
          <a:p>
            <a:pPr indent="0" lvl="0" marL="0" rtl="0" algn="l">
              <a:lnSpc>
                <a:spcPct val="90000"/>
              </a:lnSpc>
              <a:spcBef>
                <a:spcPts val="1000"/>
              </a:spcBef>
              <a:spcAft>
                <a:spcPts val="0"/>
              </a:spcAft>
              <a:buClr>
                <a:schemeClr val="dk1"/>
              </a:buClr>
              <a:buSzPts val="1400"/>
              <a:buNone/>
            </a:pPr>
            <a:r>
              <a:rPr lang="en-ID" sz="1400"/>
              <a:t>TELKOM UNIVERSITY</a:t>
            </a:r>
            <a:endParaRPr/>
          </a:p>
          <a:p>
            <a:pPr indent="0" lvl="0" marL="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9" name="Google Shape;189;p10"/>
          <p:cNvSpPr/>
          <p:nvPr/>
        </p:nvSpPr>
        <p:spPr>
          <a:xfrm flipH="1">
            <a:off x="1" y="0"/>
            <a:ext cx="5511704" cy="6858000"/>
          </a:xfrm>
          <a:custGeom>
            <a:rect b="b" l="l" r="r" t="t"/>
            <a:pathLst>
              <a:path extrusionOk="0" h="6886576" w="5511704">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25AED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90" name="Google Shape;190;p10"/>
          <p:cNvSpPr txBox="1"/>
          <p:nvPr>
            <p:ph type="title"/>
          </p:nvPr>
        </p:nvSpPr>
        <p:spPr>
          <a:xfrm>
            <a:off x="838200" y="713312"/>
            <a:ext cx="3461084" cy="54313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Abril Fatface"/>
              <a:buNone/>
            </a:pPr>
            <a:r>
              <a:rPr lang="en-ID" sz="3700">
                <a:solidFill>
                  <a:srgbClr val="FFFFFF"/>
                </a:solidFill>
              </a:rPr>
              <a:t>Bidirectional Recurrent Neural Networks </a:t>
            </a:r>
            <a:endParaRPr/>
          </a:p>
        </p:txBody>
      </p:sp>
      <p:sp>
        <p:nvSpPr>
          <p:cNvPr id="191" name="Google Shape;191;p10"/>
          <p:cNvSpPr txBox="1"/>
          <p:nvPr>
            <p:ph idx="1" type="body"/>
          </p:nvPr>
        </p:nvSpPr>
        <p:spPr>
          <a:xfrm>
            <a:off x="6095999" y="713313"/>
            <a:ext cx="5257801" cy="54313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ID" sz="1400"/>
              <a:t>In sequence learning, so far we assumed that our goal is to model the next output given what we have seen so far, e.g., in the context of a time series or in the context of a language model. While this is a typical scenario, it is not the only one we might encounter. To illustrate the issue, consider the following three tasks of filling in the blank in a text sequence:</a:t>
            </a:r>
            <a:endParaRPr/>
          </a:p>
          <a:p>
            <a:pPr indent="-228600" lvl="1" marL="685800" rtl="0" algn="l">
              <a:lnSpc>
                <a:spcPct val="90000"/>
              </a:lnSpc>
              <a:spcBef>
                <a:spcPts val="500"/>
              </a:spcBef>
              <a:spcAft>
                <a:spcPts val="0"/>
              </a:spcAft>
              <a:buClr>
                <a:schemeClr val="dk1"/>
              </a:buClr>
              <a:buSzPts val="1400"/>
              <a:buChar char="•"/>
            </a:pPr>
            <a:r>
              <a:rPr lang="en-ID" sz="1400"/>
              <a:t>I am ___.</a:t>
            </a:r>
            <a:endParaRPr/>
          </a:p>
          <a:p>
            <a:pPr indent="-228600" lvl="1" marL="685800" rtl="0" algn="l">
              <a:lnSpc>
                <a:spcPct val="90000"/>
              </a:lnSpc>
              <a:spcBef>
                <a:spcPts val="500"/>
              </a:spcBef>
              <a:spcAft>
                <a:spcPts val="0"/>
              </a:spcAft>
              <a:buClr>
                <a:schemeClr val="dk1"/>
              </a:buClr>
              <a:buSzPts val="1400"/>
              <a:buChar char="•"/>
            </a:pPr>
            <a:r>
              <a:rPr lang="en-ID" sz="1400"/>
              <a:t>I am ___ hungry.</a:t>
            </a:r>
            <a:endParaRPr/>
          </a:p>
          <a:p>
            <a:pPr indent="-228600" lvl="1" marL="685800" rtl="0" algn="l">
              <a:lnSpc>
                <a:spcPct val="90000"/>
              </a:lnSpc>
              <a:spcBef>
                <a:spcPts val="500"/>
              </a:spcBef>
              <a:spcAft>
                <a:spcPts val="0"/>
              </a:spcAft>
              <a:buClr>
                <a:schemeClr val="dk1"/>
              </a:buClr>
              <a:buSzPts val="1400"/>
              <a:buChar char="•"/>
            </a:pPr>
            <a:r>
              <a:rPr lang="en-ID" sz="1400"/>
              <a:t>I am ___ hungry, and I can eat half a pig.</a:t>
            </a:r>
            <a:endParaRPr/>
          </a:p>
          <a:p>
            <a:pPr indent="-228600" lvl="0" marL="228600" rtl="0" algn="l">
              <a:lnSpc>
                <a:spcPct val="90000"/>
              </a:lnSpc>
              <a:spcBef>
                <a:spcPts val="1000"/>
              </a:spcBef>
              <a:spcAft>
                <a:spcPts val="0"/>
              </a:spcAft>
              <a:buClr>
                <a:schemeClr val="dk1"/>
              </a:buClr>
              <a:buSzPts val="1400"/>
              <a:buChar char="•"/>
            </a:pPr>
            <a:r>
              <a:rPr lang="en-ID" sz="1400"/>
              <a:t>Depending on the amount of information available, we might fill in the blanks with very different words such as “happy”, “not”, and “very”. Clearly the end of the phrase (if available) conveys significant information about which word to pick. A sequence model that is incapable of taking advantage of this will perform poorly on related tasks. For instance, to do well in named entity recognition (e.g., to recognize whether “Green” refers to “Mr. Green” or to the color) longer-range context is equally vital. To get some inspiration for addressing the problem let us take a detour to probabilistic graphical models.</a:t>
            </a:r>
            <a:endParaRPr/>
          </a:p>
          <a:p>
            <a:pPr indent="-139700" lvl="0" marL="22860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7" name="Google Shape;197;p11"/>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11"/>
          <p:cNvSpPr txBox="1"/>
          <p:nvPr>
            <p:ph type="title"/>
          </p:nvPr>
        </p:nvSpPr>
        <p:spPr>
          <a:xfrm>
            <a:off x="838201" y="643467"/>
            <a:ext cx="3888526" cy="1800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DP in Markov Models</a:t>
            </a:r>
            <a:endParaRPr/>
          </a:p>
        </p:txBody>
      </p:sp>
      <p:sp>
        <p:nvSpPr>
          <p:cNvPr id="199" name="Google Shape;199;p11"/>
          <p:cNvSpPr txBox="1"/>
          <p:nvPr>
            <p:ph idx="1" type="body"/>
          </p:nvPr>
        </p:nvSpPr>
        <p:spPr>
          <a:xfrm>
            <a:off x="838201" y="2623381"/>
            <a:ext cx="3888528" cy="35535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100"/>
              <a:buChar char="•"/>
            </a:pPr>
            <a:r>
              <a:rPr lang="en-ID" sz="1100"/>
              <a:t>This subsection serves to illustrate the dynamic programming problem. The specific technical details do not matter for understanding the deep learning models but they help in motivating why one might use deep learning and why one might pick specific architectures.</a:t>
            </a:r>
            <a:endParaRPr/>
          </a:p>
          <a:p>
            <a:pPr indent="-228600" lvl="0" marL="228600" rtl="0" algn="l">
              <a:lnSpc>
                <a:spcPct val="90000"/>
              </a:lnSpc>
              <a:spcBef>
                <a:spcPts val="1000"/>
              </a:spcBef>
              <a:spcAft>
                <a:spcPts val="0"/>
              </a:spcAft>
              <a:buClr>
                <a:schemeClr val="dk1"/>
              </a:buClr>
              <a:buSzPts val="1100"/>
              <a:buChar char="•"/>
            </a:pPr>
            <a:r>
              <a:rPr lang="en-ID" sz="1100"/>
              <a:t>If we want to solve the problem using probabilistic graphical models we could for instance design a latent variable model as follows. At any time step 𝑡t, we assume that there exists some latent variable ℎ𝑡ht that governs our observed emission 𝑥𝑡xt via 𝑃(𝑥𝑡∣ℎ𝑡)P(xt∣ht). Moreover, any transition ℎ𝑡→ℎ𝑡+1ht→ht+1 is given by some state transition probability 𝑃(ℎ𝑡+1∣ℎ𝑡)P(ht+1∣ht). This probabilistic graphical model is then a </a:t>
            </a:r>
            <a:r>
              <a:rPr i="1" lang="en-ID" sz="1100"/>
              <a:t>hidden Markov model</a:t>
            </a:r>
            <a:r>
              <a:rPr lang="en-ID" sz="1100"/>
              <a:t> as</a:t>
            </a:r>
            <a:endParaRPr/>
          </a:p>
          <a:p>
            <a:pPr indent="-158750" lvl="0" marL="228600" rtl="0" algn="l">
              <a:lnSpc>
                <a:spcPct val="90000"/>
              </a:lnSpc>
              <a:spcBef>
                <a:spcPts val="1000"/>
              </a:spcBef>
              <a:spcAft>
                <a:spcPts val="0"/>
              </a:spcAft>
              <a:buClr>
                <a:schemeClr val="dk1"/>
              </a:buClr>
              <a:buSzPts val="1100"/>
              <a:buNone/>
            </a:pPr>
            <a:r>
              <a:t/>
            </a:r>
            <a:endParaRPr sz="1100"/>
          </a:p>
        </p:txBody>
      </p:sp>
      <p:pic>
        <p:nvPicPr>
          <p:cNvPr id="200" name="Google Shape;200;p11"/>
          <p:cNvPicPr preferRelativeResize="0"/>
          <p:nvPr/>
        </p:nvPicPr>
        <p:blipFill rotWithShape="1">
          <a:blip r:embed="rId3">
            <a:alphaModFix/>
          </a:blip>
          <a:srcRect b="0" l="0" r="0" t="0"/>
          <a:stretch/>
        </p:blipFill>
        <p:spPr>
          <a:xfrm>
            <a:off x="6800986" y="2623381"/>
            <a:ext cx="4984961" cy="1565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Bidirectional Model</a:t>
            </a:r>
            <a:endParaRPr/>
          </a:p>
        </p:txBody>
      </p:sp>
      <p:sp>
        <p:nvSpPr>
          <p:cNvPr id="206" name="Google Shape;206;p12"/>
          <p:cNvSpPr txBox="1"/>
          <p:nvPr>
            <p:ph idx="1" type="body"/>
          </p:nvPr>
        </p:nvSpPr>
        <p:spPr>
          <a:xfrm>
            <a:off x="838200" y="2011680"/>
            <a:ext cx="5822576" cy="4160520"/>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100000"/>
              </a:lnSpc>
              <a:spcBef>
                <a:spcPts val="0"/>
              </a:spcBef>
              <a:spcAft>
                <a:spcPts val="0"/>
              </a:spcAft>
              <a:buClr>
                <a:schemeClr val="dk1"/>
              </a:buClr>
              <a:buSzPct val="100000"/>
              <a:buChar char="•"/>
            </a:pPr>
            <a:r>
              <a:rPr lang="en-ID"/>
              <a:t>If we want to have a mechanism in RNNs that offers comparable look-ahead ability as in hidden Markov models, we need to modify the RNN design that we have seen so far. Fortunately, this is easy conceptually. Instead of running an RNN only in the forward mode starting from the first token, we start another one from the last token running from back to front. </a:t>
            </a:r>
            <a:r>
              <a:rPr i="1" lang="en-ID"/>
              <a:t>Bidirectional RNNs</a:t>
            </a:r>
            <a:r>
              <a:rPr lang="en-ID"/>
              <a:t> add a hidden layer that passes information in a backward direction to more flexibly process such information.</a:t>
            </a:r>
            <a:endParaRPr/>
          </a:p>
          <a:p>
            <a:pPr indent="-228600" lvl="0" marL="228600" rtl="0" algn="l">
              <a:lnSpc>
                <a:spcPct val="100000"/>
              </a:lnSpc>
              <a:spcBef>
                <a:spcPts val="1000"/>
              </a:spcBef>
              <a:spcAft>
                <a:spcPts val="0"/>
              </a:spcAft>
              <a:buClr>
                <a:schemeClr val="dk1"/>
              </a:buClr>
              <a:buSzPct val="100000"/>
              <a:buChar char="•"/>
            </a:pPr>
            <a:r>
              <a:rPr lang="en-ID"/>
              <a:t>In fact, this is not too dissimilar to the forward and backward recursions in the dynamic programming of hidden Markov models. The main distinction is that in the previous case these equations had a specific statistical meaning. Now they are devoid of such easily accessible interpretations and we can just treat them as generic and learnable functions. This transition epitomizes many of the principles guiding the design of modern deep networks: first, use the type of functional dependencies of classical statistical models, and then parameterize them in a generic form.</a:t>
            </a:r>
            <a:endParaRPr/>
          </a:p>
          <a:p>
            <a:pPr indent="-228600" lvl="0" marL="228600" rtl="0" algn="l">
              <a:lnSpc>
                <a:spcPct val="100000"/>
              </a:lnSpc>
              <a:spcBef>
                <a:spcPts val="1000"/>
              </a:spcBef>
              <a:spcAft>
                <a:spcPts val="0"/>
              </a:spcAft>
              <a:buClr>
                <a:schemeClr val="dk1"/>
              </a:buClr>
              <a:buSzPct val="100000"/>
              <a:buChar char="•"/>
            </a:pPr>
            <a:r>
              <a:rPr lang="en-ID"/>
              <a:t>In bidirectional RNNs, the hidden state for each time step is simultaneously determined by the data prior to and after the current time step.</a:t>
            </a:r>
            <a:endParaRPr/>
          </a:p>
          <a:p>
            <a:pPr indent="-228600" lvl="0" marL="228600" rtl="0" algn="l">
              <a:lnSpc>
                <a:spcPct val="100000"/>
              </a:lnSpc>
              <a:spcBef>
                <a:spcPts val="1000"/>
              </a:spcBef>
              <a:spcAft>
                <a:spcPts val="0"/>
              </a:spcAft>
              <a:buClr>
                <a:schemeClr val="dk1"/>
              </a:buClr>
              <a:buSzPct val="100000"/>
              <a:buChar char="•"/>
            </a:pPr>
            <a:r>
              <a:rPr lang="en-ID"/>
              <a:t>Bidirectional RNNs bear a striking resemblance with the forward-backward algorithm in probabilistic graphical models.</a:t>
            </a:r>
            <a:endParaRPr/>
          </a:p>
          <a:p>
            <a:pPr indent="-228600" lvl="0" marL="228600" rtl="0" algn="l">
              <a:lnSpc>
                <a:spcPct val="100000"/>
              </a:lnSpc>
              <a:spcBef>
                <a:spcPts val="1000"/>
              </a:spcBef>
              <a:spcAft>
                <a:spcPts val="0"/>
              </a:spcAft>
              <a:buClr>
                <a:schemeClr val="dk1"/>
              </a:buClr>
              <a:buSzPct val="100000"/>
              <a:buChar char="•"/>
            </a:pPr>
            <a:r>
              <a:rPr lang="en-ID"/>
              <a:t>Bidirectional RNNs are mostly useful for sequence encoding and the estimation of observations given bidirectional context.</a:t>
            </a:r>
            <a:endParaRPr/>
          </a:p>
          <a:p>
            <a:pPr indent="-228600" lvl="0" marL="228600" rtl="0" algn="l">
              <a:lnSpc>
                <a:spcPct val="100000"/>
              </a:lnSpc>
              <a:spcBef>
                <a:spcPts val="1000"/>
              </a:spcBef>
              <a:spcAft>
                <a:spcPts val="0"/>
              </a:spcAft>
              <a:buClr>
                <a:schemeClr val="dk1"/>
              </a:buClr>
              <a:buSzPct val="100000"/>
              <a:buChar char="•"/>
            </a:pPr>
            <a:r>
              <a:rPr lang="en-ID"/>
              <a:t>Bidirectional RNNs are very costly to train due to long gradient chains.</a:t>
            </a:r>
            <a:endParaRPr/>
          </a:p>
        </p:txBody>
      </p:sp>
      <p:pic>
        <p:nvPicPr>
          <p:cNvPr id="207" name="Google Shape;207;p12"/>
          <p:cNvPicPr preferRelativeResize="0"/>
          <p:nvPr/>
        </p:nvPicPr>
        <p:blipFill rotWithShape="1">
          <a:blip r:embed="rId3">
            <a:alphaModFix/>
          </a:blip>
          <a:srcRect b="0" l="0" r="0" t="0"/>
          <a:stretch/>
        </p:blipFill>
        <p:spPr>
          <a:xfrm>
            <a:off x="7035460" y="2011680"/>
            <a:ext cx="4318340" cy="2533426"/>
          </a:xfrm>
          <a:prstGeom prst="rect">
            <a:avLst/>
          </a:prstGeom>
          <a:noFill/>
          <a:ln>
            <a:noFill/>
          </a:ln>
        </p:spPr>
      </p:pic>
      <p:pic>
        <p:nvPicPr>
          <p:cNvPr id="208" name="Google Shape;208;p12"/>
          <p:cNvPicPr preferRelativeResize="0"/>
          <p:nvPr/>
        </p:nvPicPr>
        <p:blipFill rotWithShape="1">
          <a:blip r:embed="rId4">
            <a:alphaModFix/>
          </a:blip>
          <a:srcRect b="0" l="0" r="0" t="0"/>
          <a:stretch/>
        </p:blipFill>
        <p:spPr>
          <a:xfrm>
            <a:off x="7286812" y="4866098"/>
            <a:ext cx="3148106" cy="1145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Machine Translation</a:t>
            </a:r>
            <a:endParaRPr/>
          </a:p>
        </p:txBody>
      </p:sp>
      <p:sp>
        <p:nvSpPr>
          <p:cNvPr id="214" name="Google Shape;214;p1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00000"/>
              </a:lnSpc>
              <a:spcBef>
                <a:spcPts val="0"/>
              </a:spcBef>
              <a:spcAft>
                <a:spcPts val="0"/>
              </a:spcAft>
              <a:buClr>
                <a:schemeClr val="dk1"/>
              </a:buClr>
              <a:buSzPct val="100000"/>
              <a:buChar char="•"/>
            </a:pPr>
            <a:r>
              <a:rPr i="1" lang="en-ID"/>
              <a:t>Machine translation</a:t>
            </a:r>
            <a:r>
              <a:rPr lang="en-ID"/>
              <a:t> refers to the automatic translation of a sequence from one language to another. In fact, this field may date back to 1940s soon after digital computers were invented, especially by considering the use of computers for cracking language codes in World War II. For decades, statistical approaches had been dominant in this field before the rise of end-to-end learning using neural networks. The latter is often called </a:t>
            </a:r>
            <a:r>
              <a:rPr i="1" lang="en-ID"/>
              <a:t>neural machine translation</a:t>
            </a:r>
            <a:r>
              <a:rPr lang="en-ID"/>
              <a:t> to distinguish itself from </a:t>
            </a:r>
            <a:r>
              <a:rPr i="1" lang="en-ID"/>
              <a:t>statistical machine translation</a:t>
            </a:r>
            <a:r>
              <a:rPr lang="en-ID"/>
              <a:t> that involves statistical analysis in components such as the translation model and the language model.</a:t>
            </a:r>
            <a:endParaRPr/>
          </a:p>
          <a:p>
            <a:pPr indent="-228600" lvl="0" marL="228600" rtl="0" algn="l">
              <a:lnSpc>
                <a:spcPct val="100000"/>
              </a:lnSpc>
              <a:spcBef>
                <a:spcPts val="1000"/>
              </a:spcBef>
              <a:spcAft>
                <a:spcPts val="0"/>
              </a:spcAft>
              <a:buClr>
                <a:schemeClr val="dk1"/>
              </a:buClr>
              <a:buSzPct val="100000"/>
              <a:buChar char="•"/>
            </a:pPr>
            <a:r>
              <a:rPr lang="en-ID"/>
              <a:t>Emphasizing end-to-end learning, this book will focus on neural machine translation methods. Different from our language model problem whose corpus is in one single language, machine translation datasets are composed of pairs of text sequences that are in the source language and the target language, respectively. Thus, instead of reusing the preprocessing routine for language modeling, we need a different way to preprocess machine translation datasets. In the following, we show how to load the preprocessed data into minibatches for training.</a:t>
            </a:r>
            <a:endParaRPr/>
          </a:p>
          <a:p>
            <a:pPr indent="-104140" lvl="0" marL="22860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Encoder-Decoder Architecture</a:t>
            </a:r>
            <a:endParaRPr/>
          </a:p>
        </p:txBody>
      </p:sp>
      <p:sp>
        <p:nvSpPr>
          <p:cNvPr id="220" name="Google Shape;220;p14"/>
          <p:cNvSpPr txBox="1"/>
          <p:nvPr>
            <p:ph idx="1" type="body"/>
          </p:nvPr>
        </p:nvSpPr>
        <p:spPr>
          <a:xfrm>
            <a:off x="838200" y="2011680"/>
            <a:ext cx="4988859"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1050"/>
              <a:buChar char="•"/>
            </a:pPr>
            <a:r>
              <a:rPr lang="en-ID" sz="1050"/>
              <a:t>Machine translation is a major problem domain for sequence transduction models, whose input and output are both variable-length sequences. To handle this type of inputs and outputs, we can design an architecture with two major components. The first component is an </a:t>
            </a:r>
            <a:r>
              <a:rPr i="1" lang="en-ID" sz="1050"/>
              <a:t>encoder</a:t>
            </a:r>
            <a:r>
              <a:rPr lang="en-ID" sz="1050"/>
              <a:t>: it takes a variable-length sequence as the input and transforms it into a state with a fixed shape. The second component is a </a:t>
            </a:r>
            <a:r>
              <a:rPr i="1" lang="en-ID" sz="1050"/>
              <a:t>decoder</a:t>
            </a:r>
            <a:r>
              <a:rPr lang="en-ID" sz="1050"/>
              <a:t>: it maps the encoded state of a fixed shape to a variable-length sequence. This is called an </a:t>
            </a:r>
            <a:r>
              <a:rPr i="1" lang="en-ID" sz="1050"/>
              <a:t>encoder-decoder</a:t>
            </a:r>
            <a:r>
              <a:rPr lang="en-ID" sz="1050"/>
              <a:t> architecture</a:t>
            </a:r>
            <a:endParaRPr/>
          </a:p>
          <a:p>
            <a:pPr indent="-228600" lvl="0" marL="228600" rtl="0" algn="l">
              <a:lnSpc>
                <a:spcPct val="100000"/>
              </a:lnSpc>
              <a:spcBef>
                <a:spcPts val="1000"/>
              </a:spcBef>
              <a:spcAft>
                <a:spcPts val="0"/>
              </a:spcAft>
              <a:buClr>
                <a:schemeClr val="dk1"/>
              </a:buClr>
              <a:buSzPts val="1050"/>
              <a:buChar char="•"/>
            </a:pPr>
            <a:r>
              <a:rPr lang="en-ID" sz="1050"/>
              <a:t>Let us take machine translation from English to French as an example. Given an input sequence in English: “They”, “are”, “watching”, “.”, this encoder-decoder architecture first encodes the variable-length input into a state, then decodes the state to generate the translated sequence token by token as the output: “Ils”, “regardent”, “.”. Since the encoder-decoder architecture forms the basis of different sequence transduction models in subsequent sections, this section will convert this architecture into an interface that will be implemented later.</a:t>
            </a:r>
            <a:endParaRPr/>
          </a:p>
          <a:p>
            <a:pPr indent="-228600" lvl="0" marL="228600" rtl="0" algn="l">
              <a:lnSpc>
                <a:spcPct val="100000"/>
              </a:lnSpc>
              <a:spcBef>
                <a:spcPts val="1000"/>
              </a:spcBef>
              <a:spcAft>
                <a:spcPts val="0"/>
              </a:spcAft>
              <a:buClr>
                <a:schemeClr val="dk1"/>
              </a:buClr>
              <a:buSzPts val="1050"/>
              <a:buChar char="•"/>
            </a:pPr>
            <a:r>
              <a:rPr lang="en-ID" sz="1050"/>
              <a:t>The encoder-decoder architecture can handle inputs and outputs that are both variable-length sequences, thus is suitable for sequence transduction problems such as machine translation.</a:t>
            </a:r>
            <a:endParaRPr/>
          </a:p>
          <a:p>
            <a:pPr indent="-228600" lvl="0" marL="228600" rtl="0" algn="l">
              <a:lnSpc>
                <a:spcPct val="100000"/>
              </a:lnSpc>
              <a:spcBef>
                <a:spcPts val="1000"/>
              </a:spcBef>
              <a:spcAft>
                <a:spcPts val="0"/>
              </a:spcAft>
              <a:buClr>
                <a:schemeClr val="dk1"/>
              </a:buClr>
              <a:buSzPts val="1050"/>
              <a:buChar char="•"/>
            </a:pPr>
            <a:r>
              <a:rPr lang="en-ID" sz="1050"/>
              <a:t>The encoder takes a variable-length sequence as the input and transforms it into a state with a fixed shape.</a:t>
            </a:r>
            <a:endParaRPr/>
          </a:p>
          <a:p>
            <a:pPr indent="-228600" lvl="0" marL="228600" rtl="0" algn="l">
              <a:lnSpc>
                <a:spcPct val="100000"/>
              </a:lnSpc>
              <a:spcBef>
                <a:spcPts val="1000"/>
              </a:spcBef>
              <a:spcAft>
                <a:spcPts val="0"/>
              </a:spcAft>
              <a:buClr>
                <a:schemeClr val="dk1"/>
              </a:buClr>
              <a:buSzPts val="1050"/>
              <a:buChar char="•"/>
            </a:pPr>
            <a:r>
              <a:rPr lang="en-ID" sz="1050"/>
              <a:t>The decoder maps the encoded state of a fixed shape to a variable-length sequence.</a:t>
            </a:r>
            <a:endParaRPr/>
          </a:p>
          <a:p>
            <a:pPr indent="0" lvl="0" marL="0" rtl="0" algn="l">
              <a:lnSpc>
                <a:spcPct val="100000"/>
              </a:lnSpc>
              <a:spcBef>
                <a:spcPts val="1000"/>
              </a:spcBef>
              <a:spcAft>
                <a:spcPts val="0"/>
              </a:spcAft>
              <a:buClr>
                <a:schemeClr val="dk1"/>
              </a:buClr>
              <a:buSzPts val="1050"/>
              <a:buNone/>
            </a:pPr>
            <a:r>
              <a:t/>
            </a:r>
            <a:endParaRPr sz="1050"/>
          </a:p>
        </p:txBody>
      </p:sp>
      <p:pic>
        <p:nvPicPr>
          <p:cNvPr id="221" name="Google Shape;221;p14"/>
          <p:cNvPicPr preferRelativeResize="0"/>
          <p:nvPr/>
        </p:nvPicPr>
        <p:blipFill rotWithShape="1">
          <a:blip r:embed="rId3">
            <a:alphaModFix/>
          </a:blip>
          <a:srcRect b="0" l="0" r="0" t="0"/>
          <a:stretch/>
        </p:blipFill>
        <p:spPr>
          <a:xfrm>
            <a:off x="6364943" y="2177527"/>
            <a:ext cx="5087469" cy="562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Sequence to Sequence Learning</a:t>
            </a:r>
            <a:endParaRPr/>
          </a:p>
        </p:txBody>
      </p:sp>
      <p:sp>
        <p:nvSpPr>
          <p:cNvPr id="227" name="Google Shape;227;p15"/>
          <p:cNvSpPr txBox="1"/>
          <p:nvPr>
            <p:ph idx="1" type="body"/>
          </p:nvPr>
        </p:nvSpPr>
        <p:spPr>
          <a:xfrm>
            <a:off x="838200" y="2011680"/>
            <a:ext cx="5024718"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1000"/>
              <a:buChar char="•"/>
            </a:pPr>
            <a:r>
              <a:rPr lang="en-ID" sz="1000"/>
              <a:t>S2S  will use two RNNs to design the encoder and the decoder of this architecture and apply it to </a:t>
            </a:r>
            <a:r>
              <a:rPr i="1" lang="en-ID" sz="1000"/>
              <a:t>sequence to sequence</a:t>
            </a:r>
            <a:r>
              <a:rPr lang="en-ID" sz="1000"/>
              <a:t> learning for machine translation </a:t>
            </a:r>
            <a:r>
              <a:rPr lang="en-ID" sz="1000" u="sng">
                <a:solidFill>
                  <a:schemeClr val="hlink"/>
                </a:solidFill>
                <a:hlinkClick r:id="rId3"/>
              </a:rPr>
              <a:t>[Sutskever et al., 2014]</a:t>
            </a:r>
            <a:r>
              <a:rPr lang="en-ID" sz="1000" u="sng">
                <a:solidFill>
                  <a:schemeClr val="hlink"/>
                </a:solidFill>
                <a:hlinkClick r:id="rId4"/>
              </a:rPr>
              <a:t>[Cho et al., 2014b]</a:t>
            </a:r>
            <a:r>
              <a:rPr lang="en-ID" sz="1000"/>
              <a:t>.</a:t>
            </a:r>
            <a:endParaRPr/>
          </a:p>
          <a:p>
            <a:pPr indent="-228600" lvl="0" marL="228600" rtl="0" algn="l">
              <a:lnSpc>
                <a:spcPct val="100000"/>
              </a:lnSpc>
              <a:spcBef>
                <a:spcPts val="1000"/>
              </a:spcBef>
              <a:spcAft>
                <a:spcPts val="0"/>
              </a:spcAft>
              <a:buClr>
                <a:schemeClr val="dk1"/>
              </a:buClr>
              <a:buSzPts val="1000"/>
              <a:buChar char="•"/>
            </a:pPr>
            <a:r>
              <a:rPr lang="en-ID" sz="1000"/>
              <a:t>Following the design principle of the encoder-decoder architecture, the RNN encoder can take a variable-length sequence as the input and transforms it into a fixed-shape hidden state. In other words, information of the input (source) sequence is </a:t>
            </a:r>
            <a:r>
              <a:rPr i="1" lang="en-ID" sz="1000"/>
              <a:t>encoded</a:t>
            </a:r>
            <a:r>
              <a:rPr lang="en-ID" sz="1000"/>
              <a:t> in the hidden state of the RNN encoder. To generate the output sequence token by token, a separate RNN decoder can predict the next token based on what tokens have been seen (such as in language modeling) or generated, together with the encoded information of the input sequence. </a:t>
            </a:r>
            <a:endParaRPr/>
          </a:p>
          <a:p>
            <a:pPr indent="-228600" lvl="0" marL="228600" rtl="0" algn="l">
              <a:lnSpc>
                <a:spcPct val="100000"/>
              </a:lnSpc>
              <a:spcBef>
                <a:spcPts val="1000"/>
              </a:spcBef>
              <a:spcAft>
                <a:spcPts val="0"/>
              </a:spcAft>
              <a:buClr>
                <a:schemeClr val="dk1"/>
              </a:buClr>
              <a:buSzPts val="1000"/>
              <a:buChar char="•"/>
            </a:pPr>
            <a:r>
              <a:rPr lang="en-ID" sz="1000"/>
              <a:t>To predict the output sequence token by token, at each decoder time step the predicted token from the previous time step is fed into the decoder as an input. Similar to training, at the initial time step the beginning-of-sequence (“&lt;bos&gt;”) token is fed into the decoder. </a:t>
            </a:r>
            <a:endParaRPr/>
          </a:p>
          <a:p>
            <a:pPr indent="-228600" lvl="0" marL="228600" rtl="0" algn="l">
              <a:lnSpc>
                <a:spcPct val="100000"/>
              </a:lnSpc>
              <a:spcBef>
                <a:spcPts val="1000"/>
              </a:spcBef>
              <a:spcAft>
                <a:spcPts val="0"/>
              </a:spcAft>
              <a:buClr>
                <a:schemeClr val="dk1"/>
              </a:buClr>
              <a:buSzPts val="1000"/>
              <a:buChar char="•"/>
            </a:pPr>
            <a:r>
              <a:rPr lang="en-ID" sz="1000"/>
              <a:t>When implementing the encoder and the decoder, we can use multilayer RNNs.</a:t>
            </a:r>
            <a:endParaRPr/>
          </a:p>
          <a:p>
            <a:pPr indent="-228600" lvl="0" marL="228600" rtl="0" algn="l">
              <a:lnSpc>
                <a:spcPct val="100000"/>
              </a:lnSpc>
              <a:spcBef>
                <a:spcPts val="1000"/>
              </a:spcBef>
              <a:spcAft>
                <a:spcPts val="0"/>
              </a:spcAft>
              <a:buClr>
                <a:schemeClr val="dk1"/>
              </a:buClr>
              <a:buSzPts val="1000"/>
              <a:buChar char="•"/>
            </a:pPr>
            <a:r>
              <a:rPr lang="en-ID" sz="1000"/>
              <a:t>We can use masks to filter out irrelevant computations, such as when calculating the loss.</a:t>
            </a:r>
            <a:endParaRPr/>
          </a:p>
          <a:p>
            <a:pPr indent="-228600" lvl="0" marL="228600" rtl="0" algn="l">
              <a:lnSpc>
                <a:spcPct val="100000"/>
              </a:lnSpc>
              <a:spcBef>
                <a:spcPts val="1000"/>
              </a:spcBef>
              <a:spcAft>
                <a:spcPts val="0"/>
              </a:spcAft>
              <a:buClr>
                <a:schemeClr val="dk1"/>
              </a:buClr>
              <a:buSzPts val="1000"/>
              <a:buChar char="•"/>
            </a:pPr>
            <a:r>
              <a:rPr lang="en-ID" sz="1000"/>
              <a:t>In encoder-decoder training, the teacher forcing approach feeds original output sequences (in contrast to predictions) into the decoder.</a:t>
            </a:r>
            <a:endParaRPr/>
          </a:p>
          <a:p>
            <a:pPr indent="-228600" lvl="0" marL="228600" rtl="0" algn="l">
              <a:lnSpc>
                <a:spcPct val="100000"/>
              </a:lnSpc>
              <a:spcBef>
                <a:spcPts val="1000"/>
              </a:spcBef>
              <a:spcAft>
                <a:spcPts val="0"/>
              </a:spcAft>
              <a:buClr>
                <a:schemeClr val="dk1"/>
              </a:buClr>
              <a:buSzPts val="1000"/>
              <a:buChar char="•"/>
            </a:pPr>
            <a:r>
              <a:rPr lang="en-ID" sz="1000"/>
              <a:t>BLEU is a popular measure for evaluating output sequences by matching 𝑛n-grams between the predicted sequence and the label sequence.</a:t>
            </a:r>
            <a:endParaRPr/>
          </a:p>
          <a:p>
            <a:pPr indent="-165100" lvl="0" marL="228600" rtl="0" algn="l">
              <a:lnSpc>
                <a:spcPct val="100000"/>
              </a:lnSpc>
              <a:spcBef>
                <a:spcPts val="1000"/>
              </a:spcBef>
              <a:spcAft>
                <a:spcPts val="0"/>
              </a:spcAft>
              <a:buClr>
                <a:schemeClr val="dk1"/>
              </a:buClr>
              <a:buSzPts val="1000"/>
              <a:buNone/>
            </a:pPr>
            <a:r>
              <a:t/>
            </a:r>
            <a:endParaRPr b="1" sz="1000"/>
          </a:p>
        </p:txBody>
      </p:sp>
      <p:pic>
        <p:nvPicPr>
          <p:cNvPr id="228" name="Google Shape;228;p15"/>
          <p:cNvPicPr preferRelativeResize="0"/>
          <p:nvPr/>
        </p:nvPicPr>
        <p:blipFill rotWithShape="1">
          <a:blip r:embed="rId5">
            <a:alphaModFix/>
          </a:blip>
          <a:srcRect b="0" l="0" r="0" t="0"/>
          <a:stretch/>
        </p:blipFill>
        <p:spPr>
          <a:xfrm>
            <a:off x="6096000" y="1849718"/>
            <a:ext cx="5638800" cy="177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Home Work</a:t>
            </a:r>
            <a:endParaRPr/>
          </a:p>
        </p:txBody>
      </p:sp>
      <p:sp>
        <p:nvSpPr>
          <p:cNvPr id="234" name="Google Shape;234;p1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ID"/>
              <a:t>Encoder Decoder</a:t>
            </a:r>
            <a:endParaRPr/>
          </a:p>
          <a:p>
            <a:pPr indent="-228600" lvl="0" marL="228600" rtl="0" algn="l">
              <a:lnSpc>
                <a:spcPct val="100000"/>
              </a:lnSpc>
              <a:spcBef>
                <a:spcPts val="1000"/>
              </a:spcBef>
              <a:spcAft>
                <a:spcPts val="0"/>
              </a:spcAft>
              <a:buClr>
                <a:schemeClr val="dk1"/>
              </a:buClr>
              <a:buSzPts val="2800"/>
              <a:buChar char="•"/>
            </a:pPr>
            <a:r>
              <a:rPr lang="en-ID"/>
              <a:t>Sequence to Sequence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0" name="Google Shape;110;p2"/>
          <p:cNvSpPr txBox="1"/>
          <p:nvPr>
            <p:ph type="title"/>
          </p:nvPr>
        </p:nvSpPr>
        <p:spPr>
          <a:xfrm>
            <a:off x="6513788" y="365125"/>
            <a:ext cx="4840010"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Outline</a:t>
            </a:r>
            <a:endParaRPr/>
          </a:p>
        </p:txBody>
      </p:sp>
      <p:pic>
        <p:nvPicPr>
          <p:cNvPr descr="Scan of a human brain in a neurology clinic" id="111" name="Google Shape;111;p2"/>
          <p:cNvPicPr preferRelativeResize="0"/>
          <p:nvPr/>
        </p:nvPicPr>
        <p:blipFill rotWithShape="1">
          <a:blip r:embed="rId3">
            <a:alphaModFix/>
          </a:blip>
          <a:srcRect b="0" l="33108" r="0" t="0"/>
          <a:stretch/>
        </p:blipFill>
        <p:spPr>
          <a:xfrm>
            <a:off x="2" y="10"/>
            <a:ext cx="611656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112" name="Google Shape;112;p2"/>
          <p:cNvSpPr txBox="1"/>
          <p:nvPr>
            <p:ph idx="1" type="body"/>
          </p:nvPr>
        </p:nvSpPr>
        <p:spPr>
          <a:xfrm>
            <a:off x="5892800" y="2333297"/>
            <a:ext cx="6299200" cy="38436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ID" sz="2000"/>
              <a:t>Gated Recurrent Units (GRU)</a:t>
            </a:r>
            <a:endParaRPr/>
          </a:p>
          <a:p>
            <a:pPr indent="-228600" lvl="0" marL="228600" rtl="0" algn="l">
              <a:lnSpc>
                <a:spcPct val="90000"/>
              </a:lnSpc>
              <a:spcBef>
                <a:spcPts val="1000"/>
              </a:spcBef>
              <a:spcAft>
                <a:spcPts val="0"/>
              </a:spcAft>
              <a:buClr>
                <a:schemeClr val="dk1"/>
              </a:buClr>
              <a:buSzPts val="2000"/>
              <a:buChar char="•"/>
            </a:pPr>
            <a:r>
              <a:rPr lang="en-ID" sz="2000"/>
              <a:t>Long Short-Term Memory (LSTM)</a:t>
            </a:r>
            <a:endParaRPr/>
          </a:p>
          <a:p>
            <a:pPr indent="-228600" lvl="0" marL="228600" rtl="0" algn="l">
              <a:lnSpc>
                <a:spcPct val="90000"/>
              </a:lnSpc>
              <a:spcBef>
                <a:spcPts val="1000"/>
              </a:spcBef>
              <a:spcAft>
                <a:spcPts val="0"/>
              </a:spcAft>
              <a:buClr>
                <a:schemeClr val="dk1"/>
              </a:buClr>
              <a:buSzPts val="2000"/>
              <a:buChar char="•"/>
            </a:pPr>
            <a:r>
              <a:rPr lang="en-ID" sz="2000"/>
              <a:t>Deep Recurrent Neural Networks</a:t>
            </a:r>
            <a:endParaRPr/>
          </a:p>
          <a:p>
            <a:pPr indent="-228600" lvl="0" marL="228600" rtl="0" algn="l">
              <a:lnSpc>
                <a:spcPct val="90000"/>
              </a:lnSpc>
              <a:spcBef>
                <a:spcPts val="1000"/>
              </a:spcBef>
              <a:spcAft>
                <a:spcPts val="0"/>
              </a:spcAft>
              <a:buClr>
                <a:schemeClr val="dk1"/>
              </a:buClr>
              <a:buSzPts val="2000"/>
              <a:buChar char="•"/>
            </a:pPr>
            <a:r>
              <a:rPr lang="en-ID" sz="2000"/>
              <a:t>Bidirectional Recurrent Neural Networks </a:t>
            </a:r>
            <a:endParaRPr/>
          </a:p>
          <a:p>
            <a:pPr indent="-228600" lvl="0" marL="228600" rtl="0" algn="l">
              <a:lnSpc>
                <a:spcPct val="90000"/>
              </a:lnSpc>
              <a:spcBef>
                <a:spcPts val="1000"/>
              </a:spcBef>
              <a:spcAft>
                <a:spcPts val="0"/>
              </a:spcAft>
              <a:buClr>
                <a:schemeClr val="dk1"/>
              </a:buClr>
              <a:buSzPts val="2000"/>
              <a:buChar char="•"/>
            </a:pPr>
            <a:r>
              <a:rPr lang="en-ID" sz="2000"/>
              <a:t>Machine Translation and Dataset</a:t>
            </a:r>
            <a:endParaRPr/>
          </a:p>
          <a:p>
            <a:pPr indent="-228600" lvl="0" marL="228600" rtl="0" algn="l">
              <a:lnSpc>
                <a:spcPct val="90000"/>
              </a:lnSpc>
              <a:spcBef>
                <a:spcPts val="1000"/>
              </a:spcBef>
              <a:spcAft>
                <a:spcPts val="0"/>
              </a:spcAft>
              <a:buClr>
                <a:schemeClr val="dk1"/>
              </a:buClr>
              <a:buSzPts val="2000"/>
              <a:buChar char="•"/>
            </a:pPr>
            <a:r>
              <a:rPr lang="en-ID" sz="2000"/>
              <a:t>Encoder-Decoder Architecture</a:t>
            </a:r>
            <a:endParaRPr/>
          </a:p>
          <a:p>
            <a:pPr indent="-228600" lvl="0" marL="228600" rtl="0" algn="l">
              <a:lnSpc>
                <a:spcPct val="90000"/>
              </a:lnSpc>
              <a:spcBef>
                <a:spcPts val="1000"/>
              </a:spcBef>
              <a:spcAft>
                <a:spcPts val="0"/>
              </a:spcAft>
              <a:buClr>
                <a:schemeClr val="dk1"/>
              </a:buClr>
              <a:buSzPts val="2000"/>
              <a:buChar char="•"/>
            </a:pPr>
            <a:r>
              <a:rPr lang="en-ID" sz="2000"/>
              <a:t>Sequence to Sequence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8" name="Google Shape;118;p3"/>
          <p:cNvSpPr/>
          <p:nvPr/>
        </p:nvSpPr>
        <p:spPr>
          <a:xfrm>
            <a:off x="575070" y="1834243"/>
            <a:ext cx="3781618" cy="3189514"/>
          </a:xfrm>
          <a:custGeom>
            <a:rect b="b" l="l" r="r" t="t"/>
            <a:pathLst>
              <a:path extrusionOk="0" h="3193741" w="5470628">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25AE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19" name="Google Shape;119;p3"/>
          <p:cNvSpPr txBox="1"/>
          <p:nvPr>
            <p:ph type="title"/>
          </p:nvPr>
        </p:nvSpPr>
        <p:spPr>
          <a:xfrm>
            <a:off x="960510" y="2785830"/>
            <a:ext cx="3010737" cy="176561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Font typeface="Abril Fatface"/>
              <a:buNone/>
            </a:pPr>
            <a:r>
              <a:rPr lang="en-ID" sz="3200">
                <a:solidFill>
                  <a:srgbClr val="FFFFFF"/>
                </a:solidFill>
              </a:rPr>
              <a:t>Gated Recurrent Units (GRU)</a:t>
            </a:r>
            <a:endParaRPr/>
          </a:p>
        </p:txBody>
      </p:sp>
      <p:sp>
        <p:nvSpPr>
          <p:cNvPr id="120" name="Google Shape;120;p3"/>
          <p:cNvSpPr txBox="1"/>
          <p:nvPr>
            <p:ph idx="1" type="body"/>
          </p:nvPr>
        </p:nvSpPr>
        <p:spPr>
          <a:xfrm>
            <a:off x="5285014" y="964850"/>
            <a:ext cx="6068786" cy="4928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D" sz="2000"/>
              <a:t>The key distinction between vanilla RNNs and GRUs is that the latter support </a:t>
            </a:r>
            <a:r>
              <a:rPr b="1" lang="en-ID" sz="2000"/>
              <a:t>gating of the hidden state</a:t>
            </a:r>
            <a:r>
              <a:rPr lang="en-ID" sz="2000"/>
              <a:t>. </a:t>
            </a:r>
            <a:endParaRPr/>
          </a:p>
          <a:p>
            <a:pPr indent="-228600" lvl="0" marL="228600" rtl="0" algn="l">
              <a:lnSpc>
                <a:spcPct val="100000"/>
              </a:lnSpc>
              <a:spcBef>
                <a:spcPts val="1000"/>
              </a:spcBef>
              <a:spcAft>
                <a:spcPts val="0"/>
              </a:spcAft>
              <a:buClr>
                <a:schemeClr val="dk1"/>
              </a:buClr>
              <a:buSzPts val="2000"/>
              <a:buChar char="•"/>
            </a:pPr>
            <a:r>
              <a:rPr lang="en-ID" sz="2000"/>
              <a:t>GRU has dedicated mechanisms for when a hidden state should be </a:t>
            </a:r>
            <a:r>
              <a:rPr b="1" i="1" lang="en-ID" sz="2000"/>
              <a:t>updated</a:t>
            </a:r>
            <a:r>
              <a:rPr lang="en-ID" sz="2000"/>
              <a:t> and also when it should be </a:t>
            </a:r>
            <a:r>
              <a:rPr b="1" i="1" lang="en-ID" sz="2000"/>
              <a:t>reset</a:t>
            </a:r>
            <a:r>
              <a:rPr lang="en-ID" sz="2000"/>
              <a:t>. </a:t>
            </a:r>
            <a:endParaRPr/>
          </a:p>
          <a:p>
            <a:pPr indent="-228600" lvl="0" marL="228600" rtl="0" algn="l">
              <a:lnSpc>
                <a:spcPct val="100000"/>
              </a:lnSpc>
              <a:spcBef>
                <a:spcPts val="1000"/>
              </a:spcBef>
              <a:spcAft>
                <a:spcPts val="0"/>
              </a:spcAft>
              <a:buClr>
                <a:schemeClr val="dk1"/>
              </a:buClr>
              <a:buSzPts val="2000"/>
              <a:buChar char="•"/>
            </a:pPr>
            <a:r>
              <a:rPr lang="en-ID" sz="2000"/>
              <a:t>These mechanisms are </a:t>
            </a:r>
            <a:r>
              <a:rPr b="1" lang="en-ID" sz="2000"/>
              <a:t>learned </a:t>
            </a:r>
            <a:r>
              <a:rPr lang="en-ID" sz="2000"/>
              <a:t>and they address the concerns listed above. </a:t>
            </a:r>
            <a:endParaRPr/>
          </a:p>
          <a:p>
            <a:pPr indent="-228600" lvl="0" marL="228600" rtl="0" algn="l">
              <a:lnSpc>
                <a:spcPct val="100000"/>
              </a:lnSpc>
              <a:spcBef>
                <a:spcPts val="1000"/>
              </a:spcBef>
              <a:spcAft>
                <a:spcPts val="0"/>
              </a:spcAft>
              <a:buClr>
                <a:schemeClr val="dk1"/>
              </a:buClr>
              <a:buSzPts val="2000"/>
              <a:buChar char="•"/>
            </a:pPr>
            <a:r>
              <a:rPr lang="en-ID" sz="2000"/>
              <a:t>For instance, if the first token is of great importance we will learn not to update the hidden state after the first observation. </a:t>
            </a:r>
            <a:endParaRPr/>
          </a:p>
          <a:p>
            <a:pPr indent="-228600" lvl="0" marL="228600" rtl="0" algn="l">
              <a:lnSpc>
                <a:spcPct val="100000"/>
              </a:lnSpc>
              <a:spcBef>
                <a:spcPts val="1000"/>
              </a:spcBef>
              <a:spcAft>
                <a:spcPts val="0"/>
              </a:spcAft>
              <a:buClr>
                <a:schemeClr val="dk1"/>
              </a:buClr>
              <a:buSzPts val="2000"/>
              <a:buChar char="•"/>
            </a:pPr>
            <a:r>
              <a:rPr lang="en-ID" sz="2000"/>
              <a:t>Likewise, we will learn to </a:t>
            </a:r>
            <a:r>
              <a:rPr b="1" lang="en-ID" sz="2000"/>
              <a:t>skip irrelevant temporary observations</a:t>
            </a:r>
            <a:r>
              <a:rPr lang="en-ID" sz="2000"/>
              <a:t>. Last, we will learn to reset the latent state whenever needed.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6" name="Google Shape;126;p4"/>
          <p:cNvSpPr/>
          <p:nvPr/>
        </p:nvSpPr>
        <p:spPr>
          <a:xfrm>
            <a:off x="575070" y="1834243"/>
            <a:ext cx="3781618" cy="3189514"/>
          </a:xfrm>
          <a:custGeom>
            <a:rect b="b" l="l" r="r" t="t"/>
            <a:pathLst>
              <a:path extrusionOk="0" h="3193741" w="5470628">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25AE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27" name="Google Shape;127;p4"/>
          <p:cNvSpPr txBox="1"/>
          <p:nvPr>
            <p:ph type="title"/>
          </p:nvPr>
        </p:nvSpPr>
        <p:spPr>
          <a:xfrm>
            <a:off x="960510" y="2785830"/>
            <a:ext cx="3010737" cy="176561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Font typeface="Abril Fatface"/>
              <a:buNone/>
            </a:pPr>
            <a:r>
              <a:rPr lang="en-ID" sz="3200">
                <a:solidFill>
                  <a:srgbClr val="FFFFFF"/>
                </a:solidFill>
              </a:rPr>
              <a:t>Benefits of GRU</a:t>
            </a:r>
            <a:endParaRPr/>
          </a:p>
        </p:txBody>
      </p:sp>
      <p:sp>
        <p:nvSpPr>
          <p:cNvPr id="128" name="Google Shape;128;p4"/>
          <p:cNvSpPr txBox="1"/>
          <p:nvPr>
            <p:ph idx="1" type="body"/>
          </p:nvPr>
        </p:nvSpPr>
        <p:spPr>
          <a:xfrm>
            <a:off x="5285014" y="964850"/>
            <a:ext cx="6068786" cy="4928300"/>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D" sz="2000"/>
              <a:t>Gated RNNs can better capture dependencies for sequences with large time step distances.</a:t>
            </a:r>
            <a:endParaRPr/>
          </a:p>
          <a:p>
            <a:pPr indent="-228600" lvl="0" marL="228600" rtl="0" algn="l">
              <a:lnSpc>
                <a:spcPct val="100000"/>
              </a:lnSpc>
              <a:spcBef>
                <a:spcPts val="1000"/>
              </a:spcBef>
              <a:spcAft>
                <a:spcPts val="0"/>
              </a:spcAft>
              <a:buClr>
                <a:schemeClr val="dk1"/>
              </a:buClr>
              <a:buSzPts val="2000"/>
              <a:buChar char="•"/>
            </a:pPr>
            <a:r>
              <a:rPr lang="en-ID" sz="2000"/>
              <a:t>Reset gates help capture short-term dependencies in sequences.</a:t>
            </a:r>
            <a:endParaRPr/>
          </a:p>
          <a:p>
            <a:pPr indent="-228600" lvl="0" marL="228600" rtl="0" algn="l">
              <a:lnSpc>
                <a:spcPct val="100000"/>
              </a:lnSpc>
              <a:spcBef>
                <a:spcPts val="1000"/>
              </a:spcBef>
              <a:spcAft>
                <a:spcPts val="0"/>
              </a:spcAft>
              <a:buClr>
                <a:schemeClr val="dk1"/>
              </a:buClr>
              <a:buSzPts val="2000"/>
              <a:buChar char="•"/>
            </a:pPr>
            <a:r>
              <a:rPr lang="en-ID" sz="2000"/>
              <a:t>Update gates help capture long-term dependencies in sequences.</a:t>
            </a:r>
            <a:endParaRPr/>
          </a:p>
          <a:p>
            <a:pPr indent="-228600" lvl="0" marL="228600" rtl="0" algn="l">
              <a:lnSpc>
                <a:spcPct val="100000"/>
              </a:lnSpc>
              <a:spcBef>
                <a:spcPts val="1000"/>
              </a:spcBef>
              <a:spcAft>
                <a:spcPts val="0"/>
              </a:spcAft>
              <a:buClr>
                <a:schemeClr val="dk1"/>
              </a:buClr>
              <a:buSzPts val="2000"/>
              <a:buChar char="•"/>
            </a:pPr>
            <a:r>
              <a:rPr lang="en-ID" sz="2000"/>
              <a:t>GRUs contain basic RNNs as their extreme case whenever the reset gate is switched on. They can also skip subsequences by turning on the update gate.</a:t>
            </a:r>
            <a:endParaRPr/>
          </a:p>
          <a:p>
            <a:pPr indent="-101600" lvl="0" marL="228600" rtl="0" algn="l">
              <a:lnSpc>
                <a:spcPct val="100000"/>
              </a:lnSpc>
              <a:spcBef>
                <a:spcPts val="1000"/>
              </a:spcBef>
              <a:spcAft>
                <a:spcPts val="0"/>
              </a:spcAft>
              <a:buClr>
                <a:schemeClr val="dk1"/>
              </a:buClr>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4" name="Google Shape;134;p5"/>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35" name="Google Shape;135;p5"/>
          <p:cNvSpPr txBox="1"/>
          <p:nvPr>
            <p:ph type="title"/>
          </p:nvPr>
        </p:nvSpPr>
        <p:spPr>
          <a:xfrm>
            <a:off x="838201" y="643467"/>
            <a:ext cx="3888526" cy="1800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GRU Architecture</a:t>
            </a:r>
            <a:endParaRPr/>
          </a:p>
        </p:txBody>
      </p:sp>
      <p:sp>
        <p:nvSpPr>
          <p:cNvPr id="136" name="Google Shape;136;p5"/>
          <p:cNvSpPr txBox="1"/>
          <p:nvPr>
            <p:ph idx="1" type="body"/>
          </p:nvPr>
        </p:nvSpPr>
        <p:spPr>
          <a:xfrm>
            <a:off x="838201" y="2623381"/>
            <a:ext cx="3888528" cy="355358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D" sz="2000"/>
              <a:t>Reset gates help capture short-term dependencies in sequences.</a:t>
            </a:r>
            <a:endParaRPr/>
          </a:p>
          <a:p>
            <a:pPr indent="-228600" lvl="0" marL="228600" rtl="0" algn="l">
              <a:lnSpc>
                <a:spcPct val="100000"/>
              </a:lnSpc>
              <a:spcBef>
                <a:spcPts val="1000"/>
              </a:spcBef>
              <a:spcAft>
                <a:spcPts val="0"/>
              </a:spcAft>
              <a:buClr>
                <a:schemeClr val="dk1"/>
              </a:buClr>
              <a:buSzPts val="2000"/>
              <a:buChar char="•"/>
            </a:pPr>
            <a:r>
              <a:rPr lang="en-ID" sz="2000"/>
              <a:t>Update gates help capture long-term dependencies in sequences.</a:t>
            </a:r>
            <a:endParaRPr/>
          </a:p>
          <a:p>
            <a:pPr indent="-101600" lvl="0" marL="228600" rtl="0" algn="l">
              <a:lnSpc>
                <a:spcPct val="100000"/>
              </a:lnSpc>
              <a:spcBef>
                <a:spcPts val="1000"/>
              </a:spcBef>
              <a:spcAft>
                <a:spcPts val="0"/>
              </a:spcAft>
              <a:buClr>
                <a:schemeClr val="dk1"/>
              </a:buClr>
              <a:buSzPts val="2000"/>
              <a:buNone/>
            </a:pPr>
            <a:r>
              <a:t/>
            </a:r>
            <a:endParaRPr sz="2000"/>
          </a:p>
        </p:txBody>
      </p:sp>
      <p:pic>
        <p:nvPicPr>
          <p:cNvPr id="137" name="Google Shape;137;p5"/>
          <p:cNvPicPr preferRelativeResize="0"/>
          <p:nvPr/>
        </p:nvPicPr>
        <p:blipFill rotWithShape="1">
          <a:blip r:embed="rId3">
            <a:alphaModFix/>
          </a:blip>
          <a:srcRect b="0" l="0" r="0" t="0"/>
          <a:stretch/>
        </p:blipFill>
        <p:spPr>
          <a:xfrm>
            <a:off x="6229217" y="1320801"/>
            <a:ext cx="5766167" cy="2895600"/>
          </a:xfrm>
          <a:prstGeom prst="rect">
            <a:avLst/>
          </a:prstGeom>
          <a:noFill/>
          <a:ln>
            <a:noFill/>
          </a:ln>
        </p:spPr>
      </p:pic>
      <p:pic>
        <p:nvPicPr>
          <p:cNvPr descr="Text, letter&#10;&#10;Description automatically generated" id="138" name="Google Shape;138;p5"/>
          <p:cNvPicPr preferRelativeResize="0"/>
          <p:nvPr/>
        </p:nvPicPr>
        <p:blipFill rotWithShape="1">
          <a:blip r:embed="rId4">
            <a:alphaModFix/>
          </a:blip>
          <a:srcRect b="0" l="0" r="0" t="0"/>
          <a:stretch/>
        </p:blipFill>
        <p:spPr>
          <a:xfrm>
            <a:off x="7266516" y="4557988"/>
            <a:ext cx="4358217" cy="15089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4" name="Google Shape;144;p6"/>
          <p:cNvSpPr/>
          <p:nvPr/>
        </p:nvSpPr>
        <p:spPr>
          <a:xfrm>
            <a:off x="575070" y="1780058"/>
            <a:ext cx="3781618" cy="2899147"/>
          </a:xfrm>
          <a:custGeom>
            <a:rect b="b" l="l" r="r" t="t"/>
            <a:pathLst>
              <a:path extrusionOk="0" h="3193741" w="5470628">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25AED2">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5" name="Google Shape;145;p6"/>
          <p:cNvSpPr txBox="1"/>
          <p:nvPr>
            <p:ph type="title"/>
          </p:nvPr>
        </p:nvSpPr>
        <p:spPr>
          <a:xfrm>
            <a:off x="1000941" y="2620477"/>
            <a:ext cx="3010737" cy="1497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bril Fatface"/>
              <a:buNone/>
            </a:pPr>
            <a:r>
              <a:rPr lang="en-ID" sz="2800"/>
              <a:t>Long Short Term Memory (LSTM)</a:t>
            </a:r>
            <a:endParaRPr/>
          </a:p>
        </p:txBody>
      </p:sp>
      <p:grpSp>
        <p:nvGrpSpPr>
          <p:cNvPr id="146" name="Google Shape;146;p6"/>
          <p:cNvGrpSpPr/>
          <p:nvPr/>
        </p:nvGrpSpPr>
        <p:grpSpPr>
          <a:xfrm>
            <a:off x="4759240" y="1254269"/>
            <a:ext cx="6537865" cy="4506623"/>
            <a:chOff x="56693" y="416070"/>
            <a:chExt cx="6537865" cy="4506623"/>
          </a:xfrm>
        </p:grpSpPr>
        <p:sp>
          <p:nvSpPr>
            <p:cNvPr id="147" name="Google Shape;147;p6"/>
            <p:cNvSpPr/>
            <p:nvPr/>
          </p:nvSpPr>
          <p:spPr>
            <a:xfrm>
              <a:off x="593384" y="416070"/>
              <a:ext cx="878220" cy="8782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56693" y="1970296"/>
              <a:ext cx="1951601" cy="29523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txBox="1"/>
            <p:nvPr/>
          </p:nvSpPr>
          <p:spPr>
            <a:xfrm>
              <a:off x="56693" y="1970296"/>
              <a:ext cx="1951601" cy="295239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entury Gothic"/>
                <a:buNone/>
              </a:pPr>
              <a:r>
                <a:rPr lang="en-ID" sz="1400">
                  <a:solidFill>
                    <a:schemeClr val="dk1"/>
                  </a:solidFill>
                  <a:latin typeface="Century Gothic"/>
                  <a:ea typeface="Century Gothic"/>
                  <a:cs typeface="Century Gothic"/>
                  <a:sym typeface="Century Gothic"/>
                </a:rPr>
                <a:t>The challenge to address long-term information preservation and short-term input skipping in latent variable models has existed for a long time. </a:t>
              </a:r>
              <a:endParaRPr sz="1400">
                <a:solidFill>
                  <a:schemeClr val="dk1"/>
                </a:solidFill>
                <a:latin typeface="Century Gothic"/>
                <a:ea typeface="Century Gothic"/>
                <a:cs typeface="Century Gothic"/>
                <a:sym typeface="Century Gothic"/>
              </a:endParaRPr>
            </a:p>
          </p:txBody>
        </p:sp>
        <p:sp>
          <p:nvSpPr>
            <p:cNvPr id="150" name="Google Shape;150;p6"/>
            <p:cNvSpPr/>
            <p:nvPr/>
          </p:nvSpPr>
          <p:spPr>
            <a:xfrm>
              <a:off x="2886516" y="416070"/>
              <a:ext cx="878220" cy="8782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2349825" y="1970296"/>
              <a:ext cx="1951601" cy="29523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2349825" y="1970296"/>
              <a:ext cx="1951601" cy="295239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entury Gothic"/>
                <a:buNone/>
              </a:pPr>
              <a:r>
                <a:rPr lang="en-ID" sz="1400">
                  <a:solidFill>
                    <a:schemeClr val="dk1"/>
                  </a:solidFill>
                  <a:latin typeface="Century Gothic"/>
                  <a:ea typeface="Century Gothic"/>
                  <a:cs typeface="Century Gothic"/>
                  <a:sym typeface="Century Gothic"/>
                </a:rPr>
                <a:t>One of the earliest approaches to address this was the long short-term memory (LSTM). It shares many of the properties of the GRU. Interestingly, LSTMs have a slightly more complex design than GRUs but predates GRUs by almost two decades.</a:t>
              </a:r>
              <a:endParaRPr sz="1400">
                <a:solidFill>
                  <a:schemeClr val="dk1"/>
                </a:solidFill>
                <a:latin typeface="Century Gothic"/>
                <a:ea typeface="Century Gothic"/>
                <a:cs typeface="Century Gothic"/>
                <a:sym typeface="Century Gothic"/>
              </a:endParaRPr>
            </a:p>
          </p:txBody>
        </p:sp>
        <p:sp>
          <p:nvSpPr>
            <p:cNvPr id="153" name="Google Shape;153;p6"/>
            <p:cNvSpPr/>
            <p:nvPr/>
          </p:nvSpPr>
          <p:spPr>
            <a:xfrm>
              <a:off x="5179648" y="416070"/>
              <a:ext cx="878220" cy="8782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4642957" y="1970296"/>
              <a:ext cx="1951601" cy="29523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txBox="1"/>
            <p:nvPr/>
          </p:nvSpPr>
          <p:spPr>
            <a:xfrm>
              <a:off x="4642957" y="1970296"/>
              <a:ext cx="1951601" cy="2952397"/>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entury Gothic"/>
                <a:buNone/>
              </a:pPr>
              <a:r>
                <a:rPr lang="en-ID" sz="1400">
                  <a:solidFill>
                    <a:schemeClr val="dk1"/>
                  </a:solidFill>
                  <a:latin typeface="Century Gothic"/>
                  <a:ea typeface="Century Gothic"/>
                  <a:cs typeface="Century Gothic"/>
                  <a:sym typeface="Century Gothic"/>
                </a:rPr>
                <a:t>Arguably LSTM’s design is inspired by logic gates of a computer. LSTM introduces a </a:t>
              </a:r>
              <a:r>
                <a:rPr i="1" lang="en-ID" sz="1400">
                  <a:solidFill>
                    <a:schemeClr val="dk1"/>
                  </a:solidFill>
                  <a:latin typeface="Century Gothic"/>
                  <a:ea typeface="Century Gothic"/>
                  <a:cs typeface="Century Gothic"/>
                  <a:sym typeface="Century Gothic"/>
                </a:rPr>
                <a:t>memory cell</a:t>
              </a:r>
              <a:r>
                <a:rPr lang="en-ID" sz="1400">
                  <a:solidFill>
                    <a:schemeClr val="dk1"/>
                  </a:solidFill>
                  <a:latin typeface="Century Gothic"/>
                  <a:ea typeface="Century Gothic"/>
                  <a:cs typeface="Century Gothic"/>
                  <a:sym typeface="Century Gothic"/>
                </a:rPr>
                <a:t> (or </a:t>
              </a:r>
              <a:r>
                <a:rPr i="1" lang="en-ID" sz="1400">
                  <a:solidFill>
                    <a:schemeClr val="dk1"/>
                  </a:solidFill>
                  <a:latin typeface="Century Gothic"/>
                  <a:ea typeface="Century Gothic"/>
                  <a:cs typeface="Century Gothic"/>
                  <a:sym typeface="Century Gothic"/>
                </a:rPr>
                <a:t>cell</a:t>
              </a:r>
              <a:r>
                <a:rPr lang="en-ID" sz="1400">
                  <a:solidFill>
                    <a:schemeClr val="dk1"/>
                  </a:solidFill>
                  <a:latin typeface="Century Gothic"/>
                  <a:ea typeface="Century Gothic"/>
                  <a:cs typeface="Century Gothic"/>
                  <a:sym typeface="Century Gothic"/>
                </a:rPr>
                <a:t> for short) that has the same shape as the hidden state (some literatures consider the memory cell as a special type of the hidden state), engineered to record additional information. </a:t>
              </a:r>
              <a:endParaRPr sz="1400">
                <a:solidFill>
                  <a:schemeClr val="dk1"/>
                </a:solidFill>
                <a:latin typeface="Century Gothic"/>
                <a:ea typeface="Century Gothic"/>
                <a:cs typeface="Century Gothic"/>
                <a:sym typeface="Century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2" name="Google Shape;162;p7"/>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3" name="Google Shape;163;p7"/>
          <p:cNvSpPr txBox="1"/>
          <p:nvPr>
            <p:ph type="title"/>
          </p:nvPr>
        </p:nvSpPr>
        <p:spPr>
          <a:xfrm>
            <a:off x="838201" y="643467"/>
            <a:ext cx="3888526" cy="1800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LSTM Architecture</a:t>
            </a:r>
            <a:endParaRPr/>
          </a:p>
        </p:txBody>
      </p:sp>
      <p:sp>
        <p:nvSpPr>
          <p:cNvPr id="164" name="Google Shape;164;p7"/>
          <p:cNvSpPr txBox="1"/>
          <p:nvPr>
            <p:ph idx="1" type="body"/>
          </p:nvPr>
        </p:nvSpPr>
        <p:spPr>
          <a:xfrm>
            <a:off x="838201" y="2623381"/>
            <a:ext cx="3888528" cy="35535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ID" sz="1700"/>
              <a:t>LSTMs have three types of gates: input gates, forget gates, and output gates that control the flow of information.</a:t>
            </a:r>
            <a:endParaRPr/>
          </a:p>
          <a:p>
            <a:pPr indent="-228600" lvl="0" marL="228600" rtl="0" algn="l">
              <a:lnSpc>
                <a:spcPct val="90000"/>
              </a:lnSpc>
              <a:spcBef>
                <a:spcPts val="1000"/>
              </a:spcBef>
              <a:spcAft>
                <a:spcPts val="0"/>
              </a:spcAft>
              <a:buClr>
                <a:schemeClr val="dk1"/>
              </a:buClr>
              <a:buSzPts val="1700"/>
              <a:buChar char="•"/>
            </a:pPr>
            <a:r>
              <a:rPr lang="en-ID" sz="1700"/>
              <a:t>The hidden layer output of LSTM includes the hidden state and the memory cell. Only the hidden state is passed into the output layer. The memory cell is entirely internal.</a:t>
            </a:r>
            <a:endParaRPr/>
          </a:p>
          <a:p>
            <a:pPr indent="-228600" lvl="0" marL="228600" rtl="0" algn="l">
              <a:lnSpc>
                <a:spcPct val="90000"/>
              </a:lnSpc>
              <a:spcBef>
                <a:spcPts val="1000"/>
              </a:spcBef>
              <a:spcAft>
                <a:spcPts val="0"/>
              </a:spcAft>
              <a:buClr>
                <a:schemeClr val="dk1"/>
              </a:buClr>
              <a:buSzPts val="1700"/>
              <a:buChar char="•"/>
            </a:pPr>
            <a:r>
              <a:rPr lang="en-ID" sz="1700"/>
              <a:t>LSTMs can alleviate vanishing and exploding gradients.</a:t>
            </a:r>
            <a:endParaRPr/>
          </a:p>
          <a:p>
            <a:pPr indent="-120650" lvl="0" marL="228600" rtl="0" algn="l">
              <a:lnSpc>
                <a:spcPct val="90000"/>
              </a:lnSpc>
              <a:spcBef>
                <a:spcPts val="1000"/>
              </a:spcBef>
              <a:spcAft>
                <a:spcPts val="0"/>
              </a:spcAft>
              <a:buClr>
                <a:schemeClr val="dk1"/>
              </a:buClr>
              <a:buSzPts val="1700"/>
              <a:buNone/>
            </a:pPr>
            <a:r>
              <a:t/>
            </a:r>
            <a:endParaRPr sz="1700"/>
          </a:p>
        </p:txBody>
      </p:sp>
      <p:pic>
        <p:nvPicPr>
          <p:cNvPr id="165" name="Google Shape;165;p7"/>
          <p:cNvPicPr preferRelativeResize="0"/>
          <p:nvPr/>
        </p:nvPicPr>
        <p:blipFill rotWithShape="1">
          <a:blip r:embed="rId3">
            <a:alphaModFix/>
          </a:blip>
          <a:srcRect b="0" l="0" r="0" t="0"/>
          <a:stretch/>
        </p:blipFill>
        <p:spPr>
          <a:xfrm>
            <a:off x="5962785" y="1092200"/>
            <a:ext cx="5747440" cy="2894513"/>
          </a:xfrm>
          <a:prstGeom prst="rect">
            <a:avLst/>
          </a:prstGeom>
          <a:noFill/>
          <a:ln>
            <a:noFill/>
          </a:ln>
        </p:spPr>
      </p:pic>
      <p:pic>
        <p:nvPicPr>
          <p:cNvPr descr="Text, letter&#10;&#10;Description automatically generated" id="166" name="Google Shape;166;p7"/>
          <p:cNvPicPr preferRelativeResize="0"/>
          <p:nvPr/>
        </p:nvPicPr>
        <p:blipFill rotWithShape="1">
          <a:blip r:embed="rId4">
            <a:alphaModFix/>
          </a:blip>
          <a:srcRect b="0" l="0" r="0" t="0"/>
          <a:stretch/>
        </p:blipFill>
        <p:spPr>
          <a:xfrm>
            <a:off x="6931030" y="4232247"/>
            <a:ext cx="3810950" cy="21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8"/>
          <p:cNvSpPr/>
          <p:nvPr/>
        </p:nvSpPr>
        <p:spPr>
          <a:xfrm flipH="1">
            <a:off x="1" y="0"/>
            <a:ext cx="5511704" cy="6858000"/>
          </a:xfrm>
          <a:custGeom>
            <a:rect b="b" l="l" r="r" t="t"/>
            <a:pathLst>
              <a:path extrusionOk="0" h="6886576" w="5511704">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25AED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3" name="Google Shape;173;p8"/>
          <p:cNvSpPr txBox="1"/>
          <p:nvPr>
            <p:ph type="title"/>
          </p:nvPr>
        </p:nvSpPr>
        <p:spPr>
          <a:xfrm>
            <a:off x="838200" y="713312"/>
            <a:ext cx="3461084" cy="54313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bril Fatface"/>
              <a:buNone/>
            </a:pPr>
            <a:r>
              <a:rPr lang="en-ID">
                <a:solidFill>
                  <a:srgbClr val="FFFFFF"/>
                </a:solidFill>
              </a:rPr>
              <a:t>Deep Recurrent Neural Networks </a:t>
            </a:r>
            <a:endParaRPr/>
          </a:p>
        </p:txBody>
      </p:sp>
      <p:sp>
        <p:nvSpPr>
          <p:cNvPr id="174" name="Google Shape;174;p8"/>
          <p:cNvSpPr txBox="1"/>
          <p:nvPr>
            <p:ph idx="1" type="body"/>
          </p:nvPr>
        </p:nvSpPr>
        <p:spPr>
          <a:xfrm>
            <a:off x="6095999" y="713313"/>
            <a:ext cx="5257801" cy="543137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r>
              <a:rPr lang="en-ID" sz="1400"/>
              <a:t>Up to now, we only discussed RNNs with a single unidirectional hidden layer. In it the specific functional form of how latent variables and observations interact is rather arbitrary. This is not a big problem as long as we have enough flexibility to model different types of interactions. With a single layer, however, this can be quite challenging. In the case of the linear models, we fixed this problem by adding more layers. Within RNNs this is a bit trickier, since we first need to decide how and where to add extra nonlinearity.</a:t>
            </a:r>
            <a:endParaRPr/>
          </a:p>
          <a:p>
            <a:pPr indent="-228600" lvl="0" marL="228600" rtl="0" algn="l">
              <a:lnSpc>
                <a:spcPct val="90000"/>
              </a:lnSpc>
              <a:spcBef>
                <a:spcPts val="1000"/>
              </a:spcBef>
              <a:spcAft>
                <a:spcPts val="0"/>
              </a:spcAft>
              <a:buClr>
                <a:schemeClr val="dk1"/>
              </a:buClr>
              <a:buSzPts val="1400"/>
              <a:buChar char="•"/>
            </a:pPr>
            <a:r>
              <a:rPr lang="en-ID" sz="1400"/>
              <a:t>In fact, we could stack multiple layers of RNNs on top of each other. This results in a flexible mechanism, due to the combination of several simple layers. In particular, data might be relevant at different levels of the stack. For instance, we might want to keep high-level data about financial market conditions (bear or bull market) available, whereas at a lower level we only record shorter-term temporal dynamics.</a:t>
            </a:r>
            <a:endParaRPr/>
          </a:p>
          <a:p>
            <a:pPr indent="-139700" lvl="0" marL="22860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bril Fatface"/>
              <a:buNone/>
            </a:pPr>
            <a:r>
              <a:rPr lang="en-ID"/>
              <a:t>DRNN Architecture</a:t>
            </a:r>
            <a:endParaRPr/>
          </a:p>
        </p:txBody>
      </p:sp>
      <p:sp>
        <p:nvSpPr>
          <p:cNvPr id="181" name="Google Shape;181;p9"/>
          <p:cNvSpPr txBox="1"/>
          <p:nvPr>
            <p:ph idx="1" type="body"/>
          </p:nvPr>
        </p:nvSpPr>
        <p:spPr>
          <a:xfrm>
            <a:off x="838200" y="2011680"/>
            <a:ext cx="4267200" cy="416052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00000"/>
              </a:lnSpc>
              <a:spcBef>
                <a:spcPts val="0"/>
              </a:spcBef>
              <a:spcAft>
                <a:spcPts val="0"/>
              </a:spcAft>
              <a:buClr>
                <a:schemeClr val="dk1"/>
              </a:buClr>
              <a:buSzPct val="100000"/>
              <a:buChar char="•"/>
            </a:pPr>
            <a:r>
              <a:rPr lang="en-ID"/>
              <a:t>In deep RNNs, the hidden state information is passed to the next time step of the current layer and the current time step of the next layer.</a:t>
            </a:r>
            <a:endParaRPr/>
          </a:p>
          <a:p>
            <a:pPr indent="-228600" lvl="0" marL="228600" rtl="0" algn="l">
              <a:lnSpc>
                <a:spcPct val="100000"/>
              </a:lnSpc>
              <a:spcBef>
                <a:spcPts val="1000"/>
              </a:spcBef>
              <a:spcAft>
                <a:spcPts val="0"/>
              </a:spcAft>
              <a:buClr>
                <a:schemeClr val="dk1"/>
              </a:buClr>
              <a:buSzPct val="100000"/>
              <a:buChar char="•"/>
            </a:pPr>
            <a:r>
              <a:rPr lang="en-ID"/>
              <a:t>There exist many different flavors of deep RNNs, such as LSTMs, GRUs, or vanilla RNNs. Conveniently these models are all available as parts of the high-level APIs of deep learning frameworks.</a:t>
            </a:r>
            <a:endParaRPr/>
          </a:p>
          <a:p>
            <a:pPr indent="-228600" lvl="0" marL="228600" rtl="0" algn="l">
              <a:lnSpc>
                <a:spcPct val="100000"/>
              </a:lnSpc>
              <a:spcBef>
                <a:spcPts val="1000"/>
              </a:spcBef>
              <a:spcAft>
                <a:spcPts val="0"/>
              </a:spcAft>
              <a:buClr>
                <a:schemeClr val="dk1"/>
              </a:buClr>
              <a:buSzPct val="100000"/>
              <a:buChar char="•"/>
            </a:pPr>
            <a:r>
              <a:rPr lang="en-ID"/>
              <a:t>Initialization of models requires care. Overall, deep RNNs require considerable amount of work (such as learning rate and clipping) to ensure proper convergence.</a:t>
            </a:r>
            <a:endParaRPr/>
          </a:p>
          <a:p>
            <a:pPr indent="-117475" lvl="0" marL="228600" rtl="0" algn="l">
              <a:lnSpc>
                <a:spcPct val="100000"/>
              </a:lnSpc>
              <a:spcBef>
                <a:spcPts val="1000"/>
              </a:spcBef>
              <a:spcAft>
                <a:spcPts val="0"/>
              </a:spcAft>
              <a:buClr>
                <a:schemeClr val="dk1"/>
              </a:buClr>
              <a:buSzPct val="100000"/>
              <a:buNone/>
            </a:pPr>
            <a:r>
              <a:t/>
            </a:r>
            <a:endParaRPr/>
          </a:p>
        </p:txBody>
      </p:sp>
      <p:pic>
        <p:nvPicPr>
          <p:cNvPr id="182" name="Google Shape;182;p9"/>
          <p:cNvPicPr preferRelativeResize="0"/>
          <p:nvPr/>
        </p:nvPicPr>
        <p:blipFill rotWithShape="1">
          <a:blip r:embed="rId3">
            <a:alphaModFix/>
          </a:blip>
          <a:srcRect b="0" l="0" r="0" t="0"/>
          <a:stretch/>
        </p:blipFill>
        <p:spPr>
          <a:xfrm>
            <a:off x="7329780" y="980257"/>
            <a:ext cx="3549886" cy="4020353"/>
          </a:xfrm>
          <a:prstGeom prst="rect">
            <a:avLst/>
          </a:prstGeom>
          <a:noFill/>
          <a:ln>
            <a:noFill/>
          </a:ln>
        </p:spPr>
      </p:pic>
      <p:pic>
        <p:nvPicPr>
          <p:cNvPr descr="Text&#10;&#10;Description automatically generated with medium confidence" id="183" name="Google Shape;183;p9"/>
          <p:cNvPicPr preferRelativeResize="0"/>
          <p:nvPr/>
        </p:nvPicPr>
        <p:blipFill rotWithShape="1">
          <a:blip r:embed="rId4">
            <a:alphaModFix/>
          </a:blip>
          <a:srcRect b="0" l="0" r="0" t="0"/>
          <a:stretch/>
        </p:blipFill>
        <p:spPr>
          <a:xfrm>
            <a:off x="7255932" y="5241822"/>
            <a:ext cx="3856567" cy="9303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2021-10-31T07:48:35Z</dcterms:created>
  <dc:creator>Risman Adnan</dc:creator>
</cp:coreProperties>
</file>