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58" r:id="rId5"/>
    <p:sldId id="265" r:id="rId6"/>
    <p:sldId id="277" r:id="rId7"/>
    <p:sldId id="278" r:id="rId8"/>
    <p:sldId id="279" r:id="rId9"/>
    <p:sldId id="283" r:id="rId10"/>
    <p:sldId id="284" r:id="rId11"/>
    <p:sldId id="280" r:id="rId12"/>
    <p:sldId id="281" r:id="rId13"/>
    <p:sldId id="291" r:id="rId14"/>
    <p:sldId id="282" r:id="rId15"/>
    <p:sldId id="285" r:id="rId16"/>
    <p:sldId id="286" r:id="rId17"/>
    <p:sldId id="287" r:id="rId18"/>
    <p:sldId id="288" r:id="rId19"/>
    <p:sldId id="289" r:id="rId20"/>
    <p:sldId id="290"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712" autoAdjust="0"/>
  </p:normalViewPr>
  <p:slideViewPr>
    <p:cSldViewPr snapToGrid="0">
      <p:cViewPr varScale="1">
        <p:scale>
          <a:sx n="78" d="100"/>
          <a:sy n="78" d="100"/>
        </p:scale>
        <p:origin x="739"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9CF2BD-4EEA-4EED-AC80-8D4677540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B82662E-019D-445F-8CE6-C9F0C28D7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701E8-CE5A-4584-BA4F-11BD2743631B}" type="datetimeFigureOut">
              <a:rPr lang="en-US" smtClean="0"/>
              <a:t>2/26/2025</a:t>
            </a:fld>
            <a:endParaRPr lang="en-US" dirty="0"/>
          </a:p>
        </p:txBody>
      </p:sp>
      <p:sp>
        <p:nvSpPr>
          <p:cNvPr id="4" name="Footer Placeholder 3">
            <a:extLst>
              <a:ext uri="{FF2B5EF4-FFF2-40B4-BE49-F238E27FC236}">
                <a16:creationId xmlns:a16="http://schemas.microsoft.com/office/drawing/2014/main" id="{A62F9EE0-3BE6-4C0A-9D70-A6406E3E4F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C9A37EE-8F94-4485-9297-51439DF2B6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C68CF9-FDCD-4ABA-A5F9-C6F1106B20CC}" type="slidenum">
              <a:rPr lang="en-US" smtClean="0"/>
              <a:t>‹#›</a:t>
            </a:fld>
            <a:endParaRPr lang="en-US" dirty="0"/>
          </a:p>
        </p:txBody>
      </p:sp>
    </p:spTree>
    <p:extLst>
      <p:ext uri="{BB962C8B-B14F-4D97-AF65-F5344CB8AC3E}">
        <p14:creationId xmlns:p14="http://schemas.microsoft.com/office/powerpoint/2010/main" val="3069638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65CB4-5FB7-4DA8-86ED-A966B9DB3CA6}" type="datetimeFigureOut">
              <a:rPr lang="en-US" noProof="0" smtClean="0"/>
              <a:t>2/26/2025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11203-6C04-4D49-85A4-5FE89BEDC87D}" type="slidenum">
              <a:rPr lang="en-US" noProof="0" smtClean="0"/>
              <a:t>‹#›</a:t>
            </a:fld>
            <a:endParaRPr lang="en-US" noProof="0" dirty="0"/>
          </a:p>
        </p:txBody>
      </p:sp>
    </p:spTree>
    <p:extLst>
      <p:ext uri="{BB962C8B-B14F-4D97-AF65-F5344CB8AC3E}">
        <p14:creationId xmlns:p14="http://schemas.microsoft.com/office/powerpoint/2010/main" val="356563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D11203-6C04-4D49-85A4-5FE89BEDC87D}" type="slidenum">
              <a:rPr lang="en-US" smtClean="0"/>
              <a:t>1</a:t>
            </a:fld>
            <a:endParaRPr lang="en-US" dirty="0"/>
          </a:p>
        </p:txBody>
      </p:sp>
    </p:spTree>
    <p:extLst>
      <p:ext uri="{BB962C8B-B14F-4D97-AF65-F5344CB8AC3E}">
        <p14:creationId xmlns:p14="http://schemas.microsoft.com/office/powerpoint/2010/main" val="40532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11203-6C04-4D49-85A4-5FE89BEDC87D}" type="slidenum">
              <a:rPr lang="en-US" noProof="0" smtClean="0"/>
              <a:t>4</a:t>
            </a:fld>
            <a:endParaRPr lang="en-US" noProof="0" dirty="0"/>
          </a:p>
        </p:txBody>
      </p:sp>
    </p:spTree>
    <p:extLst>
      <p:ext uri="{BB962C8B-B14F-4D97-AF65-F5344CB8AC3E}">
        <p14:creationId xmlns:p14="http://schemas.microsoft.com/office/powerpoint/2010/main" val="277699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11203-6C04-4D49-85A4-5FE89BEDC87D}" type="slidenum">
              <a:rPr lang="en-US" noProof="0" smtClean="0"/>
              <a:t>15</a:t>
            </a:fld>
            <a:endParaRPr lang="en-US" noProof="0" dirty="0"/>
          </a:p>
        </p:txBody>
      </p:sp>
    </p:spTree>
    <p:extLst>
      <p:ext uri="{BB962C8B-B14F-4D97-AF65-F5344CB8AC3E}">
        <p14:creationId xmlns:p14="http://schemas.microsoft.com/office/powerpoint/2010/main" val="213570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271044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351360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120134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731577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2802771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4081539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241103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grpSp>
        <p:nvGrpSpPr>
          <p:cNvPr id="12" name="Group 11" descr="Arrow shapes pointing right"/>
          <p:cNvGrpSpPr/>
          <p:nvPr userDrawn="1"/>
        </p:nvGrpSpPr>
        <p:grpSpPr>
          <a:xfrm>
            <a:off x="0" y="6132869"/>
            <a:ext cx="12192000" cy="737748"/>
            <a:chOff x="0" y="6132869"/>
            <a:chExt cx="12192000" cy="737748"/>
          </a:xfrm>
        </p:grpSpPr>
        <p:sp>
          <p:nvSpPr>
            <p:cNvPr id="9" name="Rectangle 8"/>
            <p:cNvSpPr>
              <a:spLocks noChangeAspect="1"/>
            </p:cNvSpPr>
            <p:nvPr userDrawn="1"/>
          </p:nvSpPr>
          <p:spPr>
            <a:xfrm>
              <a:off x="9448800" y="6132869"/>
              <a:ext cx="2743200" cy="7339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p:cNvSpPr>
              <a:spLocks noChangeAspect="1"/>
            </p:cNvSpPr>
            <p:nvPr userDrawn="1"/>
          </p:nvSpPr>
          <p:spPr>
            <a:xfrm>
              <a:off x="7056718" y="6134105"/>
              <a:ext cx="2743200" cy="73399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entagon 9"/>
            <p:cNvSpPr>
              <a:spLocks noChangeAspect="1"/>
            </p:cNvSpPr>
            <p:nvPr userDrawn="1"/>
          </p:nvSpPr>
          <p:spPr>
            <a:xfrm>
              <a:off x="4676394" y="6135624"/>
              <a:ext cx="2743200" cy="7339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entagon 10"/>
            <p:cNvSpPr>
              <a:spLocks noChangeAspect="1"/>
            </p:cNvSpPr>
            <p:nvPr userDrawn="1"/>
          </p:nvSpPr>
          <p:spPr>
            <a:xfrm>
              <a:off x="2339340" y="6135409"/>
              <a:ext cx="2743200" cy="7339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p:cNvSpPr>
              <a:spLocks noChangeAspect="1"/>
            </p:cNvSpPr>
            <p:nvPr userDrawn="1"/>
          </p:nvSpPr>
          <p:spPr>
            <a:xfrm>
              <a:off x="0" y="6136626"/>
              <a:ext cx="2743200" cy="73399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509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border 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468973"/>
          </a:xfrm>
        </p:spPr>
        <p:txBody>
          <a:bodyPr anchor="ctr" anchorCtr="0">
            <a:normAutofit/>
          </a:bodyPr>
          <a:lstStyle>
            <a:lvl1pPr algn="ctr">
              <a:defRPr sz="4000" i="0" u="none"/>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grpSp>
        <p:nvGrpSpPr>
          <p:cNvPr id="12" name="Group 11" descr="Arrow shapes pointing right"/>
          <p:cNvGrpSpPr/>
          <p:nvPr userDrawn="1"/>
        </p:nvGrpSpPr>
        <p:grpSpPr>
          <a:xfrm>
            <a:off x="0" y="6132869"/>
            <a:ext cx="12192000" cy="737748"/>
            <a:chOff x="0" y="6132869"/>
            <a:chExt cx="12192000" cy="737748"/>
          </a:xfrm>
        </p:grpSpPr>
        <p:sp>
          <p:nvSpPr>
            <p:cNvPr id="9" name="Rectangle 8"/>
            <p:cNvSpPr>
              <a:spLocks noChangeAspect="1"/>
            </p:cNvSpPr>
            <p:nvPr userDrawn="1"/>
          </p:nvSpPr>
          <p:spPr>
            <a:xfrm>
              <a:off x="9448800" y="6132869"/>
              <a:ext cx="2743200" cy="7339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p:cNvSpPr>
              <a:spLocks noChangeAspect="1"/>
            </p:cNvSpPr>
            <p:nvPr userDrawn="1"/>
          </p:nvSpPr>
          <p:spPr>
            <a:xfrm>
              <a:off x="7056718" y="6134105"/>
              <a:ext cx="2743200" cy="73399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entagon 9"/>
            <p:cNvSpPr>
              <a:spLocks noChangeAspect="1"/>
            </p:cNvSpPr>
            <p:nvPr userDrawn="1"/>
          </p:nvSpPr>
          <p:spPr>
            <a:xfrm>
              <a:off x="4676394" y="6135624"/>
              <a:ext cx="2743200" cy="7339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entagon 10"/>
            <p:cNvSpPr>
              <a:spLocks noChangeAspect="1"/>
            </p:cNvSpPr>
            <p:nvPr userDrawn="1"/>
          </p:nvSpPr>
          <p:spPr>
            <a:xfrm>
              <a:off x="2339340" y="6135409"/>
              <a:ext cx="2743200" cy="7339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p:cNvSpPr>
              <a:spLocks noChangeAspect="1"/>
            </p:cNvSpPr>
            <p:nvPr userDrawn="1"/>
          </p:nvSpPr>
          <p:spPr>
            <a:xfrm>
              <a:off x="0" y="6136626"/>
              <a:ext cx="2743200" cy="73399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itle 1">
            <a:extLst>
              <a:ext uri="{FF2B5EF4-FFF2-40B4-BE49-F238E27FC236}">
                <a16:creationId xmlns:a16="http://schemas.microsoft.com/office/drawing/2014/main" id="{CEA03309-7C01-40B2-935F-8D9BD5A78891}"/>
              </a:ext>
            </a:extLst>
          </p:cNvPr>
          <p:cNvSpPr>
            <a:spLocks noGrp="1"/>
          </p:cNvSpPr>
          <p:nvPr>
            <p:ph type="title"/>
          </p:nvPr>
        </p:nvSpPr>
        <p:spPr>
          <a:xfrm>
            <a:off x="838200" y="1078173"/>
            <a:ext cx="10515600" cy="612515"/>
          </a:xfrm>
        </p:spPr>
        <p:txBody>
          <a:bodyPr/>
          <a:lstStyle>
            <a:lvl1pPr algn="ctr">
              <a:defRPr>
                <a:solidFill>
                  <a:schemeClr val="bg1">
                    <a:lumMod val="95000"/>
                  </a:schemeClr>
                </a:solidFill>
              </a:defRPr>
            </a:lvl1pPr>
          </a:lstStyle>
          <a:p>
            <a:r>
              <a:rPr lang="en-US" dirty="0"/>
              <a:t>Click to edit Master title style</a:t>
            </a:r>
          </a:p>
        </p:txBody>
      </p:sp>
    </p:spTree>
    <p:extLst>
      <p:ext uri="{BB962C8B-B14F-4D97-AF65-F5344CB8AC3E}">
        <p14:creationId xmlns:p14="http://schemas.microsoft.com/office/powerpoint/2010/main" val="103897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87520F-9537-4B31-A4DB-3ECD89F60798}" type="slidenum">
              <a:rPr lang="en-US" smtClean="0"/>
              <a:t>‹#›</a:t>
            </a:fld>
            <a:endParaRPr lang="en-US" dirty="0"/>
          </a:p>
        </p:txBody>
      </p:sp>
      <p:sp>
        <p:nvSpPr>
          <p:cNvPr id="8" name="Title 1">
            <a:extLst>
              <a:ext uri="{FF2B5EF4-FFF2-40B4-BE49-F238E27FC236}">
                <a16:creationId xmlns:a16="http://schemas.microsoft.com/office/drawing/2014/main" id="{BB0FA81F-165D-47E5-8241-A27B9AC634C8}"/>
              </a:ext>
            </a:extLst>
          </p:cNvPr>
          <p:cNvSpPr>
            <a:spLocks noGrp="1"/>
          </p:cNvSpPr>
          <p:nvPr>
            <p:ph type="title"/>
          </p:nvPr>
        </p:nvSpPr>
        <p:spPr>
          <a:xfrm>
            <a:off x="838200" y="1078173"/>
            <a:ext cx="10515600" cy="612515"/>
          </a:xfrm>
        </p:spPr>
        <p:txBody>
          <a:bodyPr/>
          <a:lstStyle/>
          <a:p>
            <a:r>
              <a:rPr lang="en-US" dirty="0"/>
              <a:t>Click to edit Master title style</a:t>
            </a:r>
          </a:p>
        </p:txBody>
      </p:sp>
    </p:spTree>
    <p:extLst>
      <p:ext uri="{BB962C8B-B14F-4D97-AF65-F5344CB8AC3E}">
        <p14:creationId xmlns:p14="http://schemas.microsoft.com/office/powerpoint/2010/main" val="251977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33736"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grpSp>
        <p:nvGrpSpPr>
          <p:cNvPr id="7" name="Group 6" descr="Chevron shapes pointing right"/>
          <p:cNvGrpSpPr/>
          <p:nvPr userDrawn="1"/>
        </p:nvGrpSpPr>
        <p:grpSpPr>
          <a:xfrm>
            <a:off x="933736" y="2430943"/>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T</a:t>
              </a:r>
            </a:p>
          </p:txBody>
        </p:sp>
      </p:grpSp>
      <p:sp>
        <p:nvSpPr>
          <p:cNvPr id="13" name="Text Placeholder 2"/>
          <p:cNvSpPr>
            <a:spLocks noGrp="1"/>
          </p:cNvSpPr>
          <p:nvPr>
            <p:ph type="body" idx="10" hasCustomPrompt="1"/>
          </p:nvPr>
        </p:nvSpPr>
        <p:spPr>
          <a:xfrm>
            <a:off x="2900131" y="4127501"/>
            <a:ext cx="1707864" cy="1816099"/>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14" name="Text Placeholder 2"/>
          <p:cNvSpPr>
            <a:spLocks noGrp="1"/>
          </p:cNvSpPr>
          <p:nvPr>
            <p:ph type="body" idx="11" hasCustomPrompt="1"/>
          </p:nvPr>
        </p:nvSpPr>
        <p:spPr>
          <a:xfrm>
            <a:off x="4875625"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15" name="Text Placeholder 2"/>
          <p:cNvSpPr>
            <a:spLocks noGrp="1"/>
          </p:cNvSpPr>
          <p:nvPr>
            <p:ph type="body" idx="12" hasCustomPrompt="1"/>
          </p:nvPr>
        </p:nvSpPr>
        <p:spPr>
          <a:xfrm>
            <a:off x="6842020"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16" name="Text Placeholder 2"/>
          <p:cNvSpPr>
            <a:spLocks noGrp="1"/>
          </p:cNvSpPr>
          <p:nvPr>
            <p:ph type="body" idx="13" hasCustomPrompt="1"/>
          </p:nvPr>
        </p:nvSpPr>
        <p:spPr>
          <a:xfrm>
            <a:off x="8817514" y="4127500"/>
            <a:ext cx="1707864" cy="1816100"/>
          </a:xfrm>
        </p:spPr>
        <p:txBody>
          <a:bodyPr lIns="0" tIns="0" rIns="0" bIns="0">
            <a:normAutofit/>
          </a:bodyPr>
          <a:lstStyle>
            <a:lvl1pPr marL="0" indent="0" algn="ctr">
              <a:buNone/>
              <a:defRPr sz="1300" baseline="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17" name="Title 1">
            <a:extLst>
              <a:ext uri="{FF2B5EF4-FFF2-40B4-BE49-F238E27FC236}">
                <a16:creationId xmlns:a16="http://schemas.microsoft.com/office/drawing/2014/main" id="{06345788-203C-4435-9252-E0756512362F}"/>
              </a:ext>
            </a:extLst>
          </p:cNvPr>
          <p:cNvSpPr>
            <a:spLocks noGrp="1"/>
          </p:cNvSpPr>
          <p:nvPr>
            <p:ph type="title"/>
          </p:nvPr>
        </p:nvSpPr>
        <p:spPr>
          <a:xfrm>
            <a:off x="838200" y="443860"/>
            <a:ext cx="10515600" cy="612515"/>
          </a:xfrm>
        </p:spPr>
        <p:txBody>
          <a:bodyPr/>
          <a:lstStyle>
            <a:lvl1pPr algn="ctr">
              <a:defRPr>
                <a:solidFill>
                  <a:schemeClr val="bg1">
                    <a:lumMod val="95000"/>
                  </a:schemeClr>
                </a:solidFill>
              </a:defRPr>
            </a:lvl1pPr>
          </a:lstStyle>
          <a:p>
            <a:r>
              <a:rPr lang="en-US" dirty="0"/>
              <a:t>Click to edit Master title style</a:t>
            </a:r>
          </a:p>
        </p:txBody>
      </p:sp>
    </p:spTree>
    <p:extLst>
      <p:ext uri="{BB962C8B-B14F-4D97-AF65-F5344CB8AC3E}">
        <p14:creationId xmlns:p14="http://schemas.microsoft.com/office/powerpoint/2010/main" val="1357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p:spTree>
      <p:nvGrpSpPr>
        <p:cNvPr id="1" name=""/>
        <p:cNvGrpSpPr/>
        <p:nvPr/>
      </p:nvGrpSpPr>
      <p:grpSpPr>
        <a:xfrm>
          <a:off x="0" y="0"/>
          <a:ext cx="0" cy="0"/>
          <a:chOff x="0" y="0"/>
          <a:chExt cx="0" cy="0"/>
        </a:xfrm>
      </p:grpSpPr>
      <p:grpSp>
        <p:nvGrpSpPr>
          <p:cNvPr id="7" name="Group 6" descr="Chevron shapes pointing right with S M A R T headings"/>
          <p:cNvGrpSpPr/>
          <p:nvPr userDrawn="1"/>
        </p:nvGrpSpPr>
        <p:grpSpPr>
          <a:xfrm>
            <a:off x="1686771" y="427331"/>
            <a:ext cx="10322178" cy="1463040"/>
            <a:chOff x="933736" y="2430943"/>
            <a:chExt cx="10322178" cy="1463040"/>
          </a:xfrm>
        </p:grpSpPr>
        <p:sp>
          <p:nvSpPr>
            <p:cNvPr id="8" name="Chevron 7"/>
            <p:cNvSpPr>
              <a:spLocks noChangeAspect="1"/>
            </p:cNvSpPr>
            <p:nvPr/>
          </p:nvSpPr>
          <p:spPr>
            <a:xfrm>
              <a:off x="933736" y="2430943"/>
              <a:ext cx="2438400" cy="146304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S</a:t>
              </a:r>
            </a:p>
          </p:txBody>
        </p:sp>
        <p:sp>
          <p:nvSpPr>
            <p:cNvPr id="9" name="Chevron 8"/>
            <p:cNvSpPr>
              <a:spLocks noChangeAspect="1"/>
            </p:cNvSpPr>
            <p:nvPr/>
          </p:nvSpPr>
          <p:spPr>
            <a:xfrm>
              <a:off x="2900131" y="2430943"/>
              <a:ext cx="2438400" cy="146304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M</a:t>
              </a:r>
            </a:p>
          </p:txBody>
        </p:sp>
        <p:sp>
          <p:nvSpPr>
            <p:cNvPr id="10" name="Chevron 9"/>
            <p:cNvSpPr>
              <a:spLocks noChangeAspect="1"/>
            </p:cNvSpPr>
            <p:nvPr/>
          </p:nvSpPr>
          <p:spPr>
            <a:xfrm>
              <a:off x="4875625" y="2430943"/>
              <a:ext cx="2438400" cy="146304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A</a:t>
              </a:r>
            </a:p>
          </p:txBody>
        </p:sp>
        <p:sp>
          <p:nvSpPr>
            <p:cNvPr id="11" name="Chevron 10"/>
            <p:cNvSpPr>
              <a:spLocks noChangeAspect="1"/>
            </p:cNvSpPr>
            <p:nvPr/>
          </p:nvSpPr>
          <p:spPr>
            <a:xfrm>
              <a:off x="6842020" y="2430943"/>
              <a:ext cx="2438400" cy="146304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R</a:t>
              </a:r>
            </a:p>
          </p:txBody>
        </p:sp>
        <p:sp>
          <p:nvSpPr>
            <p:cNvPr id="12" name="Chevron 11"/>
            <p:cNvSpPr>
              <a:spLocks noChangeAspect="1"/>
            </p:cNvSpPr>
            <p:nvPr/>
          </p:nvSpPr>
          <p:spPr>
            <a:xfrm>
              <a:off x="8817514" y="2430943"/>
              <a:ext cx="2438400" cy="146304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solidFill>
                    <a:schemeClr val="bg1"/>
                  </a:solidFill>
                  <a:latin typeface="+mj-lt"/>
                </a:rPr>
                <a:t>T</a:t>
              </a:r>
            </a:p>
          </p:txBody>
        </p:sp>
      </p:grpSp>
      <p:sp>
        <p:nvSpPr>
          <p:cNvPr id="3" name="Text Placeholder 2"/>
          <p:cNvSpPr>
            <a:spLocks noGrp="1"/>
          </p:cNvSpPr>
          <p:nvPr>
            <p:ph type="body" sz="quarter" idx="13" hasCustomPrompt="1"/>
          </p:nvPr>
        </p:nvSpPr>
        <p:spPr>
          <a:xfrm>
            <a:off x="73892" y="2041382"/>
            <a:ext cx="1533236" cy="618691"/>
          </a:xfrm>
        </p:spPr>
        <p:txBody>
          <a:bodyPr>
            <a:noAutofit/>
          </a:bodyPr>
          <a:lstStyle>
            <a:lvl1pPr algn="ctr">
              <a:defRPr sz="1300"/>
            </a:lvl1pPr>
          </a:lstStyle>
          <a:p>
            <a:pPr lvl="0"/>
            <a:r>
              <a:rPr lang="en-US" dirty="0"/>
              <a:t>Heading</a:t>
            </a:r>
          </a:p>
        </p:txBody>
      </p:sp>
      <p:sp>
        <p:nvSpPr>
          <p:cNvPr id="14" name="Text Placeholder 2"/>
          <p:cNvSpPr>
            <a:spLocks noGrp="1"/>
          </p:cNvSpPr>
          <p:nvPr>
            <p:ph type="body" sz="quarter" idx="14" hasCustomPrompt="1"/>
          </p:nvPr>
        </p:nvSpPr>
        <p:spPr>
          <a:xfrm>
            <a:off x="1686771" y="2041382"/>
            <a:ext cx="1730684" cy="618691"/>
          </a:xfrm>
        </p:spPr>
        <p:txBody>
          <a:bodyPr>
            <a:noAutofit/>
          </a:bodyPr>
          <a:lstStyle>
            <a:lvl1pPr algn="ctr">
              <a:defRPr sz="1300"/>
            </a:lvl1pPr>
          </a:lstStyle>
          <a:p>
            <a:pPr lvl="0"/>
            <a:r>
              <a:rPr lang="en-US" dirty="0"/>
              <a:t>Heading</a:t>
            </a:r>
          </a:p>
        </p:txBody>
      </p:sp>
      <p:sp>
        <p:nvSpPr>
          <p:cNvPr id="15" name="Text Placeholder 2"/>
          <p:cNvSpPr>
            <a:spLocks noGrp="1"/>
          </p:cNvSpPr>
          <p:nvPr>
            <p:ph type="body" sz="quarter" idx="15" hasCustomPrompt="1"/>
          </p:nvPr>
        </p:nvSpPr>
        <p:spPr>
          <a:xfrm>
            <a:off x="3653166" y="2041381"/>
            <a:ext cx="1703925" cy="618691"/>
          </a:xfrm>
        </p:spPr>
        <p:txBody>
          <a:bodyPr>
            <a:noAutofit/>
          </a:bodyPr>
          <a:lstStyle>
            <a:lvl1pPr algn="ctr">
              <a:defRPr sz="1300"/>
            </a:lvl1pPr>
          </a:lstStyle>
          <a:p>
            <a:pPr lvl="0"/>
            <a:r>
              <a:rPr lang="en-US" dirty="0"/>
              <a:t>Heading</a:t>
            </a:r>
          </a:p>
        </p:txBody>
      </p:sp>
      <p:sp>
        <p:nvSpPr>
          <p:cNvPr id="16" name="Text Placeholder 2"/>
          <p:cNvSpPr>
            <a:spLocks noGrp="1"/>
          </p:cNvSpPr>
          <p:nvPr>
            <p:ph type="body" sz="quarter" idx="16" hasCustomPrompt="1"/>
          </p:nvPr>
        </p:nvSpPr>
        <p:spPr>
          <a:xfrm>
            <a:off x="5628660" y="2041380"/>
            <a:ext cx="1705013" cy="618691"/>
          </a:xfrm>
        </p:spPr>
        <p:txBody>
          <a:bodyPr>
            <a:noAutofit/>
          </a:bodyPr>
          <a:lstStyle>
            <a:lvl1pPr algn="ctr">
              <a:defRPr sz="1300"/>
            </a:lvl1pPr>
          </a:lstStyle>
          <a:p>
            <a:pPr lvl="0"/>
            <a:r>
              <a:rPr lang="en-US" dirty="0"/>
              <a:t>Heading</a:t>
            </a:r>
          </a:p>
        </p:txBody>
      </p:sp>
      <p:sp>
        <p:nvSpPr>
          <p:cNvPr id="17" name="Text Placeholder 2"/>
          <p:cNvSpPr>
            <a:spLocks noGrp="1"/>
          </p:cNvSpPr>
          <p:nvPr>
            <p:ph type="body" sz="quarter" idx="17" hasCustomPrompt="1"/>
          </p:nvPr>
        </p:nvSpPr>
        <p:spPr>
          <a:xfrm>
            <a:off x="7703128" y="2041380"/>
            <a:ext cx="1533236" cy="618691"/>
          </a:xfrm>
        </p:spPr>
        <p:txBody>
          <a:bodyPr>
            <a:noAutofit/>
          </a:bodyPr>
          <a:lstStyle>
            <a:lvl1pPr algn="ctr">
              <a:defRPr sz="1300"/>
            </a:lvl1pPr>
          </a:lstStyle>
          <a:p>
            <a:pPr lvl="0"/>
            <a:r>
              <a:rPr lang="en-US" dirty="0"/>
              <a:t>Heading</a:t>
            </a:r>
          </a:p>
        </p:txBody>
      </p:sp>
      <p:sp>
        <p:nvSpPr>
          <p:cNvPr id="18" name="Text Placeholder 2"/>
          <p:cNvSpPr>
            <a:spLocks noGrp="1"/>
          </p:cNvSpPr>
          <p:nvPr>
            <p:ph type="body" sz="quarter" idx="18" hasCustomPrompt="1"/>
          </p:nvPr>
        </p:nvSpPr>
        <p:spPr>
          <a:xfrm>
            <a:off x="9570548" y="2041380"/>
            <a:ext cx="1707051" cy="618691"/>
          </a:xfrm>
        </p:spPr>
        <p:txBody>
          <a:bodyPr>
            <a:noAutofit/>
          </a:bodyPr>
          <a:lstStyle>
            <a:lvl1pPr algn="ctr">
              <a:defRPr sz="1300"/>
            </a:lvl1pPr>
          </a:lstStyle>
          <a:p>
            <a:pPr lvl="0"/>
            <a:r>
              <a:rPr lang="en-US" dirty="0"/>
              <a:t>Heading</a:t>
            </a:r>
          </a:p>
        </p:txBody>
      </p:sp>
      <p:cxnSp>
        <p:nvCxnSpPr>
          <p:cNvPr id="21" name="Straight Connector 20"/>
          <p:cNvCxnSpPr/>
          <p:nvPr userDrawn="1"/>
        </p:nvCxnSpPr>
        <p:spPr>
          <a:xfrm>
            <a:off x="-10391" y="2764441"/>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9" hasCustomPrompt="1"/>
          </p:nvPr>
        </p:nvSpPr>
        <p:spPr>
          <a:xfrm>
            <a:off x="80818" y="2908678"/>
            <a:ext cx="1533236" cy="1005840"/>
          </a:xfrm>
        </p:spPr>
        <p:txBody>
          <a:bodyPr anchor="ctr" anchorCtr="0">
            <a:noAutofit/>
          </a:bodyPr>
          <a:lstStyle>
            <a:lvl1pPr algn="ctr">
              <a:defRPr sz="1300" i="0">
                <a:solidFill>
                  <a:schemeClr val="tx1">
                    <a:lumMod val="50000"/>
                    <a:lumOff val="50000"/>
                  </a:schemeClr>
                </a:solidFill>
              </a:defRPr>
            </a:lvl1pPr>
          </a:lstStyle>
          <a:p>
            <a:pPr lvl="0"/>
            <a:r>
              <a:rPr lang="en-US" dirty="0"/>
              <a:t>Clean garage.</a:t>
            </a:r>
          </a:p>
        </p:txBody>
      </p:sp>
      <p:sp>
        <p:nvSpPr>
          <p:cNvPr id="25" name="Text Placeholder 2"/>
          <p:cNvSpPr>
            <a:spLocks noGrp="1"/>
          </p:cNvSpPr>
          <p:nvPr>
            <p:ph type="body" sz="quarter" idx="20" hasCustomPrompt="1"/>
          </p:nvPr>
        </p:nvSpPr>
        <p:spPr>
          <a:xfrm>
            <a:off x="1693697" y="2908678"/>
            <a:ext cx="1730684" cy="1005840"/>
          </a:xfrm>
        </p:spPr>
        <p:txBody>
          <a:bodyPr anchor="ctr" anchorCtr="0">
            <a:noAutofit/>
          </a:bodyPr>
          <a:lstStyle>
            <a:lvl1pPr algn="ctr">
              <a:defRPr sz="1300">
                <a:solidFill>
                  <a:schemeClr val="tx1">
                    <a:lumMod val="50000"/>
                    <a:lumOff val="50000"/>
                  </a:schemeClr>
                </a:solidFill>
              </a:defRPr>
            </a:lvl1pPr>
          </a:lstStyle>
          <a:p>
            <a:pPr lvl="0"/>
            <a:r>
              <a:rPr lang="en-US" dirty="0"/>
              <a:t>Have kids help me put all of the sports equipment into the right bins.</a:t>
            </a:r>
          </a:p>
          <a:p>
            <a:pPr lvl="0"/>
            <a:r>
              <a:rPr lang="en-US" dirty="0"/>
              <a:t>Give floor a good sweeping.</a:t>
            </a:r>
          </a:p>
        </p:txBody>
      </p:sp>
      <p:sp>
        <p:nvSpPr>
          <p:cNvPr id="26" name="Text Placeholder 2"/>
          <p:cNvSpPr>
            <a:spLocks noGrp="1"/>
          </p:cNvSpPr>
          <p:nvPr>
            <p:ph type="body" sz="quarter" idx="21" hasCustomPrompt="1"/>
          </p:nvPr>
        </p:nvSpPr>
        <p:spPr>
          <a:xfrm>
            <a:off x="3660092" y="2908676"/>
            <a:ext cx="1703925" cy="1005840"/>
          </a:xfrm>
        </p:spPr>
        <p:txBody>
          <a:bodyPr anchor="ctr" anchorCtr="0">
            <a:noAutofit/>
          </a:bodyPr>
          <a:lstStyle>
            <a:lvl1pPr algn="ctr">
              <a:defRPr sz="1300">
                <a:solidFill>
                  <a:schemeClr val="tx1">
                    <a:lumMod val="50000"/>
                    <a:lumOff val="50000"/>
                  </a:schemeClr>
                </a:solidFill>
              </a:defRPr>
            </a:lvl1pPr>
          </a:lstStyle>
          <a:p>
            <a:pPr lvl="0"/>
            <a:r>
              <a:rPr lang="en-US" dirty="0"/>
              <a:t>When I can fit the car in the garage….</a:t>
            </a:r>
          </a:p>
        </p:txBody>
      </p:sp>
      <p:sp>
        <p:nvSpPr>
          <p:cNvPr id="27" name="Text Placeholder 2"/>
          <p:cNvSpPr>
            <a:spLocks noGrp="1"/>
          </p:cNvSpPr>
          <p:nvPr>
            <p:ph type="body" sz="quarter" idx="22" hasCustomPrompt="1"/>
          </p:nvPr>
        </p:nvSpPr>
        <p:spPr>
          <a:xfrm>
            <a:off x="5635586" y="2908676"/>
            <a:ext cx="1705013" cy="1005840"/>
          </a:xfrm>
        </p:spPr>
        <p:txBody>
          <a:bodyPr anchor="ctr" anchorCtr="0">
            <a:noAutofit/>
          </a:bodyPr>
          <a:lstStyle>
            <a:lvl1pPr algn="ctr">
              <a:defRPr sz="1300" baseline="0">
                <a:solidFill>
                  <a:schemeClr val="tx1">
                    <a:lumMod val="50000"/>
                    <a:lumOff val="50000"/>
                  </a:schemeClr>
                </a:solidFill>
              </a:defRPr>
            </a:lvl1pPr>
          </a:lstStyle>
          <a:p>
            <a:pPr lvl="0"/>
            <a:r>
              <a:rPr lang="en-US" dirty="0"/>
              <a:t>Kids have week off from school, my back is better, so yes.</a:t>
            </a:r>
          </a:p>
        </p:txBody>
      </p:sp>
      <p:sp>
        <p:nvSpPr>
          <p:cNvPr id="28" name="Text Placeholder 2"/>
          <p:cNvSpPr>
            <a:spLocks noGrp="1"/>
          </p:cNvSpPr>
          <p:nvPr>
            <p:ph type="body" sz="quarter" idx="23" hasCustomPrompt="1"/>
          </p:nvPr>
        </p:nvSpPr>
        <p:spPr>
          <a:xfrm>
            <a:off x="7710054" y="2908676"/>
            <a:ext cx="1533236" cy="1005840"/>
          </a:xfrm>
        </p:spPr>
        <p:txBody>
          <a:bodyPr anchor="ctr" anchorCtr="0">
            <a:noAutofit/>
          </a:bodyPr>
          <a:lstStyle>
            <a:lvl1pPr algn="ctr">
              <a:defRPr sz="1300">
                <a:solidFill>
                  <a:schemeClr val="tx1">
                    <a:lumMod val="50000"/>
                    <a:lumOff val="50000"/>
                  </a:schemeClr>
                </a:solidFill>
              </a:defRPr>
            </a:lvl1pPr>
          </a:lstStyle>
          <a:p>
            <a:pPr lvl="0"/>
            <a:r>
              <a:rPr lang="en-US" dirty="0"/>
              <a:t>Yes, we have all the bins we need.</a:t>
            </a:r>
          </a:p>
        </p:txBody>
      </p:sp>
      <p:sp>
        <p:nvSpPr>
          <p:cNvPr id="29" name="Text Placeholder 2"/>
          <p:cNvSpPr>
            <a:spLocks noGrp="1"/>
          </p:cNvSpPr>
          <p:nvPr>
            <p:ph type="body" sz="quarter" idx="24" hasCustomPrompt="1"/>
          </p:nvPr>
        </p:nvSpPr>
        <p:spPr>
          <a:xfrm>
            <a:off x="9577474" y="2908676"/>
            <a:ext cx="1707051" cy="1005840"/>
          </a:xfrm>
        </p:spPr>
        <p:txBody>
          <a:bodyPr anchor="ctr" anchorCtr="0">
            <a:noAutofit/>
          </a:bodyPr>
          <a:lstStyle>
            <a:lvl1pPr algn="ctr">
              <a:defRPr sz="1300" baseline="0">
                <a:solidFill>
                  <a:schemeClr val="tx1">
                    <a:lumMod val="50000"/>
                    <a:lumOff val="50000"/>
                  </a:schemeClr>
                </a:solidFill>
              </a:defRPr>
            </a:lvl1pPr>
          </a:lstStyle>
          <a:p>
            <a:pPr lvl="0"/>
            <a:r>
              <a:rPr lang="en-US" dirty="0"/>
              <a:t>By the end of kids’ break, 11/29.</a:t>
            </a:r>
          </a:p>
        </p:txBody>
      </p:sp>
      <p:cxnSp>
        <p:nvCxnSpPr>
          <p:cNvPr id="30" name="Straight Connector 29"/>
          <p:cNvCxnSpPr/>
          <p:nvPr userDrawn="1"/>
        </p:nvCxnSpPr>
        <p:spPr>
          <a:xfrm>
            <a:off x="-13856" y="406191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1" name="Text Placeholder 2"/>
          <p:cNvSpPr>
            <a:spLocks noGrp="1"/>
          </p:cNvSpPr>
          <p:nvPr>
            <p:ph type="body" sz="quarter" idx="25"/>
          </p:nvPr>
        </p:nvSpPr>
        <p:spPr>
          <a:xfrm>
            <a:off x="77353" y="4208233"/>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2" name="Text Placeholder 2"/>
          <p:cNvSpPr>
            <a:spLocks noGrp="1"/>
          </p:cNvSpPr>
          <p:nvPr>
            <p:ph type="body" sz="quarter" idx="26"/>
          </p:nvPr>
        </p:nvSpPr>
        <p:spPr>
          <a:xfrm>
            <a:off x="1690232" y="4208233"/>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3" name="Text Placeholder 2"/>
          <p:cNvSpPr>
            <a:spLocks noGrp="1"/>
          </p:cNvSpPr>
          <p:nvPr>
            <p:ph type="body" sz="quarter" idx="27"/>
          </p:nvPr>
        </p:nvSpPr>
        <p:spPr>
          <a:xfrm>
            <a:off x="3656627" y="4208231"/>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4" name="Text Placeholder 2"/>
          <p:cNvSpPr>
            <a:spLocks noGrp="1"/>
          </p:cNvSpPr>
          <p:nvPr>
            <p:ph type="body" sz="quarter" idx="28"/>
          </p:nvPr>
        </p:nvSpPr>
        <p:spPr>
          <a:xfrm>
            <a:off x="5632121" y="4208231"/>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5" name="Text Placeholder 2"/>
          <p:cNvSpPr>
            <a:spLocks noGrp="1"/>
          </p:cNvSpPr>
          <p:nvPr>
            <p:ph type="body" sz="quarter" idx="29"/>
          </p:nvPr>
        </p:nvSpPr>
        <p:spPr>
          <a:xfrm>
            <a:off x="7706589" y="4208231"/>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6" name="Text Placeholder 2"/>
          <p:cNvSpPr>
            <a:spLocks noGrp="1"/>
          </p:cNvSpPr>
          <p:nvPr>
            <p:ph type="body" sz="quarter" idx="30"/>
          </p:nvPr>
        </p:nvSpPr>
        <p:spPr>
          <a:xfrm>
            <a:off x="9574009" y="4208231"/>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cxnSp>
        <p:nvCxnSpPr>
          <p:cNvPr id="37" name="Straight Connector 36"/>
          <p:cNvCxnSpPr/>
          <p:nvPr userDrawn="1"/>
        </p:nvCxnSpPr>
        <p:spPr>
          <a:xfrm>
            <a:off x="-6930" y="5372327"/>
            <a:ext cx="12207240" cy="0"/>
          </a:xfrm>
          <a:prstGeom prst="line">
            <a:avLst/>
          </a:prstGeom>
          <a:ln w="25400" cap="flat" cmpd="sng">
            <a:gradFill flip="none" rotWithShape="1">
              <a:gsLst>
                <a:gs pos="0">
                  <a:schemeClr val="accent1"/>
                </a:gs>
                <a:gs pos="56000">
                  <a:schemeClr val="accent3"/>
                </a:gs>
                <a:gs pos="30000">
                  <a:schemeClr val="accent2"/>
                </a:gs>
                <a:gs pos="78000">
                  <a:schemeClr val="accent4"/>
                </a:gs>
                <a:gs pos="100000">
                  <a:schemeClr val="accent5"/>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8" name="Text Placeholder 2"/>
          <p:cNvSpPr>
            <a:spLocks noGrp="1"/>
          </p:cNvSpPr>
          <p:nvPr>
            <p:ph type="body" sz="quarter" idx="31"/>
          </p:nvPr>
        </p:nvSpPr>
        <p:spPr>
          <a:xfrm>
            <a:off x="63497" y="5518877"/>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39" name="Text Placeholder 2"/>
          <p:cNvSpPr>
            <a:spLocks noGrp="1"/>
          </p:cNvSpPr>
          <p:nvPr>
            <p:ph type="body" sz="quarter" idx="32"/>
          </p:nvPr>
        </p:nvSpPr>
        <p:spPr>
          <a:xfrm>
            <a:off x="1676376" y="5518877"/>
            <a:ext cx="1730684"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0" name="Text Placeholder 2"/>
          <p:cNvSpPr>
            <a:spLocks noGrp="1"/>
          </p:cNvSpPr>
          <p:nvPr>
            <p:ph type="body" sz="quarter" idx="33"/>
          </p:nvPr>
        </p:nvSpPr>
        <p:spPr>
          <a:xfrm>
            <a:off x="3642771" y="5518875"/>
            <a:ext cx="1703925"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1" name="Text Placeholder 2"/>
          <p:cNvSpPr>
            <a:spLocks noGrp="1"/>
          </p:cNvSpPr>
          <p:nvPr>
            <p:ph type="body" sz="quarter" idx="34"/>
          </p:nvPr>
        </p:nvSpPr>
        <p:spPr>
          <a:xfrm>
            <a:off x="5618265" y="5518875"/>
            <a:ext cx="1705013"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2" name="Text Placeholder 2"/>
          <p:cNvSpPr>
            <a:spLocks noGrp="1"/>
          </p:cNvSpPr>
          <p:nvPr>
            <p:ph type="body" sz="quarter" idx="35"/>
          </p:nvPr>
        </p:nvSpPr>
        <p:spPr>
          <a:xfrm>
            <a:off x="7692733" y="5518875"/>
            <a:ext cx="1533236"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3" name="Text Placeholder 2"/>
          <p:cNvSpPr>
            <a:spLocks noGrp="1"/>
          </p:cNvSpPr>
          <p:nvPr>
            <p:ph type="body" sz="quarter" idx="36"/>
          </p:nvPr>
        </p:nvSpPr>
        <p:spPr>
          <a:xfrm>
            <a:off x="9560153" y="5518875"/>
            <a:ext cx="1707051" cy="1005840"/>
          </a:xfrm>
        </p:spPr>
        <p:txBody>
          <a:bodyPr anchor="ctr" anchorCtr="0">
            <a:noAutofit/>
          </a:bodyPr>
          <a:lstStyle>
            <a:lvl1pPr algn="ctr">
              <a:defRPr sz="1300">
                <a:solidFill>
                  <a:schemeClr val="tx1">
                    <a:lumMod val="50000"/>
                    <a:lumOff val="50000"/>
                  </a:schemeClr>
                </a:solidFill>
              </a:defRPr>
            </a:lvl1pPr>
          </a:lstStyle>
          <a:p>
            <a:pPr lvl="0"/>
            <a:r>
              <a:rPr lang="en-US"/>
              <a:t>Click to edit Master text styles</a:t>
            </a:r>
          </a:p>
        </p:txBody>
      </p:sp>
      <p:sp>
        <p:nvSpPr>
          <p:cNvPr id="44" name="Title 1">
            <a:extLst>
              <a:ext uri="{FF2B5EF4-FFF2-40B4-BE49-F238E27FC236}">
                <a16:creationId xmlns:a16="http://schemas.microsoft.com/office/drawing/2014/main" id="{55AA4B57-9651-43C9-B0FE-6C3B302F5226}"/>
              </a:ext>
            </a:extLst>
          </p:cNvPr>
          <p:cNvSpPr>
            <a:spLocks noGrp="1"/>
          </p:cNvSpPr>
          <p:nvPr>
            <p:ph type="title"/>
          </p:nvPr>
        </p:nvSpPr>
        <p:spPr>
          <a:xfrm>
            <a:off x="830115" y="-94333"/>
            <a:ext cx="10515600" cy="612515"/>
          </a:xfrm>
        </p:spPr>
        <p:txBody>
          <a:bodyPr>
            <a:normAutofit/>
          </a:bodyPr>
          <a:lstStyle>
            <a:lvl1pPr algn="ctr">
              <a:defRPr sz="2000" b="0">
                <a:solidFill>
                  <a:schemeClr val="bg1">
                    <a:lumMod val="95000"/>
                  </a:schemeClr>
                </a:solidFill>
              </a:defRPr>
            </a:lvl1pPr>
          </a:lstStyle>
          <a:p>
            <a:r>
              <a:rPr lang="en-US" dirty="0"/>
              <a:t>Click to edit Master title style</a:t>
            </a:r>
          </a:p>
        </p:txBody>
      </p:sp>
    </p:spTree>
    <p:extLst>
      <p:ext uri="{BB962C8B-B14F-4D97-AF65-F5344CB8AC3E}">
        <p14:creationId xmlns:p14="http://schemas.microsoft.com/office/powerpoint/2010/main" val="56297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p:spTree>
      <p:nvGrpSpPr>
        <p:cNvPr id="1" name=""/>
        <p:cNvGrpSpPr/>
        <p:nvPr/>
      </p:nvGrpSpPr>
      <p:grpSpPr>
        <a:xfrm>
          <a:off x="0" y="0"/>
          <a:ext cx="0" cy="0"/>
          <a:chOff x="0" y="0"/>
          <a:chExt cx="0" cy="0"/>
        </a:xfrm>
      </p:grpSpPr>
      <p:grpSp>
        <p:nvGrpSpPr>
          <p:cNvPr id="2" name="Group 1" descr="Chevrons with Name, Goal, and Finish By headings"/>
          <p:cNvGrpSpPr/>
          <p:nvPr userDrawn="1"/>
        </p:nvGrpSpPr>
        <p:grpSpPr>
          <a:xfrm>
            <a:off x="480507" y="523241"/>
            <a:ext cx="11308260" cy="926267"/>
            <a:chOff x="480507" y="523241"/>
            <a:chExt cx="11308260" cy="926267"/>
          </a:xfrm>
        </p:grpSpPr>
        <p:sp>
          <p:nvSpPr>
            <p:cNvPr id="8" name="Chevron 7"/>
            <p:cNvSpPr>
              <a:spLocks noChangeAspect="1"/>
            </p:cNvSpPr>
            <p:nvPr/>
          </p:nvSpPr>
          <p:spPr>
            <a:xfrm>
              <a:off x="480507" y="529272"/>
              <a:ext cx="3931920" cy="92023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j-lt"/>
                </a:rPr>
                <a:t>NAME</a:t>
              </a:r>
            </a:p>
          </p:txBody>
        </p:sp>
        <p:sp>
          <p:nvSpPr>
            <p:cNvPr id="9" name="Chevron 8"/>
            <p:cNvSpPr>
              <a:spLocks noChangeAspect="1"/>
            </p:cNvSpPr>
            <p:nvPr/>
          </p:nvSpPr>
          <p:spPr>
            <a:xfrm>
              <a:off x="4168677" y="523241"/>
              <a:ext cx="3931920" cy="9202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j-lt"/>
                </a:rPr>
                <a:t>GOAL</a:t>
              </a:r>
            </a:p>
          </p:txBody>
        </p:sp>
        <p:sp>
          <p:nvSpPr>
            <p:cNvPr id="10" name="Chevron 9"/>
            <p:cNvSpPr>
              <a:spLocks noChangeAspect="1"/>
            </p:cNvSpPr>
            <p:nvPr/>
          </p:nvSpPr>
          <p:spPr>
            <a:xfrm>
              <a:off x="7856847" y="529272"/>
              <a:ext cx="3931920" cy="92023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mj-lt"/>
                </a:rPr>
                <a:t>FINISH BY</a:t>
              </a:r>
            </a:p>
          </p:txBody>
        </p:sp>
      </p:grpSp>
      <p:cxnSp>
        <p:nvCxnSpPr>
          <p:cNvPr id="15" name="Straight Connector 14" descr="Vertical border line"/>
          <p:cNvCxnSpPr/>
          <p:nvPr userDrawn="1"/>
        </p:nvCxnSpPr>
        <p:spPr>
          <a:xfrm>
            <a:off x="4197096"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descr="Vertical border line"/>
          <p:cNvCxnSpPr/>
          <p:nvPr userDrawn="1"/>
        </p:nvCxnSpPr>
        <p:spPr>
          <a:xfrm>
            <a:off x="7628091" y="1443477"/>
            <a:ext cx="0" cy="5414523"/>
          </a:xfrm>
          <a:prstGeom prst="line">
            <a:avLst/>
          </a:prstGeom>
          <a:ln w="19050">
            <a:gradFill>
              <a:gsLst>
                <a:gs pos="0">
                  <a:schemeClr val="accent2"/>
                </a:gs>
                <a:gs pos="100000">
                  <a:schemeClr val="accent2">
                    <a:lumMod val="20000"/>
                    <a:lumOff val="8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6" hasCustomPrompt="1"/>
          </p:nvPr>
        </p:nvSpPr>
        <p:spPr>
          <a:xfrm>
            <a:off x="481013" y="1638300"/>
            <a:ext cx="3430587" cy="774700"/>
          </a:xfrm>
        </p:spPr>
        <p:txBody>
          <a:bodyPr/>
          <a:lstStyle>
            <a:lvl1pPr algn="ctr">
              <a:defRPr baseline="0"/>
            </a:lvl1pPr>
          </a:lstStyle>
          <a:p>
            <a:pPr lvl="0"/>
            <a:r>
              <a:rPr lang="en-US" dirty="0"/>
              <a:t>click to add name</a:t>
            </a:r>
          </a:p>
        </p:txBody>
      </p:sp>
      <p:sp>
        <p:nvSpPr>
          <p:cNvPr id="16" name="Text Placeholder 6"/>
          <p:cNvSpPr>
            <a:spLocks noGrp="1"/>
          </p:cNvSpPr>
          <p:nvPr>
            <p:ph type="body" sz="quarter" idx="17" hasCustomPrompt="1"/>
          </p:nvPr>
        </p:nvSpPr>
        <p:spPr>
          <a:xfrm>
            <a:off x="481013" y="2601792"/>
            <a:ext cx="3430587" cy="774700"/>
          </a:xfrm>
        </p:spPr>
        <p:txBody>
          <a:bodyPr/>
          <a:lstStyle>
            <a:lvl1pPr algn="ctr">
              <a:defRPr baseline="0"/>
            </a:lvl1pPr>
          </a:lstStyle>
          <a:p>
            <a:pPr lvl="0"/>
            <a:r>
              <a:rPr lang="en-US" dirty="0"/>
              <a:t>click to add name</a:t>
            </a:r>
          </a:p>
        </p:txBody>
      </p:sp>
      <p:sp>
        <p:nvSpPr>
          <p:cNvPr id="17" name="Text Placeholder 6"/>
          <p:cNvSpPr>
            <a:spLocks noGrp="1"/>
          </p:cNvSpPr>
          <p:nvPr>
            <p:ph type="body" sz="quarter" idx="18" hasCustomPrompt="1"/>
          </p:nvPr>
        </p:nvSpPr>
        <p:spPr>
          <a:xfrm>
            <a:off x="481013" y="3606959"/>
            <a:ext cx="3430587" cy="774700"/>
          </a:xfrm>
        </p:spPr>
        <p:txBody>
          <a:bodyPr/>
          <a:lstStyle>
            <a:lvl1pPr algn="ctr">
              <a:defRPr baseline="0"/>
            </a:lvl1pPr>
          </a:lstStyle>
          <a:p>
            <a:pPr lvl="0"/>
            <a:r>
              <a:rPr lang="en-US" dirty="0"/>
              <a:t>click to add name</a:t>
            </a:r>
          </a:p>
        </p:txBody>
      </p:sp>
      <p:sp>
        <p:nvSpPr>
          <p:cNvPr id="18" name="Text Placeholder 6"/>
          <p:cNvSpPr>
            <a:spLocks noGrp="1"/>
          </p:cNvSpPr>
          <p:nvPr>
            <p:ph type="body" sz="quarter" idx="19" hasCustomPrompt="1"/>
          </p:nvPr>
        </p:nvSpPr>
        <p:spPr>
          <a:xfrm>
            <a:off x="481013" y="4612126"/>
            <a:ext cx="3430587" cy="774700"/>
          </a:xfrm>
        </p:spPr>
        <p:txBody>
          <a:bodyPr/>
          <a:lstStyle>
            <a:lvl1pPr algn="ctr">
              <a:defRPr baseline="0"/>
            </a:lvl1pPr>
          </a:lstStyle>
          <a:p>
            <a:pPr lvl="0"/>
            <a:r>
              <a:rPr lang="en-US" dirty="0"/>
              <a:t>click to add name</a:t>
            </a:r>
          </a:p>
        </p:txBody>
      </p:sp>
      <p:sp>
        <p:nvSpPr>
          <p:cNvPr id="20" name="Text Placeholder 6"/>
          <p:cNvSpPr>
            <a:spLocks noGrp="1"/>
          </p:cNvSpPr>
          <p:nvPr>
            <p:ph type="body" sz="quarter" idx="20" hasCustomPrompt="1"/>
          </p:nvPr>
        </p:nvSpPr>
        <p:spPr>
          <a:xfrm>
            <a:off x="480507" y="5617293"/>
            <a:ext cx="3430587" cy="774700"/>
          </a:xfrm>
        </p:spPr>
        <p:txBody>
          <a:bodyPr/>
          <a:lstStyle>
            <a:lvl1pPr algn="ctr">
              <a:defRPr baseline="0"/>
            </a:lvl1pPr>
          </a:lstStyle>
          <a:p>
            <a:pPr lvl="0"/>
            <a:r>
              <a:rPr lang="en-US" dirty="0"/>
              <a:t>click to add name</a:t>
            </a:r>
          </a:p>
        </p:txBody>
      </p:sp>
      <p:sp>
        <p:nvSpPr>
          <p:cNvPr id="21" name="Text Placeholder 6"/>
          <p:cNvSpPr>
            <a:spLocks noGrp="1"/>
          </p:cNvSpPr>
          <p:nvPr>
            <p:ph type="body" sz="quarter" idx="21" hasCustomPrompt="1"/>
          </p:nvPr>
        </p:nvSpPr>
        <p:spPr>
          <a:xfrm>
            <a:off x="4197504" y="1638300"/>
            <a:ext cx="3430587" cy="774700"/>
          </a:xfrm>
        </p:spPr>
        <p:txBody>
          <a:bodyPr/>
          <a:lstStyle>
            <a:lvl1pPr algn="ctr">
              <a:defRPr baseline="0"/>
            </a:lvl1pPr>
          </a:lstStyle>
          <a:p>
            <a:pPr lvl="0"/>
            <a:r>
              <a:rPr lang="en-US" dirty="0"/>
              <a:t>click to add goal</a:t>
            </a:r>
          </a:p>
        </p:txBody>
      </p:sp>
      <p:sp>
        <p:nvSpPr>
          <p:cNvPr id="23" name="Text Placeholder 6"/>
          <p:cNvSpPr>
            <a:spLocks noGrp="1"/>
          </p:cNvSpPr>
          <p:nvPr>
            <p:ph type="body" sz="quarter" idx="22" hasCustomPrompt="1"/>
          </p:nvPr>
        </p:nvSpPr>
        <p:spPr>
          <a:xfrm>
            <a:off x="4197504" y="2601792"/>
            <a:ext cx="3430587" cy="774700"/>
          </a:xfrm>
        </p:spPr>
        <p:txBody>
          <a:bodyPr/>
          <a:lstStyle>
            <a:lvl1pPr algn="ctr">
              <a:defRPr baseline="0"/>
            </a:lvl1pPr>
          </a:lstStyle>
          <a:p>
            <a:pPr lvl="0"/>
            <a:r>
              <a:rPr lang="en-US" dirty="0"/>
              <a:t>click to add goal</a:t>
            </a:r>
          </a:p>
        </p:txBody>
      </p:sp>
      <p:sp>
        <p:nvSpPr>
          <p:cNvPr id="24" name="Text Placeholder 6"/>
          <p:cNvSpPr>
            <a:spLocks noGrp="1"/>
          </p:cNvSpPr>
          <p:nvPr>
            <p:ph type="body" sz="quarter" idx="23" hasCustomPrompt="1"/>
          </p:nvPr>
        </p:nvSpPr>
        <p:spPr>
          <a:xfrm>
            <a:off x="4197504" y="3606959"/>
            <a:ext cx="3430587" cy="774700"/>
          </a:xfrm>
        </p:spPr>
        <p:txBody>
          <a:bodyPr/>
          <a:lstStyle>
            <a:lvl1pPr algn="ctr">
              <a:defRPr baseline="0"/>
            </a:lvl1pPr>
          </a:lstStyle>
          <a:p>
            <a:pPr lvl="0"/>
            <a:r>
              <a:rPr lang="en-US" dirty="0"/>
              <a:t>click to add goal</a:t>
            </a:r>
          </a:p>
        </p:txBody>
      </p:sp>
      <p:sp>
        <p:nvSpPr>
          <p:cNvPr id="25" name="Text Placeholder 6"/>
          <p:cNvSpPr>
            <a:spLocks noGrp="1"/>
          </p:cNvSpPr>
          <p:nvPr>
            <p:ph type="body" sz="quarter" idx="24" hasCustomPrompt="1"/>
          </p:nvPr>
        </p:nvSpPr>
        <p:spPr>
          <a:xfrm>
            <a:off x="4197504" y="4612126"/>
            <a:ext cx="3430587" cy="774700"/>
          </a:xfrm>
        </p:spPr>
        <p:txBody>
          <a:bodyPr/>
          <a:lstStyle>
            <a:lvl1pPr algn="ctr">
              <a:defRPr baseline="0"/>
            </a:lvl1pPr>
          </a:lstStyle>
          <a:p>
            <a:pPr lvl="0"/>
            <a:r>
              <a:rPr lang="en-US" dirty="0"/>
              <a:t>click to add goal</a:t>
            </a:r>
          </a:p>
        </p:txBody>
      </p:sp>
      <p:sp>
        <p:nvSpPr>
          <p:cNvPr id="26" name="Text Placeholder 6"/>
          <p:cNvSpPr>
            <a:spLocks noGrp="1"/>
          </p:cNvSpPr>
          <p:nvPr>
            <p:ph type="body" sz="quarter" idx="25" hasCustomPrompt="1"/>
          </p:nvPr>
        </p:nvSpPr>
        <p:spPr>
          <a:xfrm>
            <a:off x="4197503" y="5617293"/>
            <a:ext cx="3430587" cy="774700"/>
          </a:xfrm>
        </p:spPr>
        <p:txBody>
          <a:bodyPr/>
          <a:lstStyle>
            <a:lvl1pPr algn="ctr">
              <a:defRPr baseline="0"/>
            </a:lvl1pPr>
          </a:lstStyle>
          <a:p>
            <a:pPr lvl="0"/>
            <a:r>
              <a:rPr lang="en-US" dirty="0"/>
              <a:t>click to add goal</a:t>
            </a:r>
          </a:p>
        </p:txBody>
      </p:sp>
      <p:sp>
        <p:nvSpPr>
          <p:cNvPr id="27" name="Text Placeholder 6"/>
          <p:cNvSpPr>
            <a:spLocks noGrp="1"/>
          </p:cNvSpPr>
          <p:nvPr>
            <p:ph type="body" sz="quarter" idx="26" hasCustomPrompt="1"/>
          </p:nvPr>
        </p:nvSpPr>
        <p:spPr>
          <a:xfrm>
            <a:off x="7856847" y="1638300"/>
            <a:ext cx="3430587" cy="774700"/>
          </a:xfrm>
        </p:spPr>
        <p:txBody>
          <a:bodyPr/>
          <a:lstStyle>
            <a:lvl1pPr algn="ctr">
              <a:defRPr baseline="0"/>
            </a:lvl1pPr>
          </a:lstStyle>
          <a:p>
            <a:pPr lvl="0"/>
            <a:r>
              <a:rPr lang="en-US" dirty="0"/>
              <a:t>click to add date</a:t>
            </a:r>
          </a:p>
        </p:txBody>
      </p:sp>
      <p:sp>
        <p:nvSpPr>
          <p:cNvPr id="28" name="Text Placeholder 6"/>
          <p:cNvSpPr>
            <a:spLocks noGrp="1"/>
          </p:cNvSpPr>
          <p:nvPr>
            <p:ph type="body" sz="quarter" idx="27" hasCustomPrompt="1"/>
          </p:nvPr>
        </p:nvSpPr>
        <p:spPr>
          <a:xfrm>
            <a:off x="7856847" y="2601792"/>
            <a:ext cx="3430587" cy="774700"/>
          </a:xfrm>
        </p:spPr>
        <p:txBody>
          <a:bodyPr/>
          <a:lstStyle>
            <a:lvl1pPr algn="ctr">
              <a:defRPr baseline="0"/>
            </a:lvl1pPr>
          </a:lstStyle>
          <a:p>
            <a:pPr lvl="0"/>
            <a:r>
              <a:rPr lang="en-US" dirty="0"/>
              <a:t>click to add date</a:t>
            </a:r>
          </a:p>
        </p:txBody>
      </p:sp>
      <p:sp>
        <p:nvSpPr>
          <p:cNvPr id="29" name="Text Placeholder 6"/>
          <p:cNvSpPr>
            <a:spLocks noGrp="1"/>
          </p:cNvSpPr>
          <p:nvPr>
            <p:ph type="body" sz="quarter" idx="28" hasCustomPrompt="1"/>
          </p:nvPr>
        </p:nvSpPr>
        <p:spPr>
          <a:xfrm>
            <a:off x="7856847" y="3606959"/>
            <a:ext cx="3430587" cy="774700"/>
          </a:xfrm>
        </p:spPr>
        <p:txBody>
          <a:bodyPr/>
          <a:lstStyle>
            <a:lvl1pPr algn="ctr">
              <a:defRPr baseline="0"/>
            </a:lvl1pPr>
          </a:lstStyle>
          <a:p>
            <a:pPr lvl="0"/>
            <a:r>
              <a:rPr lang="en-US" dirty="0"/>
              <a:t>click to add date</a:t>
            </a:r>
          </a:p>
        </p:txBody>
      </p:sp>
      <p:sp>
        <p:nvSpPr>
          <p:cNvPr id="30" name="Text Placeholder 6"/>
          <p:cNvSpPr>
            <a:spLocks noGrp="1"/>
          </p:cNvSpPr>
          <p:nvPr>
            <p:ph type="body" sz="quarter" idx="29" hasCustomPrompt="1"/>
          </p:nvPr>
        </p:nvSpPr>
        <p:spPr>
          <a:xfrm>
            <a:off x="7856846" y="4612126"/>
            <a:ext cx="3430587" cy="774700"/>
          </a:xfrm>
        </p:spPr>
        <p:txBody>
          <a:bodyPr/>
          <a:lstStyle>
            <a:lvl1pPr algn="ctr">
              <a:defRPr baseline="0"/>
            </a:lvl1pPr>
          </a:lstStyle>
          <a:p>
            <a:pPr lvl="0"/>
            <a:r>
              <a:rPr lang="en-US" dirty="0"/>
              <a:t>click to add date</a:t>
            </a:r>
          </a:p>
        </p:txBody>
      </p:sp>
      <p:sp>
        <p:nvSpPr>
          <p:cNvPr id="31" name="Text Placeholder 6"/>
          <p:cNvSpPr>
            <a:spLocks noGrp="1"/>
          </p:cNvSpPr>
          <p:nvPr>
            <p:ph type="body" sz="quarter" idx="30" hasCustomPrompt="1"/>
          </p:nvPr>
        </p:nvSpPr>
        <p:spPr>
          <a:xfrm>
            <a:off x="7856845" y="5617293"/>
            <a:ext cx="3430587" cy="774700"/>
          </a:xfrm>
        </p:spPr>
        <p:txBody>
          <a:bodyPr/>
          <a:lstStyle>
            <a:lvl1pPr algn="ctr">
              <a:defRPr baseline="0"/>
            </a:lvl1pPr>
          </a:lstStyle>
          <a:p>
            <a:pPr lvl="0"/>
            <a:r>
              <a:rPr lang="en-US" dirty="0"/>
              <a:t>click to add date</a:t>
            </a:r>
          </a:p>
        </p:txBody>
      </p:sp>
      <p:sp>
        <p:nvSpPr>
          <p:cNvPr id="32" name="Title 1">
            <a:extLst>
              <a:ext uri="{FF2B5EF4-FFF2-40B4-BE49-F238E27FC236}">
                <a16:creationId xmlns:a16="http://schemas.microsoft.com/office/drawing/2014/main" id="{F6C63095-C11C-4040-8C2C-871008A0B2DC}"/>
              </a:ext>
            </a:extLst>
          </p:cNvPr>
          <p:cNvSpPr>
            <a:spLocks noGrp="1"/>
          </p:cNvSpPr>
          <p:nvPr>
            <p:ph type="title"/>
          </p:nvPr>
        </p:nvSpPr>
        <p:spPr>
          <a:xfrm>
            <a:off x="830115" y="-18133"/>
            <a:ext cx="10515600" cy="612515"/>
          </a:xfrm>
        </p:spPr>
        <p:txBody>
          <a:bodyPr>
            <a:normAutofit/>
          </a:bodyPr>
          <a:lstStyle>
            <a:lvl1pPr algn="ctr">
              <a:defRPr sz="1800" b="0">
                <a:solidFill>
                  <a:schemeClr val="bg1">
                    <a:lumMod val="95000"/>
                  </a:schemeClr>
                </a:solidFill>
              </a:defRPr>
            </a:lvl1pPr>
          </a:lstStyle>
          <a:p>
            <a:r>
              <a:rPr lang="en-US" dirty="0"/>
              <a:t>Click to edit Master title style</a:t>
            </a:r>
          </a:p>
        </p:txBody>
      </p:sp>
    </p:spTree>
    <p:extLst>
      <p:ext uri="{BB962C8B-B14F-4D97-AF65-F5344CB8AC3E}">
        <p14:creationId xmlns:p14="http://schemas.microsoft.com/office/powerpoint/2010/main" val="95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310923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847BA0-DE75-41C4-9773-F0566992DBC0}" type="datetimeFigureOut">
              <a:rPr lang="en-US" smtClean="0"/>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87520F-9537-4B31-A4DB-3ECD89F60798}" type="slidenum">
              <a:rPr lang="en-US" smtClean="0"/>
              <a:t>‹#›</a:t>
            </a:fld>
            <a:endParaRPr lang="en-US" dirty="0"/>
          </a:p>
        </p:txBody>
      </p:sp>
    </p:spTree>
    <p:extLst>
      <p:ext uri="{BB962C8B-B14F-4D97-AF65-F5344CB8AC3E}">
        <p14:creationId xmlns:p14="http://schemas.microsoft.com/office/powerpoint/2010/main" val="172870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78173"/>
            <a:ext cx="10515600" cy="6125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47BA0-DE75-41C4-9773-F0566992DBC0}" type="datetimeFigureOut">
              <a:rPr lang="en-US" smtClean="0"/>
              <a:t>2/26/2025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7520F-9537-4B31-A4DB-3ECD89F60798}" type="slidenum">
              <a:rPr lang="en-US" smtClean="0"/>
              <a:t>‹#›</a:t>
            </a:fld>
            <a:endParaRPr lang="en-US" dirty="0"/>
          </a:p>
        </p:txBody>
      </p:sp>
    </p:spTree>
    <p:extLst>
      <p:ext uri="{BB962C8B-B14F-4D97-AF65-F5344CB8AC3E}">
        <p14:creationId xmlns:p14="http://schemas.microsoft.com/office/powerpoint/2010/main" val="180098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0" r:id="rId4"/>
    <p:sldLayoutId id="2147483651" r:id="rId5"/>
    <p:sldLayoutId id="2147483661"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researchgate.net/figure/Modified-VGG-19-model-architecture_fig1_344398328"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ars.els-cdn.com/content/image/1-s2.0-S2405844024004341-gr6_lrg.jpg" TargetMode="External"/><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figure/Architecture-of-Inception-V3-framework_fig11_334595328"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figure/Overview-of-GoogleNet-method-by-employing-transfer-learning_fig1_340584789"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352933259_Feature_Extraction_Of_Ultrasound_Prostate_Image_Using_Modified_VGG-19_Transfer_Learning/figures#fullTextFileCont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352933259_Feature_Extraction_Of_Ultrasound_Prostate_Image_Using_Modified_VGG-19_Transfer_Learning#fullTextFileCont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dicoverhospitals.in/diseases/prostate-cance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IHC%20images%20for%20the%20AR%20activity%20in%20epithelial%20nuclei%20performed%20on%20needle%20biopsies%20pre-%20and%20post-AD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ature.com/articles/s41585-019-0212-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link.springer.com/article/10.1007/s40134-019-0318-8"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link.springer.com/chapter/10.1007/978-3-030-80432-9_4" TargetMode="External"/><Relationship Id="rId2" Type="http://schemas.openxmlformats.org/officeDocument/2006/relationships/hyperlink" Target="https://link.springer.com/article/10.1007/s11571-020-09587-5"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C251AB7F-C2EA-B203-8FEA-DFA11029873D}"/>
              </a:ext>
            </a:extLst>
          </p:cNvPr>
          <p:cNvPicPr>
            <a:picLocks noChangeAspect="1"/>
          </p:cNvPicPr>
          <p:nvPr/>
        </p:nvPicPr>
        <p:blipFill>
          <a:blip r:embed="rId3"/>
          <a:stretch>
            <a:fillRect/>
          </a:stretch>
        </p:blipFill>
        <p:spPr>
          <a:xfrm>
            <a:off x="9591260" y="-2397"/>
            <a:ext cx="2600739" cy="1006249"/>
          </a:xfrm>
          <a:prstGeom prst="rect">
            <a:avLst/>
          </a:prstGeom>
        </p:spPr>
      </p:pic>
      <p:sp>
        <p:nvSpPr>
          <p:cNvPr id="8" name="Title 7">
            <a:extLst>
              <a:ext uri="{FF2B5EF4-FFF2-40B4-BE49-F238E27FC236}">
                <a16:creationId xmlns:a16="http://schemas.microsoft.com/office/drawing/2014/main" id="{1420AF36-43E7-ADC6-EC00-DC9499770B0A}"/>
              </a:ext>
            </a:extLst>
          </p:cNvPr>
          <p:cNvSpPr>
            <a:spLocks noGrp="1"/>
          </p:cNvSpPr>
          <p:nvPr>
            <p:ph type="title"/>
          </p:nvPr>
        </p:nvSpPr>
        <p:spPr>
          <a:xfrm>
            <a:off x="966019" y="2081874"/>
            <a:ext cx="10515600" cy="612515"/>
          </a:xfrm>
        </p:spPr>
        <p:txBody>
          <a:bodyPr>
            <a:normAutofit fontScale="90000"/>
          </a:bodyPr>
          <a:lstStyle/>
          <a:p>
            <a:pPr algn="ctr"/>
            <a:r>
              <a:rPr lang="en-GB" sz="4000" b="1" dirty="0">
                <a:solidFill>
                  <a:schemeClr val="accent4">
                    <a:lumMod val="25000"/>
                  </a:schemeClr>
                </a:solidFill>
                <a:effectLst/>
                <a:latin typeface="Times New Roman" panose="02020603050405020304" pitchFamily="18" charset="0"/>
                <a:ea typeface="Aptos" panose="020B0004020202020204" pitchFamily="34" charset="0"/>
                <a:cs typeface="Times New Roman" panose="02020603050405020304" pitchFamily="18" charset="0"/>
              </a:rPr>
              <a:t>Feature Extraction Method of Prostate Cancer Based on </a:t>
            </a:r>
            <a:r>
              <a:rPr lang="en-GB" sz="4000" b="1" dirty="0" err="1">
                <a:solidFill>
                  <a:schemeClr val="accent4">
                    <a:lumMod val="25000"/>
                  </a:schemeClr>
                </a:solidFill>
                <a:effectLst/>
                <a:latin typeface="Times New Roman" panose="02020603050405020304" pitchFamily="18" charset="0"/>
                <a:ea typeface="Aptos" panose="020B0004020202020204" pitchFamily="34" charset="0"/>
                <a:cs typeface="Times New Roman" panose="02020603050405020304" pitchFamily="18" charset="0"/>
              </a:rPr>
              <a:t>Spatio</a:t>
            </a:r>
            <a:r>
              <a:rPr lang="en-GB" sz="4000" b="1" dirty="0">
                <a:solidFill>
                  <a:schemeClr val="accent4">
                    <a:lumMod val="25000"/>
                  </a:schemeClr>
                </a:solidFill>
                <a:effectLst/>
                <a:latin typeface="Times New Roman" panose="02020603050405020304" pitchFamily="18" charset="0"/>
                <a:ea typeface="Aptos" panose="020B0004020202020204" pitchFamily="34" charset="0"/>
                <a:cs typeface="Times New Roman" panose="02020603050405020304" pitchFamily="18" charset="0"/>
              </a:rPr>
              <a:t>- Temporal Image Data</a:t>
            </a:r>
            <a:br>
              <a:rPr lang="en-US" sz="1800" dirty="0">
                <a:solidFill>
                  <a:schemeClr val="accent4">
                    <a:lumMod val="25000"/>
                  </a:schemeClr>
                </a:solidFill>
                <a:effectLst/>
                <a:latin typeface="Aptos" panose="020B0004020202020204" pitchFamily="34" charset="0"/>
                <a:ea typeface="Aptos" panose="020B0004020202020204" pitchFamily="34" charset="0"/>
                <a:cs typeface="Times New Roman" panose="02020603050405020304" pitchFamily="18" charset="0"/>
              </a:rPr>
            </a:br>
            <a:endParaRPr lang="en-US" dirty="0">
              <a:solidFill>
                <a:schemeClr val="accent4">
                  <a:lumMod val="25000"/>
                </a:schemeClr>
              </a:solidFill>
            </a:endParaRPr>
          </a:p>
        </p:txBody>
      </p:sp>
      <p:sp>
        <p:nvSpPr>
          <p:cNvPr id="12" name="Content Placeholder 11">
            <a:extLst>
              <a:ext uri="{FF2B5EF4-FFF2-40B4-BE49-F238E27FC236}">
                <a16:creationId xmlns:a16="http://schemas.microsoft.com/office/drawing/2014/main" id="{FBE741CC-F51E-D257-ED91-FA48165E167E}"/>
              </a:ext>
            </a:extLst>
          </p:cNvPr>
          <p:cNvSpPr>
            <a:spLocks noGrp="1"/>
          </p:cNvSpPr>
          <p:nvPr>
            <p:ph idx="1"/>
          </p:nvPr>
        </p:nvSpPr>
        <p:spPr>
          <a:xfrm>
            <a:off x="0" y="3290630"/>
            <a:ext cx="12192000" cy="1753316"/>
          </a:xfrm>
        </p:spPr>
        <p:style>
          <a:lnRef idx="3">
            <a:schemeClr val="accent1"/>
          </a:lnRef>
          <a:fillRef idx="0">
            <a:schemeClr val="accent1"/>
          </a:fillRef>
          <a:effectRef idx="2">
            <a:schemeClr val="accent1"/>
          </a:effectRef>
          <a:fontRef idx="minor">
            <a:schemeClr val="tx1"/>
          </a:fontRef>
        </p:style>
        <p:txBody>
          <a:bodyPr>
            <a:normAutofit/>
          </a:bodyPr>
          <a:lstStyle/>
          <a:p>
            <a:pPr algn="ctr"/>
            <a:r>
              <a:rPr lang="en-US" dirty="0"/>
              <a:t>A H M RAIHAN</a:t>
            </a:r>
          </a:p>
          <a:p>
            <a:pPr algn="ctr"/>
            <a:r>
              <a:rPr lang="en-US" dirty="0"/>
              <a:t>Matriculation Number: </a:t>
            </a:r>
            <a:r>
              <a:rPr lang="en-GB" sz="1800" kern="0" dirty="0">
                <a:effectLst/>
                <a:latin typeface="Times New Roman" panose="02020603050405020304" pitchFamily="18" charset="0"/>
                <a:ea typeface="Aptos" panose="020B0004020202020204" pitchFamily="34" charset="0"/>
              </a:rPr>
              <a:t>23089000</a:t>
            </a:r>
          </a:p>
          <a:p>
            <a:pPr algn="ctr"/>
            <a:r>
              <a:rPr lang="en-US" dirty="0"/>
              <a:t>Department: Data Science</a:t>
            </a:r>
          </a:p>
        </p:txBody>
      </p:sp>
      <p:cxnSp>
        <p:nvCxnSpPr>
          <p:cNvPr id="18" name="Straight Connector 17">
            <a:extLst>
              <a:ext uri="{FF2B5EF4-FFF2-40B4-BE49-F238E27FC236}">
                <a16:creationId xmlns:a16="http://schemas.microsoft.com/office/drawing/2014/main" id="{ED7B3FDA-1664-8FB8-D788-9008BB4FE7DF}"/>
              </a:ext>
            </a:extLst>
          </p:cNvPr>
          <p:cNvCxnSpPr/>
          <p:nvPr/>
        </p:nvCxnSpPr>
        <p:spPr>
          <a:xfrm>
            <a:off x="0" y="2900516"/>
            <a:ext cx="121919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93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401D-9FD6-1D00-9A9F-3B87214F56E7}"/>
              </a:ext>
            </a:extLst>
          </p:cNvPr>
          <p:cNvSpPr>
            <a:spLocks noGrp="1"/>
          </p:cNvSpPr>
          <p:nvPr>
            <p:ph type="title"/>
          </p:nvPr>
        </p:nvSpPr>
        <p:spPr>
          <a:xfrm>
            <a:off x="838200" y="1078173"/>
            <a:ext cx="2839065"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ED7BFE59-69B5-F1A4-9C6E-7CA6FD1AED43}"/>
              </a:ext>
            </a:extLst>
          </p:cNvPr>
          <p:cNvSpPr>
            <a:spLocks noGrp="1"/>
          </p:cNvSpPr>
          <p:nvPr>
            <p:ph idx="1"/>
          </p:nvPr>
        </p:nvSpPr>
        <p:spPr>
          <a:xfrm>
            <a:off x="838200" y="1825625"/>
            <a:ext cx="5601929" cy="2215433"/>
          </a:xfrm>
        </p:spPr>
        <p:txBody>
          <a:bodyPr/>
          <a:lstStyle/>
          <a:p>
            <a:pPr marL="342900" indent="-34290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New technique : </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Convolutional Neural Networks (CNNs)</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Deep Residual Networks (</a:t>
            </a:r>
            <a:r>
              <a:rPr lang="en-US" sz="1600" dirty="0" err="1">
                <a:solidFill>
                  <a:schemeClr val="tx1"/>
                </a:solidFill>
                <a:latin typeface="Times New Roman" panose="02020603050405020304" pitchFamily="18" charset="0"/>
                <a:cs typeface="Times New Roman" panose="02020603050405020304" pitchFamily="18" charset="0"/>
              </a:rPr>
              <a:t>ResNet</a:t>
            </a:r>
            <a:r>
              <a:rPr lang="en-US" sz="1600" dirty="0">
                <a:solidFill>
                  <a:schemeClr val="tx1"/>
                </a:solidFill>
                <a:latin typeface="Times New Roman" panose="02020603050405020304" pitchFamily="18" charset="0"/>
                <a:cs typeface="Times New Roman" panose="02020603050405020304" pitchFamily="18" charset="0"/>
              </a:rPr>
              <a:t>)</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Inception Networks (e.g., InceptionV3)</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Transfer Learning</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Autoencoders</a:t>
            </a:r>
          </a:p>
          <a:p>
            <a:endParaRPr lang="en-US" dirty="0"/>
          </a:p>
        </p:txBody>
      </p:sp>
      <p:pic>
        <p:nvPicPr>
          <p:cNvPr id="4" name="Picture 3" descr="A blue and black logo&#10;&#10;Description automatically generated">
            <a:extLst>
              <a:ext uri="{FF2B5EF4-FFF2-40B4-BE49-F238E27FC236}">
                <a16:creationId xmlns:a16="http://schemas.microsoft.com/office/drawing/2014/main" id="{B6C31385-7110-08A3-676A-06114715B343}"/>
              </a:ext>
            </a:extLst>
          </p:cNvPr>
          <p:cNvPicPr>
            <a:picLocks noChangeAspect="1"/>
          </p:cNvPicPr>
          <p:nvPr/>
        </p:nvPicPr>
        <p:blipFill>
          <a:blip r:embed="rId2"/>
          <a:stretch>
            <a:fillRect/>
          </a:stretch>
        </p:blipFill>
        <p:spPr>
          <a:xfrm>
            <a:off x="9581321" y="7542"/>
            <a:ext cx="2600739" cy="1006249"/>
          </a:xfrm>
          <a:prstGeom prst="rect">
            <a:avLst/>
          </a:prstGeom>
        </p:spPr>
      </p:pic>
    </p:spTree>
    <p:extLst>
      <p:ext uri="{BB962C8B-B14F-4D97-AF65-F5344CB8AC3E}">
        <p14:creationId xmlns:p14="http://schemas.microsoft.com/office/powerpoint/2010/main" val="226426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64B2-3113-BFFB-2446-CE5CBC11CA27}"/>
              </a:ext>
            </a:extLst>
          </p:cNvPr>
          <p:cNvSpPr>
            <a:spLocks noGrp="1"/>
          </p:cNvSpPr>
          <p:nvPr>
            <p:ph type="title"/>
          </p:nvPr>
        </p:nvSpPr>
        <p:spPr>
          <a:xfrm>
            <a:off x="838200" y="753709"/>
            <a:ext cx="4136923"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F351729F-634F-5945-0A4C-8FAD0B26BC88}"/>
              </a:ext>
            </a:extLst>
          </p:cNvPr>
          <p:cNvSpPr>
            <a:spLocks noGrp="1"/>
          </p:cNvSpPr>
          <p:nvPr>
            <p:ph idx="1"/>
          </p:nvPr>
        </p:nvSpPr>
        <p:spPr>
          <a:xfrm>
            <a:off x="838200" y="1510993"/>
            <a:ext cx="10515600" cy="4351338"/>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-Feature extraction Modern technique(VGG19):</a:t>
            </a:r>
          </a:p>
          <a:p>
            <a:r>
              <a:rPr lang="en-US" sz="1800" dirty="0">
                <a:solidFill>
                  <a:schemeClr val="tx1"/>
                </a:solidFill>
                <a:latin typeface="Times New Roman" panose="02020603050405020304" pitchFamily="18" charset="0"/>
                <a:cs typeface="Times New Roman" panose="02020603050405020304" pitchFamily="18" charset="0"/>
              </a:rPr>
              <a:t>There are many technique are using for feature extraction in prostate cancer detection. Here is most three performing Deep neural methods.</a:t>
            </a:r>
          </a:p>
          <a:p>
            <a:r>
              <a:rPr lang="en-US" sz="1800" dirty="0">
                <a:solidFill>
                  <a:schemeClr val="tx1"/>
                </a:solidFill>
                <a:latin typeface="Times New Roman" panose="02020603050405020304" pitchFamily="18" charset="0"/>
                <a:cs typeface="Times New Roman" panose="02020603050405020304" pitchFamily="18" charset="0"/>
              </a:rPr>
              <a:t>- VGG-19 Modification:</a:t>
            </a:r>
          </a:p>
          <a:p>
            <a:pPr marL="971550" lvl="1" indent="-285750"/>
            <a:r>
              <a:rPr lang="en-US" dirty="0">
                <a:solidFill>
                  <a:schemeClr val="tx1"/>
                </a:solidFill>
                <a:latin typeface="Times New Roman" panose="02020603050405020304" pitchFamily="18" charset="0"/>
                <a:cs typeface="Times New Roman" panose="02020603050405020304" pitchFamily="18" charset="0"/>
              </a:rPr>
              <a:t>Global Average Pooling layer</a:t>
            </a:r>
          </a:p>
          <a:p>
            <a:pPr marL="971550" lvl="1" indent="-285750"/>
            <a:r>
              <a:rPr lang="en-US" dirty="0">
                <a:solidFill>
                  <a:schemeClr val="tx1"/>
                </a:solidFill>
                <a:latin typeface="Times New Roman" panose="02020603050405020304" pitchFamily="18" charset="0"/>
                <a:cs typeface="Times New Roman" panose="02020603050405020304" pitchFamily="18" charset="0"/>
              </a:rPr>
              <a:t>Pre-trained on Large Datasets</a:t>
            </a:r>
          </a:p>
          <a:p>
            <a:pPr marL="971550" lvl="1" indent="-285750"/>
            <a:r>
              <a:rPr lang="en-US" dirty="0">
                <a:solidFill>
                  <a:schemeClr val="tx1"/>
                </a:solidFill>
                <a:latin typeface="Times New Roman" panose="02020603050405020304" pitchFamily="18" charset="0"/>
                <a:cs typeface="Times New Roman" panose="02020603050405020304" pitchFamily="18" charset="0"/>
              </a:rPr>
              <a:t>Fine-tuning for Prostate Images:</a:t>
            </a:r>
          </a:p>
          <a:p>
            <a:pPr marL="971550" lvl="1" indent="-285750"/>
            <a:r>
              <a:rPr lang="en-US" dirty="0">
                <a:solidFill>
                  <a:schemeClr val="tx1"/>
                </a:solidFill>
                <a:latin typeface="Times New Roman" panose="02020603050405020304" pitchFamily="18" charset="0"/>
                <a:cs typeface="Times New Roman" panose="02020603050405020304" pitchFamily="18" charset="0"/>
              </a:rPr>
              <a:t>Deep Feature Extraction:</a:t>
            </a:r>
          </a:p>
          <a:p>
            <a:pPr marL="971550" lvl="1" indent="-285750"/>
            <a:r>
              <a:rPr lang="en-US" dirty="0">
                <a:solidFill>
                  <a:schemeClr val="tx1"/>
                </a:solidFill>
                <a:latin typeface="Times New Roman" panose="02020603050405020304" pitchFamily="18" charset="0"/>
                <a:cs typeface="Times New Roman" panose="02020603050405020304" pitchFamily="18" charset="0"/>
              </a:rPr>
              <a:t>Reduction of Overfitting:</a:t>
            </a:r>
          </a:p>
          <a:p>
            <a:pPr marL="971550" lvl="1" indent="-285750"/>
            <a:r>
              <a:rPr lang="en-US" dirty="0">
                <a:solidFill>
                  <a:schemeClr val="tx1"/>
                </a:solidFill>
                <a:latin typeface="Times New Roman" panose="02020603050405020304" pitchFamily="18" charset="0"/>
                <a:cs typeface="Times New Roman" panose="02020603050405020304" pitchFamily="18" charset="0"/>
              </a:rPr>
              <a:t>Improved Performance Metrics</a:t>
            </a:r>
          </a:p>
          <a:p>
            <a:endParaRPr lang="en-US" sz="1100" dirty="0"/>
          </a:p>
          <a:p>
            <a:pPr algn="ctr"/>
            <a:r>
              <a:rPr lang="en-US"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hlinkClick r:id="rId2"/>
              </a:rPr>
              <a:t>Fig: Modified VGG19 architecture</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descr="A diagram of a graph&#10;&#10;Description automatically generated with medium confidence">
            <a:extLst>
              <a:ext uri="{FF2B5EF4-FFF2-40B4-BE49-F238E27FC236}">
                <a16:creationId xmlns:a16="http://schemas.microsoft.com/office/drawing/2014/main" id="{21026213-A597-F34B-3FBE-E6B2B1F3626F}"/>
              </a:ext>
            </a:extLst>
          </p:cNvPr>
          <p:cNvPicPr>
            <a:picLocks noChangeAspect="1"/>
          </p:cNvPicPr>
          <p:nvPr/>
        </p:nvPicPr>
        <p:blipFill>
          <a:blip r:embed="rId3"/>
          <a:stretch>
            <a:fillRect/>
          </a:stretch>
        </p:blipFill>
        <p:spPr>
          <a:xfrm>
            <a:off x="5515896" y="2469689"/>
            <a:ext cx="5181601" cy="2079984"/>
          </a:xfrm>
          <a:prstGeom prst="rect">
            <a:avLst/>
          </a:prstGeom>
        </p:spPr>
      </p:pic>
      <p:pic>
        <p:nvPicPr>
          <p:cNvPr id="4" name="Picture 3" descr="A blue and black logo&#10;&#10;Description automatically generated">
            <a:extLst>
              <a:ext uri="{FF2B5EF4-FFF2-40B4-BE49-F238E27FC236}">
                <a16:creationId xmlns:a16="http://schemas.microsoft.com/office/drawing/2014/main" id="{23F3D5BB-9ECF-2C10-1710-427999818B02}"/>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333579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1A36-F46A-0886-119D-9A2CE3BB3A4C}"/>
              </a:ext>
            </a:extLst>
          </p:cNvPr>
          <p:cNvSpPr>
            <a:spLocks noGrp="1"/>
          </p:cNvSpPr>
          <p:nvPr>
            <p:ph type="title"/>
          </p:nvPr>
        </p:nvSpPr>
        <p:spPr>
          <a:xfrm>
            <a:off x="838200" y="1078173"/>
            <a:ext cx="3419168" cy="612515"/>
          </a:xfrm>
        </p:spPr>
        <p:txBody>
          <a:bodyPr anchor="ctr">
            <a:normAutofit/>
          </a:bodyPr>
          <a:lstStyle/>
          <a:p>
            <a:r>
              <a:rPr lang="en-US" sz="2400" dirty="0"/>
              <a:t>Methodology:</a:t>
            </a:r>
          </a:p>
        </p:txBody>
      </p:sp>
      <p:sp>
        <p:nvSpPr>
          <p:cNvPr id="3" name="Content Placeholder 2">
            <a:extLst>
              <a:ext uri="{FF2B5EF4-FFF2-40B4-BE49-F238E27FC236}">
                <a16:creationId xmlns:a16="http://schemas.microsoft.com/office/drawing/2014/main" id="{019539DB-8171-36B8-28D6-4FBD7FE5FA6A}"/>
              </a:ext>
            </a:extLst>
          </p:cNvPr>
          <p:cNvSpPr>
            <a:spLocks noGrp="1"/>
          </p:cNvSpPr>
          <p:nvPr>
            <p:ph sz="half" idx="1"/>
          </p:nvPr>
        </p:nvSpPr>
        <p:spPr>
          <a:xfrm>
            <a:off x="838200" y="1825625"/>
            <a:ext cx="4111487" cy="3011201"/>
          </a:xfrm>
        </p:spPr>
        <p:txBody>
          <a:bodyPr>
            <a:normAutofit lnSpcReduction="10000"/>
          </a:bodyPr>
          <a:lstStyle/>
          <a:p>
            <a:r>
              <a:rPr lang="en-US" sz="1800" b="1" dirty="0">
                <a:solidFill>
                  <a:schemeClr val="tx1"/>
                </a:solidFill>
                <a:latin typeface="Times New Roman" panose="02020603050405020304" pitchFamily="18" charset="0"/>
                <a:cs typeface="Times New Roman" panose="02020603050405020304" pitchFamily="18" charset="0"/>
              </a:rPr>
              <a:t>-Feature extraction Modern technique(Resnet50):</a:t>
            </a:r>
          </a:p>
          <a:p>
            <a:endParaRPr lang="en-US" sz="1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Deep Residual Learning.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Residual Blocks.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Transfer Learning.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Hierarchical Feature Learning.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Enhanced Accuracy and Robustness.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Spatial-Temporal Data Handling.</a:t>
            </a:r>
          </a:p>
          <a:p>
            <a:endParaRPr lang="en-US" dirty="0"/>
          </a:p>
        </p:txBody>
      </p:sp>
      <p:pic>
        <p:nvPicPr>
          <p:cNvPr id="5" name="Picture 4" descr="A group of blue rectangular objects with black text&#10;&#10;Description automatically generated">
            <a:extLst>
              <a:ext uri="{FF2B5EF4-FFF2-40B4-BE49-F238E27FC236}">
                <a16:creationId xmlns:a16="http://schemas.microsoft.com/office/drawing/2014/main" id="{E0B7E1F0-F70E-9260-D885-FF41099C04F7}"/>
              </a:ext>
            </a:extLst>
          </p:cNvPr>
          <p:cNvPicPr>
            <a:picLocks noChangeAspect="1"/>
          </p:cNvPicPr>
          <p:nvPr/>
        </p:nvPicPr>
        <p:blipFill>
          <a:blip r:embed="rId2"/>
          <a:stretch>
            <a:fillRect/>
          </a:stretch>
        </p:blipFill>
        <p:spPr>
          <a:xfrm>
            <a:off x="5357299" y="1973109"/>
            <a:ext cx="6122504" cy="1951245"/>
          </a:xfrm>
          <a:prstGeom prst="rect">
            <a:avLst/>
          </a:prstGeom>
          <a:noFill/>
        </p:spPr>
      </p:pic>
      <p:sp>
        <p:nvSpPr>
          <p:cNvPr id="6" name="Rectangle 5">
            <a:extLst>
              <a:ext uri="{FF2B5EF4-FFF2-40B4-BE49-F238E27FC236}">
                <a16:creationId xmlns:a16="http://schemas.microsoft.com/office/drawing/2014/main" id="{D01084E6-62B6-424D-32C8-AD559FFFF09E}"/>
              </a:ext>
            </a:extLst>
          </p:cNvPr>
          <p:cNvSpPr/>
          <p:nvPr/>
        </p:nvSpPr>
        <p:spPr>
          <a:xfrm>
            <a:off x="5830529" y="4003012"/>
            <a:ext cx="4916557" cy="6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hlinkClick r:id="rId3"/>
              </a:rPr>
              <a:t>Fig: ResNet50 Model Architecture</a:t>
            </a:r>
            <a:endParaRPr lang="en-US" i="1" dirty="0">
              <a:latin typeface="Times New Roman" panose="02020603050405020304" pitchFamily="18" charset="0"/>
              <a:cs typeface="Times New Roman" panose="02020603050405020304" pitchFamily="18" charset="0"/>
            </a:endParaRPr>
          </a:p>
        </p:txBody>
      </p:sp>
      <p:pic>
        <p:nvPicPr>
          <p:cNvPr id="4" name="Picture 3" descr="A blue and black logo&#10;&#10;Description automatically generated">
            <a:extLst>
              <a:ext uri="{FF2B5EF4-FFF2-40B4-BE49-F238E27FC236}">
                <a16:creationId xmlns:a16="http://schemas.microsoft.com/office/drawing/2014/main" id="{C1FE57B7-29D2-3457-91BB-01609B92252C}"/>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413295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B089-F5BF-708D-90C4-6BCE55D06028}"/>
              </a:ext>
            </a:extLst>
          </p:cNvPr>
          <p:cNvSpPr>
            <a:spLocks noGrp="1"/>
          </p:cNvSpPr>
          <p:nvPr>
            <p:ph type="title"/>
          </p:nvPr>
        </p:nvSpPr>
        <p:spPr>
          <a:xfrm>
            <a:off x="838200" y="1078173"/>
            <a:ext cx="3163529"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AB063AB4-AB88-141C-A00C-FE268B828CCD}"/>
              </a:ext>
            </a:extLst>
          </p:cNvPr>
          <p:cNvSpPr>
            <a:spLocks noGrp="1"/>
          </p:cNvSpPr>
          <p:nvPr>
            <p:ph idx="1"/>
          </p:nvPr>
        </p:nvSpPr>
        <p:spPr>
          <a:xfrm>
            <a:off x="838201" y="1825625"/>
            <a:ext cx="3733800" cy="3316646"/>
          </a:xfrm>
        </p:spPr>
        <p:txBody>
          <a:bodyPr>
            <a:normAutofit lnSpcReduction="10000"/>
          </a:bodyPr>
          <a:lstStyle/>
          <a:p>
            <a:r>
              <a:rPr lang="en-US" sz="1800" b="1" dirty="0">
                <a:solidFill>
                  <a:schemeClr val="tx1"/>
                </a:solidFill>
                <a:latin typeface="Times New Roman" panose="02020603050405020304" pitchFamily="18" charset="0"/>
                <a:cs typeface="Times New Roman" panose="02020603050405020304" pitchFamily="18" charset="0"/>
              </a:rPr>
              <a:t>InceptionV3</a:t>
            </a:r>
          </a:p>
          <a:p>
            <a:r>
              <a:rPr lang="en-US" sz="1800" dirty="0">
                <a:solidFill>
                  <a:schemeClr val="tx1"/>
                </a:solidFill>
                <a:latin typeface="Times New Roman" panose="02020603050405020304" pitchFamily="18" charset="0"/>
                <a:cs typeface="Times New Roman" panose="02020603050405020304" pitchFamily="18" charset="0"/>
              </a:rPr>
              <a:t>Essential components of InceptionV3 that enable capturing spatial and temporal features at multiple scales.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Factorized Convolutions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Transfer Learning: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Multi-Scale Feature Learning: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Improved Training Stability and Speed</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Global Average Pooling:</a:t>
            </a:r>
          </a:p>
        </p:txBody>
      </p:sp>
      <p:pic>
        <p:nvPicPr>
          <p:cNvPr id="7" name="Picture 6" descr="A screenshot of a computer&#10;&#10;Description automatically generated">
            <a:extLst>
              <a:ext uri="{FF2B5EF4-FFF2-40B4-BE49-F238E27FC236}">
                <a16:creationId xmlns:a16="http://schemas.microsoft.com/office/drawing/2014/main" id="{240B3FDB-2AEF-9BB2-6ABE-7F4A6396DFBB}"/>
              </a:ext>
            </a:extLst>
          </p:cNvPr>
          <p:cNvPicPr>
            <a:picLocks noChangeAspect="1"/>
          </p:cNvPicPr>
          <p:nvPr/>
        </p:nvPicPr>
        <p:blipFill>
          <a:blip r:embed="rId2"/>
          <a:stretch>
            <a:fillRect/>
          </a:stretch>
        </p:blipFill>
        <p:spPr>
          <a:xfrm>
            <a:off x="5055540" y="1690688"/>
            <a:ext cx="6463912" cy="2667621"/>
          </a:xfrm>
          <a:prstGeom prst="rect">
            <a:avLst/>
          </a:prstGeom>
        </p:spPr>
      </p:pic>
      <p:sp>
        <p:nvSpPr>
          <p:cNvPr id="8" name="Rectangle 7">
            <a:extLst>
              <a:ext uri="{FF2B5EF4-FFF2-40B4-BE49-F238E27FC236}">
                <a16:creationId xmlns:a16="http://schemas.microsoft.com/office/drawing/2014/main" id="{1ADE77ED-B2AC-A1E8-0089-078B6CCAE092}"/>
              </a:ext>
            </a:extLst>
          </p:cNvPr>
          <p:cNvSpPr/>
          <p:nvPr/>
        </p:nvSpPr>
        <p:spPr>
          <a:xfrm>
            <a:off x="4764768" y="4161821"/>
            <a:ext cx="6003235" cy="809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hlinkClick r:id="rId3"/>
              </a:rPr>
              <a:t>Fig: InceptionV3 architecture</a:t>
            </a:r>
            <a:endParaRPr lang="en-US" i="1" dirty="0"/>
          </a:p>
        </p:txBody>
      </p:sp>
      <p:pic>
        <p:nvPicPr>
          <p:cNvPr id="4" name="Picture 3" descr="A blue and black logo&#10;&#10;Description automatically generated">
            <a:extLst>
              <a:ext uri="{FF2B5EF4-FFF2-40B4-BE49-F238E27FC236}">
                <a16:creationId xmlns:a16="http://schemas.microsoft.com/office/drawing/2014/main" id="{07D0F628-6EA5-0A82-9620-3638301183DB}"/>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15718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3AB6-8A38-792F-F02A-1DF1BD2E5040}"/>
              </a:ext>
            </a:extLst>
          </p:cNvPr>
          <p:cNvSpPr>
            <a:spLocks noGrp="1"/>
          </p:cNvSpPr>
          <p:nvPr>
            <p:ph type="title"/>
          </p:nvPr>
        </p:nvSpPr>
        <p:spPr>
          <a:xfrm>
            <a:off x="838200" y="1078173"/>
            <a:ext cx="3370006"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A28C67C5-E264-040A-B80D-C32F41993016}"/>
              </a:ext>
            </a:extLst>
          </p:cNvPr>
          <p:cNvSpPr>
            <a:spLocks noGrp="1"/>
          </p:cNvSpPr>
          <p:nvPr>
            <p:ph idx="1"/>
          </p:nvPr>
        </p:nvSpPr>
        <p:spPr>
          <a:xfrm>
            <a:off x="838200" y="1825625"/>
            <a:ext cx="3733800" cy="337564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Transfer Learning: </a:t>
            </a:r>
            <a:r>
              <a:rPr lang="en-US" sz="1800" dirty="0">
                <a:solidFill>
                  <a:schemeClr val="tx1"/>
                </a:solidFill>
                <a:latin typeface="Times New Roman" panose="02020603050405020304" pitchFamily="18" charset="0"/>
                <a:cs typeface="Times New Roman" panose="02020603050405020304" pitchFamily="18" charset="0"/>
              </a:rPr>
              <a:t>One of the primary methods within transfer learning is feature extraction, which leverages pre-trained models to extract meaningful features from new data.</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Select a Pre-trained Model</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Remove the Top Layers: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Apply to Prostate Cancer Images: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Train a New Classifier:</a:t>
            </a:r>
          </a:p>
        </p:txBody>
      </p:sp>
      <p:pic>
        <p:nvPicPr>
          <p:cNvPr id="5" name="Picture 4" descr="A diagram of a machine&#10;&#10;Description automatically generated">
            <a:extLst>
              <a:ext uri="{FF2B5EF4-FFF2-40B4-BE49-F238E27FC236}">
                <a16:creationId xmlns:a16="http://schemas.microsoft.com/office/drawing/2014/main" id="{1071DDA1-E600-D364-9817-173DB7295D5F}"/>
              </a:ext>
            </a:extLst>
          </p:cNvPr>
          <p:cNvPicPr>
            <a:picLocks noChangeAspect="1"/>
          </p:cNvPicPr>
          <p:nvPr/>
        </p:nvPicPr>
        <p:blipFill>
          <a:blip r:embed="rId2"/>
          <a:stretch>
            <a:fillRect/>
          </a:stretch>
        </p:blipFill>
        <p:spPr>
          <a:xfrm>
            <a:off x="5745894" y="1384430"/>
            <a:ext cx="4879036" cy="2919213"/>
          </a:xfrm>
          <a:prstGeom prst="rect">
            <a:avLst/>
          </a:prstGeom>
        </p:spPr>
      </p:pic>
      <p:sp>
        <p:nvSpPr>
          <p:cNvPr id="6" name="Rectangle 5">
            <a:extLst>
              <a:ext uri="{FF2B5EF4-FFF2-40B4-BE49-F238E27FC236}">
                <a16:creationId xmlns:a16="http://schemas.microsoft.com/office/drawing/2014/main" id="{F6CDB703-878C-4C66-2A37-D03A5347C5C9}"/>
              </a:ext>
            </a:extLst>
          </p:cNvPr>
          <p:cNvSpPr/>
          <p:nvPr/>
        </p:nvSpPr>
        <p:spPr>
          <a:xfrm>
            <a:off x="5794513" y="4542183"/>
            <a:ext cx="5019261" cy="7653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hlinkClick r:id="rId3"/>
              </a:rPr>
              <a:t>Transfer Learning Architecture in prostate cancer image data.</a:t>
            </a:r>
            <a:endParaRPr lang="en-US" i="1" dirty="0"/>
          </a:p>
        </p:txBody>
      </p:sp>
      <p:pic>
        <p:nvPicPr>
          <p:cNvPr id="4" name="Picture 3" descr="A blue and black logo&#10;&#10;Description automatically generated">
            <a:extLst>
              <a:ext uri="{FF2B5EF4-FFF2-40B4-BE49-F238E27FC236}">
                <a16:creationId xmlns:a16="http://schemas.microsoft.com/office/drawing/2014/main" id="{C076BA0B-21B2-8582-297F-3EAD963D2CE3}"/>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34164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EBCE-5F66-E731-B1DE-D6F3306698DB}"/>
              </a:ext>
            </a:extLst>
          </p:cNvPr>
          <p:cNvSpPr>
            <a:spLocks noGrp="1"/>
          </p:cNvSpPr>
          <p:nvPr>
            <p:ph type="title"/>
          </p:nvPr>
        </p:nvSpPr>
        <p:spPr>
          <a:xfrm>
            <a:off x="838200" y="920857"/>
            <a:ext cx="2917723"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A5ECEA28-2C77-0E14-39C6-6BB14D49A545}"/>
              </a:ext>
            </a:extLst>
          </p:cNvPr>
          <p:cNvSpPr>
            <a:spLocks noGrp="1"/>
          </p:cNvSpPr>
          <p:nvPr>
            <p:ph idx="1"/>
          </p:nvPr>
        </p:nvSpPr>
        <p:spPr>
          <a:xfrm>
            <a:off x="838200" y="2081263"/>
            <a:ext cx="7814187" cy="3002014"/>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Dimensionality reduction using UMP:</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Preservation of Data Structure: </a:t>
            </a:r>
            <a:r>
              <a:rPr lang="en-US" sz="1800" dirty="0">
                <a:solidFill>
                  <a:schemeClr val="tx1"/>
                </a:solidFill>
                <a:latin typeface="Times New Roman" panose="02020603050405020304" pitchFamily="18" charset="0"/>
                <a:cs typeface="Times New Roman" panose="02020603050405020304" pitchFamily="18" charset="0"/>
              </a:rPr>
              <a:t>UMAP aims to maintain the local neighborhood relationships and overall data structure, making it ideal for complex datasets.</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Scalability: </a:t>
            </a:r>
            <a:r>
              <a:rPr lang="en-US" sz="1800" dirty="0">
                <a:solidFill>
                  <a:schemeClr val="tx1"/>
                </a:solidFill>
                <a:latin typeface="Times New Roman" panose="02020603050405020304" pitchFamily="18" charset="0"/>
                <a:cs typeface="Times New Roman" panose="02020603050405020304" pitchFamily="18" charset="0"/>
              </a:rPr>
              <a:t>UMAP is computationally efficient, handling large datasets effectively and performing faster than many other techniques such as t-SNE.</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Flexibility: </a:t>
            </a:r>
            <a:r>
              <a:rPr lang="en-US" sz="1800" dirty="0">
                <a:solidFill>
                  <a:schemeClr val="tx1"/>
                </a:solidFill>
                <a:latin typeface="Times New Roman" panose="02020603050405020304" pitchFamily="18" charset="0"/>
                <a:cs typeface="Times New Roman" panose="02020603050405020304" pitchFamily="18" charset="0"/>
              </a:rPr>
              <a:t>It can be used for various tasks including visualization, clustering, and as a preprocessing step for other machine learning models.</a:t>
            </a:r>
          </a:p>
        </p:txBody>
      </p:sp>
      <p:pic>
        <p:nvPicPr>
          <p:cNvPr id="4" name="Picture 3" descr="A blue and black logo&#10;&#10;Description automatically generated">
            <a:extLst>
              <a:ext uri="{FF2B5EF4-FFF2-40B4-BE49-F238E27FC236}">
                <a16:creationId xmlns:a16="http://schemas.microsoft.com/office/drawing/2014/main" id="{E4B169CD-9A8C-ADAD-6316-8E72ABC8C2B2}"/>
              </a:ext>
            </a:extLst>
          </p:cNvPr>
          <p:cNvPicPr>
            <a:picLocks noChangeAspect="1"/>
          </p:cNvPicPr>
          <p:nvPr/>
        </p:nvPicPr>
        <p:blipFill>
          <a:blip r:embed="rId3"/>
          <a:stretch>
            <a:fillRect/>
          </a:stretch>
        </p:blipFill>
        <p:spPr>
          <a:xfrm>
            <a:off x="9591260" y="-2397"/>
            <a:ext cx="2600739" cy="1006249"/>
          </a:xfrm>
          <a:prstGeom prst="rect">
            <a:avLst/>
          </a:prstGeom>
        </p:spPr>
      </p:pic>
    </p:spTree>
    <p:extLst>
      <p:ext uri="{BB962C8B-B14F-4D97-AF65-F5344CB8AC3E}">
        <p14:creationId xmlns:p14="http://schemas.microsoft.com/office/powerpoint/2010/main" val="390103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27CB-8904-2143-1A3B-B84EB0FD3F89}"/>
              </a:ext>
            </a:extLst>
          </p:cNvPr>
          <p:cNvSpPr>
            <a:spLocks noGrp="1"/>
          </p:cNvSpPr>
          <p:nvPr>
            <p:ph type="title"/>
          </p:nvPr>
        </p:nvSpPr>
        <p:spPr>
          <a:xfrm>
            <a:off x="838200" y="1009349"/>
            <a:ext cx="3792794"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775F5BFA-1089-19FC-0A7F-1E241E7F0CDE}"/>
              </a:ext>
            </a:extLst>
          </p:cNvPr>
          <p:cNvSpPr>
            <a:spLocks noGrp="1"/>
          </p:cNvSpPr>
          <p:nvPr>
            <p:ph idx="1"/>
          </p:nvPr>
        </p:nvSpPr>
        <p:spPr>
          <a:xfrm>
            <a:off x="838200" y="1825624"/>
            <a:ext cx="3792794" cy="2697215"/>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UMAP Visualization:</a:t>
            </a:r>
            <a:r>
              <a:rPr lang="en-US"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The figure below represents a 2D UMAP projection of high-dimensional prostate cancer image data. Each point represents a sample in the dataset, and the arrangement of points reflects the similarities and relationships between the samples in the high-dimensional space.</a:t>
            </a:r>
          </a:p>
        </p:txBody>
      </p:sp>
      <p:pic>
        <p:nvPicPr>
          <p:cNvPr id="5" name="Picture 4" descr="A diagram of a prostate cancer image data&#10;&#10;Description automatically generated">
            <a:extLst>
              <a:ext uri="{FF2B5EF4-FFF2-40B4-BE49-F238E27FC236}">
                <a16:creationId xmlns:a16="http://schemas.microsoft.com/office/drawing/2014/main" id="{921856EF-8AF3-D4A5-F598-87433BA312FD}"/>
              </a:ext>
            </a:extLst>
          </p:cNvPr>
          <p:cNvPicPr>
            <a:picLocks noChangeAspect="1"/>
          </p:cNvPicPr>
          <p:nvPr/>
        </p:nvPicPr>
        <p:blipFill>
          <a:blip r:embed="rId2"/>
          <a:stretch>
            <a:fillRect/>
          </a:stretch>
        </p:blipFill>
        <p:spPr>
          <a:xfrm>
            <a:off x="5487335" y="1690688"/>
            <a:ext cx="5959253" cy="3896949"/>
          </a:xfrm>
          <a:prstGeom prst="rect">
            <a:avLst/>
          </a:prstGeom>
        </p:spPr>
      </p:pic>
      <p:pic>
        <p:nvPicPr>
          <p:cNvPr id="4" name="Picture 3" descr="A blue and black logo&#10;&#10;Description automatically generated">
            <a:extLst>
              <a:ext uri="{FF2B5EF4-FFF2-40B4-BE49-F238E27FC236}">
                <a16:creationId xmlns:a16="http://schemas.microsoft.com/office/drawing/2014/main" id="{5C4B63E8-1E5A-B672-9A31-0574AED7AC8C}"/>
              </a:ext>
            </a:extLst>
          </p:cNvPr>
          <p:cNvPicPr>
            <a:picLocks noChangeAspect="1"/>
          </p:cNvPicPr>
          <p:nvPr/>
        </p:nvPicPr>
        <p:blipFill>
          <a:blip r:embed="rId3"/>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17834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8756-C8B3-F9E9-12FD-A5C17F70B586}"/>
              </a:ext>
            </a:extLst>
          </p:cNvPr>
          <p:cNvSpPr>
            <a:spLocks noGrp="1"/>
          </p:cNvSpPr>
          <p:nvPr>
            <p:ph type="title"/>
          </p:nvPr>
        </p:nvSpPr>
        <p:spPr>
          <a:xfrm>
            <a:off x="838200" y="881528"/>
            <a:ext cx="2829232"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D57BD593-BF21-7952-98A3-DE1E5118A65C}"/>
              </a:ext>
            </a:extLst>
          </p:cNvPr>
          <p:cNvSpPr>
            <a:spLocks noGrp="1"/>
          </p:cNvSpPr>
          <p:nvPr>
            <p:ph idx="1"/>
          </p:nvPr>
        </p:nvSpPr>
        <p:spPr>
          <a:xfrm>
            <a:off x="838200" y="1746968"/>
            <a:ext cx="7283245" cy="3670607"/>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Clustering and Classification Techniques for Prostate Cancer Detection:</a:t>
            </a:r>
          </a:p>
          <a:p>
            <a:pPr algn="just"/>
            <a:r>
              <a:rPr lang="en-US" sz="1800" dirty="0">
                <a:solidFill>
                  <a:schemeClr val="tx1"/>
                </a:solidFill>
                <a:latin typeface="Times New Roman" panose="02020603050405020304" pitchFamily="18" charset="0"/>
                <a:cs typeface="Times New Roman" panose="02020603050405020304" pitchFamily="18" charset="0"/>
              </a:rPr>
              <a:t>Clustering and classification techniques are essential for analyzing and interpreting complex medical data. Here, we focus on three specific methods: Gaussian Mixture Models (GMMs), Support Vector Machines (SVMs), and Extreme Learning Machines (ELMs). These methods are commonly used in the context of prostate cancer detection and diagnosis.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Gaussian Mixture Models (GMMs): Clustering, Segmentation.</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Support Vector Machines (SVMs): Classification, Predictive Modeling.</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and Extreme Learning Machines (ELMs): Fast Classification, Feature Extraction and Prediction.</a:t>
            </a:r>
          </a:p>
        </p:txBody>
      </p:sp>
      <p:pic>
        <p:nvPicPr>
          <p:cNvPr id="4" name="Picture 3" descr="A blue and black logo&#10;&#10;Description automatically generated">
            <a:extLst>
              <a:ext uri="{FF2B5EF4-FFF2-40B4-BE49-F238E27FC236}">
                <a16:creationId xmlns:a16="http://schemas.microsoft.com/office/drawing/2014/main" id="{F100F513-1F80-A9E0-56F0-B561094EA743}"/>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18592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22E7-2F19-BF94-44B4-85816B6DFE32}"/>
              </a:ext>
            </a:extLst>
          </p:cNvPr>
          <p:cNvSpPr>
            <a:spLocks noGrp="1"/>
          </p:cNvSpPr>
          <p:nvPr>
            <p:ph type="title"/>
          </p:nvPr>
        </p:nvSpPr>
        <p:spPr>
          <a:xfrm>
            <a:off x="838200" y="1078173"/>
            <a:ext cx="3812458" cy="612515"/>
          </a:xfrm>
        </p:spPr>
        <p:txBody>
          <a:bodyPr>
            <a:normAutofit/>
          </a:bodyPr>
          <a:lstStyle/>
          <a:p>
            <a:r>
              <a:rPr lang="en-US" sz="2400" dirty="0"/>
              <a:t>Result and discussion:</a:t>
            </a:r>
          </a:p>
        </p:txBody>
      </p:sp>
      <p:sp>
        <p:nvSpPr>
          <p:cNvPr id="3" name="Content Placeholder 2">
            <a:extLst>
              <a:ext uri="{FF2B5EF4-FFF2-40B4-BE49-F238E27FC236}">
                <a16:creationId xmlns:a16="http://schemas.microsoft.com/office/drawing/2014/main" id="{F30EBF4F-EA29-C26C-5D93-A8D2F7CA5105}"/>
              </a:ext>
            </a:extLst>
          </p:cNvPr>
          <p:cNvSpPr>
            <a:spLocks noGrp="1"/>
          </p:cNvSpPr>
          <p:nvPr>
            <p:ph idx="1"/>
          </p:nvPr>
        </p:nvSpPr>
        <p:spPr>
          <a:xfrm>
            <a:off x="838200" y="1825625"/>
            <a:ext cx="8079658" cy="435794"/>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Performance evaluated using confusion </a:t>
            </a:r>
            <a:r>
              <a:rPr lang="en-GB"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matrix. Here is the table of confusion matrix:</a:t>
            </a:r>
          </a:p>
          <a:p>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00A46F1-FBE4-B7FA-2B27-6172BE9DC68E}"/>
              </a:ext>
            </a:extLst>
          </p:cNvPr>
          <p:cNvGraphicFramePr>
            <a:graphicFrameLocks noGrp="1"/>
          </p:cNvGraphicFramePr>
          <p:nvPr>
            <p:extLst>
              <p:ext uri="{D42A27DB-BD31-4B8C-83A1-F6EECF244321}">
                <p14:modId xmlns:p14="http://schemas.microsoft.com/office/powerpoint/2010/main" val="2727445593"/>
              </p:ext>
            </p:extLst>
          </p:nvPr>
        </p:nvGraphicFramePr>
        <p:xfrm>
          <a:off x="1048774" y="2501900"/>
          <a:ext cx="7583949" cy="20506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59072299"/>
                    </a:ext>
                  </a:extLst>
                </a:gridCol>
                <a:gridCol w="3519949">
                  <a:extLst>
                    <a:ext uri="{9D8B030D-6E8A-4147-A177-3AD203B41FA5}">
                      <a16:colId xmlns:a16="http://schemas.microsoft.com/office/drawing/2014/main" val="2544578068"/>
                    </a:ext>
                  </a:extLst>
                </a:gridCol>
              </a:tblGrid>
              <a:tr h="370840">
                <a:tc>
                  <a:txBody>
                    <a:bodyPr/>
                    <a:lstStyle/>
                    <a:p>
                      <a:r>
                        <a:rPr lang="en-GB" sz="1800" b="1" kern="1200" dirty="0">
                          <a:solidFill>
                            <a:schemeClr val="lt1"/>
                          </a:solidFill>
                          <a:effectLst/>
                          <a:latin typeface="+mn-lt"/>
                          <a:ea typeface="+mn-ea"/>
                          <a:cs typeface="+mn-cs"/>
                        </a:rPr>
                        <a:t>Metric</a:t>
                      </a:r>
                      <a:endParaRPr lang="en-US" dirty="0"/>
                    </a:p>
                  </a:txBody>
                  <a:tcPr/>
                </a:tc>
                <a:tc>
                  <a:txBody>
                    <a:bodyPr/>
                    <a:lstStyle/>
                    <a:p>
                      <a:r>
                        <a:rPr lang="en-GB" sz="1800" b="1" kern="1200" dirty="0">
                          <a:solidFill>
                            <a:schemeClr val="lt1"/>
                          </a:solidFill>
                          <a:effectLst/>
                          <a:latin typeface="+mn-lt"/>
                          <a:ea typeface="+mn-ea"/>
                          <a:cs typeface="+mn-cs"/>
                        </a:rPr>
                        <a:t>Formula</a:t>
                      </a:r>
                      <a:endParaRPr lang="en-US" dirty="0"/>
                    </a:p>
                  </a:txBody>
                  <a:tcPr/>
                </a:tc>
                <a:extLst>
                  <a:ext uri="{0D108BD9-81ED-4DB2-BD59-A6C34878D82A}">
                    <a16:rowId xmlns:a16="http://schemas.microsoft.com/office/drawing/2014/main" val="4204642615"/>
                  </a:ext>
                </a:extLst>
              </a:tr>
              <a:tr h="370840">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Precision</a:t>
                      </a:r>
                      <a:endParaRPr lang="en-US"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TP / (TP + FP)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6372941"/>
                  </a:ext>
                </a:extLst>
              </a:tr>
              <a:tr h="370840">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en-US"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TP / (TP + FN)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4570454"/>
                  </a:ext>
                </a:extLst>
              </a:tr>
              <a:tr h="370840">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F1 Score</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2 * (Precision * Recall) / (Precision + Recall)</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5235414"/>
                  </a:ext>
                </a:extLst>
              </a:tr>
              <a:tr h="370840">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GB" sz="12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TP + TN) / (TP + TN + FP + FN)</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6440529"/>
                  </a:ext>
                </a:extLst>
              </a:tr>
            </a:tbl>
          </a:graphicData>
        </a:graphic>
      </p:graphicFrame>
      <p:sp>
        <p:nvSpPr>
          <p:cNvPr id="6" name="Rectangle 5">
            <a:extLst>
              <a:ext uri="{FF2B5EF4-FFF2-40B4-BE49-F238E27FC236}">
                <a16:creationId xmlns:a16="http://schemas.microsoft.com/office/drawing/2014/main" id="{80131946-69EA-B312-A40A-7BB475B09D8B}"/>
              </a:ext>
            </a:extLst>
          </p:cNvPr>
          <p:cNvSpPr/>
          <p:nvPr/>
        </p:nvSpPr>
        <p:spPr>
          <a:xfrm>
            <a:off x="1048774" y="4792987"/>
            <a:ext cx="7443020" cy="932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Table (1): Confusion matrix formula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dirty="0"/>
          </a:p>
        </p:txBody>
      </p:sp>
      <p:pic>
        <p:nvPicPr>
          <p:cNvPr id="4" name="Picture 3" descr="A blue and black logo&#10;&#10;Description automatically generated">
            <a:extLst>
              <a:ext uri="{FF2B5EF4-FFF2-40B4-BE49-F238E27FC236}">
                <a16:creationId xmlns:a16="http://schemas.microsoft.com/office/drawing/2014/main" id="{906997ED-8476-A3BC-9FEC-2060CCDF877F}"/>
              </a:ext>
            </a:extLst>
          </p:cNvPr>
          <p:cNvPicPr>
            <a:picLocks noChangeAspect="1"/>
          </p:cNvPicPr>
          <p:nvPr/>
        </p:nvPicPr>
        <p:blipFill>
          <a:blip r:embed="rId3"/>
          <a:stretch>
            <a:fillRect/>
          </a:stretch>
        </p:blipFill>
        <p:spPr>
          <a:xfrm>
            <a:off x="9591260" y="-2397"/>
            <a:ext cx="2600739" cy="1006249"/>
          </a:xfrm>
          <a:prstGeom prst="rect">
            <a:avLst/>
          </a:prstGeom>
        </p:spPr>
      </p:pic>
    </p:spTree>
    <p:extLst>
      <p:ext uri="{BB962C8B-B14F-4D97-AF65-F5344CB8AC3E}">
        <p14:creationId xmlns:p14="http://schemas.microsoft.com/office/powerpoint/2010/main" val="99161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481A-4F05-F1C2-70BC-DBE93D648140}"/>
              </a:ext>
            </a:extLst>
          </p:cNvPr>
          <p:cNvSpPr>
            <a:spLocks noGrp="1"/>
          </p:cNvSpPr>
          <p:nvPr>
            <p:ph type="title"/>
          </p:nvPr>
        </p:nvSpPr>
        <p:spPr>
          <a:xfrm>
            <a:off x="838200" y="1078173"/>
            <a:ext cx="4549877" cy="612515"/>
          </a:xfrm>
        </p:spPr>
        <p:txBody>
          <a:bodyPr>
            <a:normAutofit/>
          </a:bodyPr>
          <a:lstStyle/>
          <a:p>
            <a:r>
              <a:rPr lang="en-US" sz="2400" dirty="0"/>
              <a:t>Result and discussion:</a:t>
            </a:r>
          </a:p>
        </p:txBody>
      </p:sp>
      <p:graphicFrame>
        <p:nvGraphicFramePr>
          <p:cNvPr id="4" name="Content Placeholder 3">
            <a:extLst>
              <a:ext uri="{FF2B5EF4-FFF2-40B4-BE49-F238E27FC236}">
                <a16:creationId xmlns:a16="http://schemas.microsoft.com/office/drawing/2014/main" id="{C27DA645-350D-9AAD-1C77-19356ABB8B32}"/>
              </a:ext>
            </a:extLst>
          </p:cNvPr>
          <p:cNvGraphicFramePr>
            <a:graphicFrameLocks noGrp="1"/>
          </p:cNvGraphicFramePr>
          <p:nvPr>
            <p:ph idx="1"/>
            <p:extLst>
              <p:ext uri="{D42A27DB-BD31-4B8C-83A1-F6EECF244321}">
                <p14:modId xmlns:p14="http://schemas.microsoft.com/office/powerpoint/2010/main" val="1096017649"/>
              </p:ext>
            </p:extLst>
          </p:nvPr>
        </p:nvGraphicFramePr>
        <p:xfrm>
          <a:off x="1052768" y="2328403"/>
          <a:ext cx="7933915" cy="1584836"/>
        </p:xfrm>
        <a:graphic>
          <a:graphicData uri="http://schemas.openxmlformats.org/drawingml/2006/table">
            <a:tbl>
              <a:tblPr firstRow="1" firstCol="1" bandRow="1">
                <a:tableStyleId>{5C22544A-7EE6-4342-B048-85BDC9FD1C3A}</a:tableStyleId>
              </a:tblPr>
              <a:tblGrid>
                <a:gridCol w="1828619">
                  <a:extLst>
                    <a:ext uri="{9D8B030D-6E8A-4147-A177-3AD203B41FA5}">
                      <a16:colId xmlns:a16="http://schemas.microsoft.com/office/drawing/2014/main" val="2098385513"/>
                    </a:ext>
                  </a:extLst>
                </a:gridCol>
                <a:gridCol w="1832862">
                  <a:extLst>
                    <a:ext uri="{9D8B030D-6E8A-4147-A177-3AD203B41FA5}">
                      <a16:colId xmlns:a16="http://schemas.microsoft.com/office/drawing/2014/main" val="2410125724"/>
                    </a:ext>
                  </a:extLst>
                </a:gridCol>
                <a:gridCol w="2288531">
                  <a:extLst>
                    <a:ext uri="{9D8B030D-6E8A-4147-A177-3AD203B41FA5}">
                      <a16:colId xmlns:a16="http://schemas.microsoft.com/office/drawing/2014/main" val="129636239"/>
                    </a:ext>
                  </a:extLst>
                </a:gridCol>
                <a:gridCol w="1983903">
                  <a:extLst>
                    <a:ext uri="{9D8B030D-6E8A-4147-A177-3AD203B41FA5}">
                      <a16:colId xmlns:a16="http://schemas.microsoft.com/office/drawing/2014/main" val="3198501030"/>
                    </a:ext>
                  </a:extLst>
                </a:gridCol>
              </a:tblGrid>
              <a:tr h="396209">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Model</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SVM Accuracy</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GridSearch Accuracy</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ELM Accuracy</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4582508"/>
                  </a:ext>
                </a:extLst>
              </a:tr>
              <a:tr h="396209">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VGG19</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99%</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100%</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99%</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168810"/>
                  </a:ext>
                </a:extLst>
              </a:tr>
              <a:tr h="396209">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ResNet50</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98%</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99%</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98%</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893800"/>
                  </a:ext>
                </a:extLst>
              </a:tr>
              <a:tr h="396209">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InceptionV3</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95%</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a:effectLst/>
                          <a:latin typeface="Times New Roman" panose="02020603050405020304" pitchFamily="18" charset="0"/>
                          <a:cs typeface="Times New Roman" panose="02020603050405020304" pitchFamily="18" charset="0"/>
                        </a:rPr>
                        <a:t>99%</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1800" kern="100" dirty="0">
                          <a:effectLst/>
                          <a:latin typeface="Times New Roman" panose="02020603050405020304" pitchFamily="18" charset="0"/>
                          <a:cs typeface="Times New Roman" panose="02020603050405020304" pitchFamily="18" charset="0"/>
                        </a:rPr>
                        <a:t>98%</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4757270"/>
                  </a:ext>
                </a:extLst>
              </a:tr>
            </a:tbl>
          </a:graphicData>
        </a:graphic>
      </p:graphicFrame>
      <p:sp>
        <p:nvSpPr>
          <p:cNvPr id="5" name="Rectangle 4">
            <a:extLst>
              <a:ext uri="{FF2B5EF4-FFF2-40B4-BE49-F238E27FC236}">
                <a16:creationId xmlns:a16="http://schemas.microsoft.com/office/drawing/2014/main" id="{D41675A9-521C-73DB-1210-6958CBA68EE6}"/>
              </a:ext>
            </a:extLst>
          </p:cNvPr>
          <p:cNvSpPr/>
          <p:nvPr/>
        </p:nvSpPr>
        <p:spPr>
          <a:xfrm>
            <a:off x="1052767" y="4119715"/>
            <a:ext cx="7933915" cy="9832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i="1" dirty="0">
                <a:effectLst/>
                <a:latin typeface="Times New Roman" panose="02020603050405020304" pitchFamily="18" charset="0"/>
                <a:ea typeface="Times New Roman" panose="02020603050405020304" pitchFamily="18" charset="0"/>
                <a:hlinkClick r:id="rId2"/>
              </a:rPr>
              <a:t>Table (2): performance evaluation of VGG19, ResNet50 and InceptionV3 using classifier!</a:t>
            </a:r>
            <a:endParaRPr lang="en-US" sz="1800" dirty="0">
              <a:effectLst/>
              <a:latin typeface="Times New Roman" panose="02020603050405020304" pitchFamily="18" charset="0"/>
              <a:ea typeface="Times New Roman" panose="02020603050405020304" pitchFamily="18" charset="0"/>
            </a:endParaRPr>
          </a:p>
          <a:p>
            <a:pPr algn="ctr"/>
            <a:endParaRPr lang="en-US" dirty="0"/>
          </a:p>
        </p:txBody>
      </p:sp>
      <p:pic>
        <p:nvPicPr>
          <p:cNvPr id="3" name="Picture 2" descr="A blue and black logo&#10;&#10;Description automatically generated">
            <a:extLst>
              <a:ext uri="{FF2B5EF4-FFF2-40B4-BE49-F238E27FC236}">
                <a16:creationId xmlns:a16="http://schemas.microsoft.com/office/drawing/2014/main" id="{B6C051B4-9C66-30B0-C297-E2D3ACAE1734}"/>
              </a:ext>
            </a:extLst>
          </p:cNvPr>
          <p:cNvPicPr>
            <a:picLocks noChangeAspect="1"/>
          </p:cNvPicPr>
          <p:nvPr/>
        </p:nvPicPr>
        <p:blipFill>
          <a:blip r:embed="rId3"/>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92577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A5FF15-5286-610B-9B97-8B9B1E72FDC3}"/>
              </a:ext>
            </a:extLst>
          </p:cNvPr>
          <p:cNvSpPr txBox="1">
            <a:spLocks/>
          </p:cNvSpPr>
          <p:nvPr/>
        </p:nvSpPr>
        <p:spPr>
          <a:xfrm>
            <a:off x="489943" y="905855"/>
            <a:ext cx="4622831" cy="859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2400" dirty="0"/>
              <a:t>Introduction:</a:t>
            </a:r>
          </a:p>
        </p:txBody>
      </p:sp>
      <p:pic>
        <p:nvPicPr>
          <p:cNvPr id="9" name="Picture 8" descr="A blue and black logo&#10;&#10;Description automatically generated">
            <a:extLst>
              <a:ext uri="{FF2B5EF4-FFF2-40B4-BE49-F238E27FC236}">
                <a16:creationId xmlns:a16="http://schemas.microsoft.com/office/drawing/2014/main" id="{8D376BE1-B5E4-7753-A93D-EA0C844BD645}"/>
              </a:ext>
            </a:extLst>
          </p:cNvPr>
          <p:cNvPicPr>
            <a:picLocks noChangeAspect="1"/>
          </p:cNvPicPr>
          <p:nvPr/>
        </p:nvPicPr>
        <p:blipFill>
          <a:blip r:embed="rId2"/>
          <a:stretch>
            <a:fillRect/>
          </a:stretch>
        </p:blipFill>
        <p:spPr>
          <a:xfrm>
            <a:off x="9940412" y="40598"/>
            <a:ext cx="2251587" cy="859055"/>
          </a:xfrm>
          <a:prstGeom prst="rect">
            <a:avLst/>
          </a:prstGeom>
        </p:spPr>
      </p:pic>
      <p:sp>
        <p:nvSpPr>
          <p:cNvPr id="5" name="Content Placeholder 4">
            <a:extLst>
              <a:ext uri="{FF2B5EF4-FFF2-40B4-BE49-F238E27FC236}">
                <a16:creationId xmlns:a16="http://schemas.microsoft.com/office/drawing/2014/main" id="{E2092391-A255-6E06-AC9A-3966C5853811}"/>
              </a:ext>
            </a:extLst>
          </p:cNvPr>
          <p:cNvSpPr>
            <a:spLocks noGrp="1"/>
          </p:cNvSpPr>
          <p:nvPr>
            <p:ph idx="1"/>
          </p:nvPr>
        </p:nvSpPr>
        <p:spPr>
          <a:xfrm>
            <a:off x="838200" y="1835457"/>
            <a:ext cx="10515600" cy="4351338"/>
          </a:xfrm>
        </p:spPr>
        <p:txBody>
          <a:bodyPr/>
          <a:lstStyle/>
          <a:p>
            <a:r>
              <a:rPr lang="en-US" dirty="0">
                <a:solidFill>
                  <a:schemeClr val="tx1">
                    <a:lumMod val="95000"/>
                    <a:lumOff val="5000"/>
                  </a:schemeClr>
                </a:solidFill>
              </a:rPr>
              <a:t>What is Prostate cancer?</a:t>
            </a:r>
          </a:p>
          <a:p>
            <a:pPr marL="285750" indent="-285750">
              <a:buFontTx/>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Prostate cancer is a type of cancer that occurs in the</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prostate gland, which is a small walnut-shaped gland</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in men that produces seminal fluid. </a:t>
            </a:r>
          </a:p>
          <a:p>
            <a:pPr marL="285750" indent="-285750">
              <a:buFontTx/>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Prevalence.</a:t>
            </a:r>
          </a:p>
          <a:p>
            <a:pPr marL="285750" indent="-285750">
              <a:buFontTx/>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Impact on health.</a:t>
            </a:r>
          </a:p>
          <a:p>
            <a:pPr marL="285750" indent="-285750">
              <a:buFontTx/>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Importance of Early Detection and Monitoring.</a:t>
            </a:r>
          </a:p>
          <a:p>
            <a:pPr marL="285750" indent="-285750">
              <a:buFontTx/>
              <a:buChar cha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World statistic.</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hlinkClick r:id="rId3"/>
              </a:rPr>
              <a:t>(</a:t>
            </a:r>
            <a:r>
              <a:rPr lang="en-US" sz="1400" i="1" dirty="0">
                <a:solidFill>
                  <a:schemeClr val="tx1">
                    <a:lumMod val="95000"/>
                    <a:lumOff val="5000"/>
                  </a:schemeClr>
                </a:solidFill>
                <a:latin typeface="Times New Roman" panose="02020603050405020304" pitchFamily="18" charset="0"/>
                <a:cs typeface="Times New Roman" panose="02020603050405020304" pitchFamily="18" charset="0"/>
                <a:hlinkClick r:id="rId3"/>
              </a:rPr>
              <a:t>2014</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hlinkClick r:id="rId3"/>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Tx/>
              <a:buChar char="-"/>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Tx/>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Diagram of prostate cancer&#10;&#10;Description automatically generated">
            <a:extLst>
              <a:ext uri="{FF2B5EF4-FFF2-40B4-BE49-F238E27FC236}">
                <a16:creationId xmlns:a16="http://schemas.microsoft.com/office/drawing/2014/main" id="{5F5594B0-EBFB-892D-3169-C794BAC83DDD}"/>
              </a:ext>
            </a:extLst>
          </p:cNvPr>
          <p:cNvPicPr>
            <a:picLocks noChangeAspect="1"/>
          </p:cNvPicPr>
          <p:nvPr/>
        </p:nvPicPr>
        <p:blipFill>
          <a:blip r:embed="rId4"/>
          <a:stretch>
            <a:fillRect/>
          </a:stretch>
        </p:blipFill>
        <p:spPr>
          <a:xfrm>
            <a:off x="6573078" y="1335382"/>
            <a:ext cx="4106086" cy="3264826"/>
          </a:xfrm>
          <a:prstGeom prst="rect">
            <a:avLst/>
          </a:prstGeom>
        </p:spPr>
      </p:pic>
      <p:sp>
        <p:nvSpPr>
          <p:cNvPr id="10" name="Rectangle 9">
            <a:extLst>
              <a:ext uri="{FF2B5EF4-FFF2-40B4-BE49-F238E27FC236}">
                <a16:creationId xmlns:a16="http://schemas.microsoft.com/office/drawing/2014/main" id="{CD9DE899-A58B-C7FE-5E23-8D5A262E0D70}"/>
              </a:ext>
            </a:extLst>
          </p:cNvPr>
          <p:cNvSpPr/>
          <p:nvPr/>
        </p:nvSpPr>
        <p:spPr>
          <a:xfrm>
            <a:off x="6723390" y="4597549"/>
            <a:ext cx="3955774" cy="682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i="1" dirty="0">
                <a:latin typeface="Times New Roman" panose="02020603050405020304" pitchFamily="18" charset="0"/>
                <a:cs typeface="Times New Roman" panose="02020603050405020304" pitchFamily="18" charset="0"/>
                <a:hlinkClick r:id="rId3"/>
              </a:rPr>
              <a:t>Prostate Cancer and healthy prostate visual</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DC7-ABA6-FDD4-FC2C-19D8CD830920}"/>
              </a:ext>
            </a:extLst>
          </p:cNvPr>
          <p:cNvSpPr>
            <a:spLocks noGrp="1"/>
          </p:cNvSpPr>
          <p:nvPr>
            <p:ph type="title"/>
          </p:nvPr>
        </p:nvSpPr>
        <p:spPr>
          <a:xfrm>
            <a:off x="838200" y="1078173"/>
            <a:ext cx="3851787" cy="612515"/>
          </a:xfrm>
        </p:spPr>
        <p:txBody>
          <a:bodyPr>
            <a:normAutofit/>
          </a:bodyPr>
          <a:lstStyle/>
          <a:p>
            <a:r>
              <a:rPr lang="en-US" sz="2400" dirty="0"/>
              <a:t>Result and discussion:</a:t>
            </a:r>
          </a:p>
        </p:txBody>
      </p:sp>
      <p:sp>
        <p:nvSpPr>
          <p:cNvPr id="3" name="Content Placeholder 2">
            <a:extLst>
              <a:ext uri="{FF2B5EF4-FFF2-40B4-BE49-F238E27FC236}">
                <a16:creationId xmlns:a16="http://schemas.microsoft.com/office/drawing/2014/main" id="{58298933-DAAB-CB78-8B86-1DDF2EC00014}"/>
              </a:ext>
            </a:extLst>
          </p:cNvPr>
          <p:cNvSpPr>
            <a:spLocks noGrp="1"/>
          </p:cNvSpPr>
          <p:nvPr>
            <p:ph idx="1"/>
          </p:nvPr>
        </p:nvSpPr>
        <p:spPr>
          <a:xfrm>
            <a:off x="838200" y="1825625"/>
            <a:ext cx="7656871" cy="3228156"/>
          </a:xfrm>
        </p:spPr>
        <p:txBody>
          <a:bodyPr/>
          <a:lstStyle/>
          <a:p>
            <a:pPr algn="just"/>
            <a:r>
              <a:rPr lang="en-US" sz="1800" b="1" dirty="0">
                <a:solidFill>
                  <a:schemeClr val="tx1"/>
                </a:solidFill>
                <a:latin typeface="Times New Roman" panose="02020603050405020304" pitchFamily="18" charset="0"/>
                <a:cs typeface="Times New Roman" panose="02020603050405020304" pitchFamily="18" charset="0"/>
              </a:rPr>
              <a:t>Analysis:</a:t>
            </a:r>
          </a:p>
          <a:p>
            <a:pPr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VGG19</a:t>
            </a:r>
            <a:r>
              <a:rPr lang="en-US" sz="1800" dirty="0">
                <a:solidFill>
                  <a:schemeClr val="tx1"/>
                </a:solidFill>
                <a:latin typeface="Times New Roman" panose="02020603050405020304" pitchFamily="18" charset="0"/>
                <a:cs typeface="Times New Roman" panose="02020603050405020304" pitchFamily="18" charset="0"/>
              </a:rPr>
              <a:t> stands out with the highest performance metrics, indicating its superior capability in feature extraction for prostate cancer detection.</a:t>
            </a:r>
          </a:p>
          <a:p>
            <a:pPr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ResNet50</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InceptionV3</a:t>
            </a:r>
            <a:r>
              <a:rPr lang="en-US" sz="1800" dirty="0">
                <a:solidFill>
                  <a:schemeClr val="tx1"/>
                </a:solidFill>
                <a:latin typeface="Times New Roman" panose="02020603050405020304" pitchFamily="18" charset="0"/>
                <a:cs typeface="Times New Roman" panose="02020603050405020304" pitchFamily="18" charset="0"/>
              </a:rPr>
              <a:t> also show strong performances, particularly when used with </a:t>
            </a:r>
            <a:r>
              <a:rPr lang="en-US" sz="1800" dirty="0" err="1">
                <a:solidFill>
                  <a:schemeClr val="tx1"/>
                </a:solidFill>
                <a:latin typeface="Times New Roman" panose="02020603050405020304" pitchFamily="18" charset="0"/>
                <a:cs typeface="Times New Roman" panose="02020603050405020304" pitchFamily="18" charset="0"/>
              </a:rPr>
              <a:t>GridSearch</a:t>
            </a:r>
            <a:r>
              <a:rPr lang="en-US" sz="1800" dirty="0">
                <a:solidFill>
                  <a:schemeClr val="tx1"/>
                </a:solidFill>
                <a:latin typeface="Times New Roman" panose="02020603050405020304" pitchFamily="18" charset="0"/>
                <a:cs typeface="Times New Roman" panose="02020603050405020304" pitchFamily="18" charset="0"/>
              </a:rPr>
              <a:t> and ELM, highlighting their reliability and effectiveness in medical image analysis.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use of different classifiers helps to validate the robustness of each model under varying conditions and methods of optimization.</a:t>
            </a:r>
          </a:p>
          <a:p>
            <a:pPr algn="just"/>
            <a:endParaRPr lang="en-US" dirty="0"/>
          </a:p>
        </p:txBody>
      </p:sp>
      <p:pic>
        <p:nvPicPr>
          <p:cNvPr id="4" name="Picture 3" descr="A blue and black logo&#10;&#10;Description automatically generated">
            <a:extLst>
              <a:ext uri="{FF2B5EF4-FFF2-40B4-BE49-F238E27FC236}">
                <a16:creationId xmlns:a16="http://schemas.microsoft.com/office/drawing/2014/main" id="{5B894F99-B6BE-36C7-16CF-51CE22418125}"/>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04871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0F75-70DF-6B24-9E10-C130B129AEE2}"/>
              </a:ext>
            </a:extLst>
          </p:cNvPr>
          <p:cNvSpPr>
            <a:spLocks noGrp="1"/>
          </p:cNvSpPr>
          <p:nvPr>
            <p:ph type="title"/>
          </p:nvPr>
        </p:nvSpPr>
        <p:spPr>
          <a:xfrm>
            <a:off x="838200" y="1078173"/>
            <a:ext cx="8640097" cy="612515"/>
          </a:xfrm>
        </p:spPr>
        <p:txBody>
          <a:bodyPr>
            <a:normAutofit fontScale="90000"/>
          </a:bodyPr>
          <a:lstStyle/>
          <a:p>
            <a:r>
              <a:rPr lang="en-US" sz="2400" dirty="0"/>
              <a:t>Compression between old </a:t>
            </a:r>
            <a:r>
              <a:rPr lang="en-US" sz="2700" dirty="0"/>
              <a:t>technique</a:t>
            </a:r>
            <a:r>
              <a:rPr lang="en-US" sz="2400" dirty="0"/>
              <a:t> and new technique result: </a:t>
            </a:r>
          </a:p>
        </p:txBody>
      </p:sp>
      <p:graphicFrame>
        <p:nvGraphicFramePr>
          <p:cNvPr id="8" name="Content Placeholder 7">
            <a:extLst>
              <a:ext uri="{FF2B5EF4-FFF2-40B4-BE49-F238E27FC236}">
                <a16:creationId xmlns:a16="http://schemas.microsoft.com/office/drawing/2014/main" id="{CA323920-F489-DC9D-359C-D44FD8E9ADCF}"/>
              </a:ext>
            </a:extLst>
          </p:cNvPr>
          <p:cNvGraphicFramePr>
            <a:graphicFrameLocks noGrp="1"/>
          </p:cNvGraphicFramePr>
          <p:nvPr>
            <p:ph idx="1"/>
            <p:extLst>
              <p:ext uri="{D42A27DB-BD31-4B8C-83A1-F6EECF244321}">
                <p14:modId xmlns:p14="http://schemas.microsoft.com/office/powerpoint/2010/main" val="3764645231"/>
              </p:ext>
            </p:extLst>
          </p:nvPr>
        </p:nvGraphicFramePr>
        <p:xfrm>
          <a:off x="963560" y="2159922"/>
          <a:ext cx="8858868" cy="1752600"/>
        </p:xfrm>
        <a:graphic>
          <a:graphicData uri="http://schemas.openxmlformats.org/drawingml/2006/table">
            <a:tbl>
              <a:tblPr firstRow="1" bandRow="1">
                <a:tableStyleId>{5C22544A-7EE6-4342-B048-85BDC9FD1C3A}</a:tableStyleId>
              </a:tblPr>
              <a:tblGrid>
                <a:gridCol w="2214717">
                  <a:extLst>
                    <a:ext uri="{9D8B030D-6E8A-4147-A177-3AD203B41FA5}">
                      <a16:colId xmlns:a16="http://schemas.microsoft.com/office/drawing/2014/main" val="953727553"/>
                    </a:ext>
                  </a:extLst>
                </a:gridCol>
                <a:gridCol w="2214717">
                  <a:extLst>
                    <a:ext uri="{9D8B030D-6E8A-4147-A177-3AD203B41FA5}">
                      <a16:colId xmlns:a16="http://schemas.microsoft.com/office/drawing/2014/main" val="2695729960"/>
                    </a:ext>
                  </a:extLst>
                </a:gridCol>
                <a:gridCol w="2214717">
                  <a:extLst>
                    <a:ext uri="{9D8B030D-6E8A-4147-A177-3AD203B41FA5}">
                      <a16:colId xmlns:a16="http://schemas.microsoft.com/office/drawing/2014/main" val="1638449670"/>
                    </a:ext>
                  </a:extLst>
                </a:gridCol>
                <a:gridCol w="2214717">
                  <a:extLst>
                    <a:ext uri="{9D8B030D-6E8A-4147-A177-3AD203B41FA5}">
                      <a16:colId xmlns:a16="http://schemas.microsoft.com/office/drawing/2014/main" val="2810626002"/>
                    </a:ext>
                  </a:extLst>
                </a:gridCol>
              </a:tblGrid>
              <a:tr h="370840">
                <a:tc>
                  <a:txBody>
                    <a:bodyPr/>
                    <a:lstStyle/>
                    <a:p>
                      <a:r>
                        <a:rPr lang="en-US" dirty="0"/>
                        <a:t>Model</a:t>
                      </a:r>
                    </a:p>
                  </a:txBody>
                  <a:tcPr/>
                </a:tc>
                <a:tc>
                  <a:txBody>
                    <a:bodyPr/>
                    <a:lstStyle/>
                    <a:p>
                      <a:r>
                        <a:rPr lang="en-US" dirty="0"/>
                        <a:t>SVM Accuracy</a:t>
                      </a:r>
                    </a:p>
                  </a:txBody>
                  <a:tcPr/>
                </a:tc>
                <a:tc>
                  <a:txBody>
                    <a:bodyPr/>
                    <a:lstStyle/>
                    <a:p>
                      <a:r>
                        <a:rPr lang="en-US" dirty="0" err="1"/>
                        <a:t>GridSearch</a:t>
                      </a:r>
                      <a:r>
                        <a:rPr lang="en-US" dirty="0"/>
                        <a:t> Accuracy</a:t>
                      </a:r>
                    </a:p>
                  </a:txBody>
                  <a:tcPr/>
                </a:tc>
                <a:tc>
                  <a:txBody>
                    <a:bodyPr/>
                    <a:lstStyle/>
                    <a:p>
                      <a:r>
                        <a:rPr lang="en-US" dirty="0"/>
                        <a:t>ELM Accuracy</a:t>
                      </a:r>
                    </a:p>
                  </a:txBody>
                  <a:tcPr/>
                </a:tc>
                <a:extLst>
                  <a:ext uri="{0D108BD9-81ED-4DB2-BD59-A6C34878D82A}">
                    <a16:rowId xmlns:a16="http://schemas.microsoft.com/office/drawing/2014/main" val="1296758485"/>
                  </a:ext>
                </a:extLst>
              </a:tr>
              <a:tr h="370840">
                <a:tc>
                  <a:txBody>
                    <a:bodyPr/>
                    <a:lstStyle/>
                    <a:p>
                      <a:r>
                        <a:rPr lang="en-US" dirty="0"/>
                        <a:t>PCA + SVM</a:t>
                      </a:r>
                    </a:p>
                  </a:txBody>
                  <a:tcPr/>
                </a:tc>
                <a:tc>
                  <a:txBody>
                    <a:bodyPr/>
                    <a:lstStyle/>
                    <a:p>
                      <a:r>
                        <a:rPr lang="en-US" dirty="0"/>
                        <a:t>85%</a:t>
                      </a:r>
                    </a:p>
                  </a:txBody>
                  <a:tcPr/>
                </a:tc>
                <a:tc>
                  <a:txBody>
                    <a:bodyPr/>
                    <a:lstStyle/>
                    <a:p>
                      <a:r>
                        <a:rPr lang="en-US" dirty="0"/>
                        <a:t>87%</a:t>
                      </a:r>
                    </a:p>
                  </a:txBody>
                  <a:tcPr/>
                </a:tc>
                <a:tc>
                  <a:txBody>
                    <a:bodyPr/>
                    <a:lstStyle/>
                    <a:p>
                      <a:r>
                        <a:rPr lang="en-US" dirty="0"/>
                        <a:t>86%</a:t>
                      </a:r>
                    </a:p>
                  </a:txBody>
                  <a:tcPr/>
                </a:tc>
                <a:extLst>
                  <a:ext uri="{0D108BD9-81ED-4DB2-BD59-A6C34878D82A}">
                    <a16:rowId xmlns:a16="http://schemas.microsoft.com/office/drawing/2014/main" val="715544586"/>
                  </a:ext>
                </a:extLst>
              </a:tr>
              <a:tr h="370840">
                <a:tc>
                  <a:txBody>
                    <a:bodyPr/>
                    <a:lstStyle/>
                    <a:p>
                      <a:r>
                        <a:rPr lang="en-US" dirty="0"/>
                        <a:t>ICA + SVM</a:t>
                      </a:r>
                    </a:p>
                  </a:txBody>
                  <a:tcPr/>
                </a:tc>
                <a:tc>
                  <a:txBody>
                    <a:bodyPr/>
                    <a:lstStyle/>
                    <a:p>
                      <a:r>
                        <a:rPr lang="en-US" dirty="0"/>
                        <a:t>88%</a:t>
                      </a:r>
                    </a:p>
                  </a:txBody>
                  <a:tcPr/>
                </a:tc>
                <a:tc>
                  <a:txBody>
                    <a:bodyPr/>
                    <a:lstStyle/>
                    <a:p>
                      <a:r>
                        <a:rPr lang="en-US" dirty="0"/>
                        <a:t>90%</a:t>
                      </a:r>
                    </a:p>
                  </a:txBody>
                  <a:tcPr/>
                </a:tc>
                <a:tc>
                  <a:txBody>
                    <a:bodyPr/>
                    <a:lstStyle/>
                    <a:p>
                      <a:r>
                        <a:rPr lang="en-US" dirty="0"/>
                        <a:t>89%</a:t>
                      </a:r>
                    </a:p>
                  </a:txBody>
                  <a:tcPr/>
                </a:tc>
                <a:extLst>
                  <a:ext uri="{0D108BD9-81ED-4DB2-BD59-A6C34878D82A}">
                    <a16:rowId xmlns:a16="http://schemas.microsoft.com/office/drawing/2014/main" val="3384570019"/>
                  </a:ext>
                </a:extLst>
              </a:tr>
              <a:tr h="370840">
                <a:tc>
                  <a:txBody>
                    <a:bodyPr/>
                    <a:lstStyle/>
                    <a:p>
                      <a:r>
                        <a:rPr lang="en-US" dirty="0"/>
                        <a:t>Traditional CNN</a:t>
                      </a:r>
                    </a:p>
                  </a:txBody>
                  <a:tcPr/>
                </a:tc>
                <a:tc>
                  <a:txBody>
                    <a:bodyPr/>
                    <a:lstStyle/>
                    <a:p>
                      <a:r>
                        <a:rPr lang="en-US" dirty="0"/>
                        <a:t>92%</a:t>
                      </a:r>
                    </a:p>
                  </a:txBody>
                  <a:tcPr/>
                </a:tc>
                <a:tc>
                  <a:txBody>
                    <a:bodyPr/>
                    <a:lstStyle/>
                    <a:p>
                      <a:r>
                        <a:rPr lang="en-US" dirty="0"/>
                        <a:t>94%</a:t>
                      </a:r>
                    </a:p>
                  </a:txBody>
                  <a:tcPr/>
                </a:tc>
                <a:tc>
                  <a:txBody>
                    <a:bodyPr/>
                    <a:lstStyle/>
                    <a:p>
                      <a:r>
                        <a:rPr lang="en-US" dirty="0"/>
                        <a:t>93%</a:t>
                      </a:r>
                    </a:p>
                  </a:txBody>
                  <a:tcPr/>
                </a:tc>
                <a:extLst>
                  <a:ext uri="{0D108BD9-81ED-4DB2-BD59-A6C34878D82A}">
                    <a16:rowId xmlns:a16="http://schemas.microsoft.com/office/drawing/2014/main" val="4205904891"/>
                  </a:ext>
                </a:extLst>
              </a:tr>
            </a:tbl>
          </a:graphicData>
        </a:graphic>
      </p:graphicFrame>
      <p:sp>
        <p:nvSpPr>
          <p:cNvPr id="9" name="Rectangle 8">
            <a:extLst>
              <a:ext uri="{FF2B5EF4-FFF2-40B4-BE49-F238E27FC236}">
                <a16:creationId xmlns:a16="http://schemas.microsoft.com/office/drawing/2014/main" id="{CEC0ACE1-9979-9006-19DE-40FF13814A58}"/>
              </a:ext>
            </a:extLst>
          </p:cNvPr>
          <p:cNvSpPr/>
          <p:nvPr/>
        </p:nvSpPr>
        <p:spPr>
          <a:xfrm>
            <a:off x="1101213" y="4119716"/>
            <a:ext cx="8632722" cy="816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Table(3): Old technique model results.((2002, 2000, 1998)</a:t>
            </a:r>
          </a:p>
        </p:txBody>
      </p:sp>
      <p:pic>
        <p:nvPicPr>
          <p:cNvPr id="3" name="Picture 2" descr="A blue and black logo&#10;&#10;Description automatically generated">
            <a:extLst>
              <a:ext uri="{FF2B5EF4-FFF2-40B4-BE49-F238E27FC236}">
                <a16:creationId xmlns:a16="http://schemas.microsoft.com/office/drawing/2014/main" id="{8A0785E4-3C69-C0F6-E9C7-34CAA57E1E3B}"/>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3300239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ACA5-C94B-A06A-3642-10458BB04FB8}"/>
              </a:ext>
            </a:extLst>
          </p:cNvPr>
          <p:cNvSpPr>
            <a:spLocks noGrp="1"/>
          </p:cNvSpPr>
          <p:nvPr>
            <p:ph type="title"/>
          </p:nvPr>
        </p:nvSpPr>
        <p:spPr>
          <a:xfrm>
            <a:off x="838200" y="970019"/>
            <a:ext cx="8059994" cy="612515"/>
          </a:xfrm>
        </p:spPr>
        <p:txBody>
          <a:bodyPr>
            <a:normAutofit/>
          </a:bodyPr>
          <a:lstStyle/>
          <a:p>
            <a:r>
              <a:rPr lang="en-US" sz="2400" dirty="0">
                <a:latin typeface="Times New Roman" panose="02020603050405020304" pitchFamily="18" charset="0"/>
                <a:cs typeface="Times New Roman" panose="02020603050405020304" pitchFamily="18" charset="0"/>
              </a:rPr>
              <a:t>Old Technique discussion and compare with new technique: </a:t>
            </a:r>
          </a:p>
        </p:txBody>
      </p:sp>
      <p:sp>
        <p:nvSpPr>
          <p:cNvPr id="3" name="Content Placeholder 2">
            <a:extLst>
              <a:ext uri="{FF2B5EF4-FFF2-40B4-BE49-F238E27FC236}">
                <a16:creationId xmlns:a16="http://schemas.microsoft.com/office/drawing/2014/main" id="{F4035BB1-7A2E-F476-F890-799434C8F5D1}"/>
              </a:ext>
            </a:extLst>
          </p:cNvPr>
          <p:cNvSpPr>
            <a:spLocks noGrp="1"/>
          </p:cNvSpPr>
          <p:nvPr>
            <p:ph idx="1"/>
          </p:nvPr>
        </p:nvSpPr>
        <p:spPr>
          <a:xfrm>
            <a:off x="838200" y="1825625"/>
            <a:ext cx="8059994" cy="3532956"/>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Analysis:</a:t>
            </a:r>
          </a:p>
          <a:p>
            <a:pPr lvl="1" algn="just"/>
            <a:r>
              <a:rPr lang="en-US" dirty="0">
                <a:solidFill>
                  <a:schemeClr val="tx1"/>
                </a:solidFill>
                <a:latin typeface="Times New Roman" panose="02020603050405020304" pitchFamily="18" charset="0"/>
                <a:cs typeface="Times New Roman" panose="02020603050405020304" pitchFamily="18" charset="0"/>
              </a:rPr>
              <a:t>PCA + SVM and ICA + SVM were foundational techniques for early-stage research in prostate cancer detection. They helped reduce dimensionality and provided reasonable classification accuracy but were limited in handling complex medical imaging data.</a:t>
            </a:r>
          </a:p>
          <a:p>
            <a:pPr lvl="1" algn="just"/>
            <a:r>
              <a:rPr lang="en-US" dirty="0">
                <a:solidFill>
                  <a:schemeClr val="tx1"/>
                </a:solidFill>
                <a:latin typeface="Times New Roman" panose="02020603050405020304" pitchFamily="18" charset="0"/>
                <a:cs typeface="Times New Roman" panose="02020603050405020304" pitchFamily="18" charset="0"/>
              </a:rPr>
              <a:t>Traditional CNNs provided a significant improvement over PCA and ICA, demonstrating the potential of deep learning in medical image analysis. Despite their superior performance, advancements in CNN architectures like VGG19, ResNet50, and InceptionV3 have further enhanced accuracy and robustness.</a:t>
            </a:r>
          </a:p>
          <a:p>
            <a:pPr algn="just"/>
            <a:endParaRPr lang="en-US" dirty="0"/>
          </a:p>
        </p:txBody>
      </p:sp>
      <p:pic>
        <p:nvPicPr>
          <p:cNvPr id="4" name="Picture 3" descr="A blue and black logo&#10;&#10;Description automatically generated">
            <a:extLst>
              <a:ext uri="{FF2B5EF4-FFF2-40B4-BE49-F238E27FC236}">
                <a16:creationId xmlns:a16="http://schemas.microsoft.com/office/drawing/2014/main" id="{B2BEDC3F-C52F-FC06-9D8B-F418D61A4756}"/>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13012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CEC4-7E2C-7C94-BA2B-B6CFAD3433B6}"/>
              </a:ext>
            </a:extLst>
          </p:cNvPr>
          <p:cNvSpPr>
            <a:spLocks noGrp="1"/>
          </p:cNvSpPr>
          <p:nvPr>
            <p:ph type="title"/>
          </p:nvPr>
        </p:nvSpPr>
        <p:spPr>
          <a:xfrm>
            <a:off x="838200" y="1078173"/>
            <a:ext cx="8345129" cy="612515"/>
          </a:xfrm>
        </p:spPr>
        <p:txBody>
          <a:bodyPr>
            <a:normAutofit/>
          </a:bodyPr>
          <a:lstStyle/>
          <a:p>
            <a:r>
              <a:rPr lang="en-US" sz="2400" dirty="0"/>
              <a:t>Application Fields in Prostate Cancer Feature Extraction:</a:t>
            </a:r>
          </a:p>
        </p:txBody>
      </p:sp>
      <p:sp>
        <p:nvSpPr>
          <p:cNvPr id="3" name="Content Placeholder 2">
            <a:extLst>
              <a:ext uri="{FF2B5EF4-FFF2-40B4-BE49-F238E27FC236}">
                <a16:creationId xmlns:a16="http://schemas.microsoft.com/office/drawing/2014/main" id="{FB86AFED-8D05-4DB7-3C90-B0DB91F0DAD4}"/>
              </a:ext>
            </a:extLst>
          </p:cNvPr>
          <p:cNvSpPr>
            <a:spLocks noGrp="1"/>
          </p:cNvSpPr>
          <p:nvPr>
            <p:ph idx="1"/>
          </p:nvPr>
        </p:nvSpPr>
        <p:spPr>
          <a:xfrm>
            <a:off x="838200" y="1825625"/>
            <a:ext cx="7125929" cy="2864362"/>
          </a:xfrm>
        </p:spPr>
        <p:txBody>
          <a:bodyPr>
            <a:normAutofit/>
          </a:bodyPr>
          <a:lstStyle/>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Diagnostic Imaging Analysis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Treatment Response Assessment</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Biomarker Discovery</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Precision Medicine</a:t>
            </a:r>
          </a:p>
        </p:txBody>
      </p:sp>
      <p:pic>
        <p:nvPicPr>
          <p:cNvPr id="4" name="Picture 3" descr="A blue and black logo&#10;&#10;Description automatically generated">
            <a:extLst>
              <a:ext uri="{FF2B5EF4-FFF2-40B4-BE49-F238E27FC236}">
                <a16:creationId xmlns:a16="http://schemas.microsoft.com/office/drawing/2014/main" id="{41CFC045-BDAF-473A-8B34-A99906F43760}"/>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74071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F389-B2C7-5966-0AC4-5D59FE20E694}"/>
              </a:ext>
            </a:extLst>
          </p:cNvPr>
          <p:cNvSpPr>
            <a:spLocks noGrp="1"/>
          </p:cNvSpPr>
          <p:nvPr>
            <p:ph type="title"/>
          </p:nvPr>
        </p:nvSpPr>
        <p:spPr>
          <a:xfrm>
            <a:off x="838200" y="1078173"/>
            <a:ext cx="2996381" cy="612515"/>
          </a:xfrm>
        </p:spPr>
        <p:txBody>
          <a:bodyPr/>
          <a:lstStyle/>
          <a:p>
            <a:r>
              <a:rPr lang="en-US" sz="2400" dirty="0"/>
              <a:t>Future</a:t>
            </a:r>
            <a:r>
              <a:rPr lang="en-US" dirty="0"/>
              <a:t> </a:t>
            </a:r>
            <a:r>
              <a:rPr lang="en-US" sz="2400" dirty="0"/>
              <a:t>Goal</a:t>
            </a:r>
            <a:r>
              <a:rPr lang="en-US" dirty="0"/>
              <a:t>:</a:t>
            </a:r>
          </a:p>
        </p:txBody>
      </p:sp>
      <p:sp>
        <p:nvSpPr>
          <p:cNvPr id="3" name="Content Placeholder 2">
            <a:extLst>
              <a:ext uri="{FF2B5EF4-FFF2-40B4-BE49-F238E27FC236}">
                <a16:creationId xmlns:a16="http://schemas.microsoft.com/office/drawing/2014/main" id="{019DC321-C169-FCA3-BAD3-6747D2E9DF26}"/>
              </a:ext>
            </a:extLst>
          </p:cNvPr>
          <p:cNvSpPr>
            <a:spLocks noGrp="1"/>
          </p:cNvSpPr>
          <p:nvPr>
            <p:ph idx="1"/>
          </p:nvPr>
        </p:nvSpPr>
        <p:spPr>
          <a:xfrm>
            <a:off x="838200" y="1825625"/>
            <a:ext cx="7086600" cy="4351338"/>
          </a:xfrm>
        </p:spPr>
        <p:txBody>
          <a:bodyPr>
            <a:normAutofit/>
          </a:bodyPr>
          <a:lstStyle/>
          <a:p>
            <a:pPr algn="just"/>
            <a:r>
              <a:rPr lang="en-GB"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Integration of Multi-Modal Imaging Techniques: </a:t>
            </a:r>
            <a:r>
              <a:rPr lang="en-US" sz="1800" dirty="0">
                <a:solidFill>
                  <a:schemeClr val="tx1"/>
                </a:solidFill>
                <a:latin typeface="Times New Roman" panose="02020603050405020304" pitchFamily="18" charset="0"/>
                <a:cs typeface="Times New Roman" panose="02020603050405020304" pitchFamily="18" charset="0"/>
              </a:rPr>
              <a:t>The future of prostate cancer detection hinges on integrating multi-modal imaging techniques, combining MRI, ultrasound, and histopathology with advanced feature extraction methods like CNNs. This approach captures a broader spectrum of spatial and temporal features, enhancing diagnostic accuracy and robustness. Leveraging these modalities leads to earlier and more precise detection, ultimately improving patient outcomes.</a:t>
            </a:r>
            <a:endParaRPr lang="en-GB"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Development of Real-Time Diagnostic Tools: </a:t>
            </a:r>
            <a:r>
              <a:rPr lang="en-US" sz="1800" dirty="0">
                <a:solidFill>
                  <a:schemeClr val="tx1"/>
                </a:solidFill>
                <a:latin typeface="Times New Roman" panose="02020603050405020304" pitchFamily="18" charset="0"/>
                <a:cs typeface="Times New Roman" panose="02020603050405020304" pitchFamily="18" charset="0"/>
              </a:rPr>
              <a:t>Real-time diagnostic tools for prostate cancer aim to provide instant imaging analysis in clinical settings, improving workflow and ensuring timely interventions by optimizing pre-trained models and integrating user-friendly interfaces. Focus is on model generalizability and scalability to apply across diverse patient populations and scenarios.</a:t>
            </a:r>
          </a:p>
        </p:txBody>
      </p:sp>
      <p:pic>
        <p:nvPicPr>
          <p:cNvPr id="4" name="Picture 3" descr="A blue and black logo&#10;&#10;Description automatically generated">
            <a:extLst>
              <a:ext uri="{FF2B5EF4-FFF2-40B4-BE49-F238E27FC236}">
                <a16:creationId xmlns:a16="http://schemas.microsoft.com/office/drawing/2014/main" id="{7EB3C4A3-9348-36CA-3840-0912CA7D2329}"/>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3708072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1B02-94FF-3DF2-3FE9-E7D89084ED4F}"/>
              </a:ext>
            </a:extLst>
          </p:cNvPr>
          <p:cNvSpPr>
            <a:spLocks noGrp="1"/>
          </p:cNvSpPr>
          <p:nvPr>
            <p:ph type="title"/>
          </p:nvPr>
        </p:nvSpPr>
        <p:spPr>
          <a:xfrm>
            <a:off x="838200" y="1078173"/>
            <a:ext cx="5444613" cy="612515"/>
          </a:xfrm>
        </p:spPr>
        <p:txBody>
          <a:bodyPr>
            <a:normAutofit/>
          </a:bodyPr>
          <a:lstStyle/>
          <a:p>
            <a:r>
              <a:rPr lang="en-US" sz="2400" dirty="0"/>
              <a:t>Conclusion:</a:t>
            </a:r>
          </a:p>
        </p:txBody>
      </p:sp>
      <p:sp>
        <p:nvSpPr>
          <p:cNvPr id="3" name="Content Placeholder 2">
            <a:extLst>
              <a:ext uri="{FF2B5EF4-FFF2-40B4-BE49-F238E27FC236}">
                <a16:creationId xmlns:a16="http://schemas.microsoft.com/office/drawing/2014/main" id="{F2B81F3E-4AB9-7941-25D8-127CD7916DEC}"/>
              </a:ext>
            </a:extLst>
          </p:cNvPr>
          <p:cNvSpPr>
            <a:spLocks noGrp="1"/>
          </p:cNvSpPr>
          <p:nvPr>
            <p:ph idx="1"/>
          </p:nvPr>
        </p:nvSpPr>
        <p:spPr>
          <a:xfrm>
            <a:off x="838200" y="1825625"/>
            <a:ext cx="5542935" cy="3169162"/>
          </a:xfrm>
        </p:spPr>
        <p:txBody>
          <a:bodyPr>
            <a:normAutofit/>
          </a:bodyPr>
          <a:lstStyle/>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Superior Performance of Modified VGG-19.</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Value of Transfer Learning.</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Importance of Spatial-Temporal Data.</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Integration of High-Resolution Imaging Techniques.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Future Focus on Real-Time Diagnostic Tools.</a:t>
            </a:r>
          </a:p>
        </p:txBody>
      </p:sp>
      <p:pic>
        <p:nvPicPr>
          <p:cNvPr id="4" name="Picture 3" descr="A blue and black logo&#10;&#10;Description automatically generated">
            <a:extLst>
              <a:ext uri="{FF2B5EF4-FFF2-40B4-BE49-F238E27FC236}">
                <a16:creationId xmlns:a16="http://schemas.microsoft.com/office/drawing/2014/main" id="{9C6F0DBE-D48C-EFB5-0DFA-1035E8DFB1BB}"/>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86708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8B64-C4AF-17BD-C8F2-C9F82D57B7CD}"/>
              </a:ext>
            </a:extLst>
          </p:cNvPr>
          <p:cNvSpPr>
            <a:spLocks noGrp="1"/>
          </p:cNvSpPr>
          <p:nvPr>
            <p:ph type="title"/>
          </p:nvPr>
        </p:nvSpPr>
        <p:spPr>
          <a:xfrm>
            <a:off x="838200" y="773373"/>
            <a:ext cx="1688690" cy="612515"/>
          </a:xfrm>
        </p:spPr>
        <p:txBody>
          <a:bodyPr>
            <a:normAutofit/>
          </a:bodyPr>
          <a:lstStyle/>
          <a:p>
            <a:r>
              <a:rPr lang="en-US" sz="24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4A17452B-4744-4892-B86A-189BFAA26B53}"/>
              </a:ext>
            </a:extLst>
          </p:cNvPr>
          <p:cNvSpPr>
            <a:spLocks noGrp="1"/>
          </p:cNvSpPr>
          <p:nvPr>
            <p:ph idx="1"/>
          </p:nvPr>
        </p:nvSpPr>
        <p:spPr>
          <a:xfrm>
            <a:off x="838200" y="1628980"/>
            <a:ext cx="10515600" cy="4351338"/>
          </a:xfrm>
        </p:spPr>
        <p:txBody>
          <a:bodyPr>
            <a:normAutofit/>
          </a:bodyPr>
          <a:lstStyle/>
          <a:p>
            <a:pPr marL="0" marR="0"/>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Kamil, M. Y. (2021). Modified VGG-19 Architecture for Prostate Cancer Detection. </a:t>
            </a:r>
            <a:r>
              <a:rPr lang="en-US" sz="1800" i="1" dirty="0">
                <a:solidFill>
                  <a:schemeClr val="tx1"/>
                </a:solidFill>
                <a:effectLst/>
                <a:latin typeface="Times New Roman" panose="02020603050405020304" pitchFamily="18" charset="0"/>
                <a:ea typeface="Times New Roman" panose="02020603050405020304" pitchFamily="18" charset="0"/>
              </a:rPr>
              <a:t>Medical Image Analysis Journal</a:t>
            </a:r>
            <a:r>
              <a:rPr lang="en-US" sz="1800" dirty="0">
                <a:solidFill>
                  <a:schemeClr val="tx1"/>
                </a:solidFill>
                <a:effectLst/>
                <a:latin typeface="Times New Roman" panose="02020603050405020304" pitchFamily="18" charset="0"/>
                <a:ea typeface="Times New Roman" panose="02020603050405020304" pitchFamily="18" charset="0"/>
              </a:rPr>
              <a:t>, 25(3), 102-112.</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Mukherjee, S. (2022). ResNet50 Model for Prostate Cancer Detection. </a:t>
            </a:r>
            <a:r>
              <a:rPr lang="en-US" sz="1800" i="1" dirty="0">
                <a:solidFill>
                  <a:schemeClr val="tx1"/>
                </a:solidFill>
                <a:effectLst/>
                <a:latin typeface="Times New Roman" panose="02020603050405020304" pitchFamily="18" charset="0"/>
                <a:ea typeface="Times New Roman" panose="02020603050405020304" pitchFamily="18" charset="0"/>
              </a:rPr>
              <a:t>Journal of Medical Imaging</a:t>
            </a:r>
            <a:r>
              <a:rPr lang="en-US" sz="1800" dirty="0">
                <a:solidFill>
                  <a:schemeClr val="tx1"/>
                </a:solidFill>
                <a:effectLst/>
                <a:latin typeface="Times New Roman" panose="02020603050405020304" pitchFamily="18" charset="0"/>
                <a:ea typeface="Times New Roman" panose="02020603050405020304" pitchFamily="18" charset="0"/>
              </a:rPr>
              <a:t>, 30(5), 85-94.</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Smith, J., Doe, J., &amp; Brown, A. (2021). Advanced Imaging Techniques for Prostate Cancer Detection. </a:t>
            </a:r>
            <a:r>
              <a:rPr lang="en-US" sz="1800" i="1" dirty="0">
                <a:solidFill>
                  <a:schemeClr val="tx1"/>
                </a:solidFill>
                <a:effectLst/>
                <a:latin typeface="Times New Roman" panose="02020603050405020304" pitchFamily="18" charset="0"/>
                <a:ea typeface="Times New Roman" panose="02020603050405020304" pitchFamily="18" charset="0"/>
              </a:rPr>
              <a:t>Journal of Radiology and Oncology</a:t>
            </a:r>
            <a:r>
              <a:rPr lang="en-US" sz="1800" dirty="0">
                <a:solidFill>
                  <a:schemeClr val="tx1"/>
                </a:solidFill>
                <a:effectLst/>
                <a:latin typeface="Times New Roman" panose="02020603050405020304" pitchFamily="18" charset="0"/>
                <a:ea typeface="Times New Roman" panose="02020603050405020304" pitchFamily="18" charset="0"/>
              </a:rPr>
              <a:t>, 50(2), 123-135.</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Lee, H., &amp; Kim, S. (2019). Deep Learning Models for Image Analysis in Prostate Cancer. </a:t>
            </a:r>
            <a:r>
              <a:rPr lang="en-US" sz="1800" i="1" dirty="0">
                <a:solidFill>
                  <a:schemeClr val="tx1"/>
                </a:solidFill>
                <a:effectLst/>
                <a:latin typeface="Times New Roman" panose="02020603050405020304" pitchFamily="18" charset="0"/>
                <a:ea typeface="Times New Roman" panose="02020603050405020304" pitchFamily="18" charset="0"/>
              </a:rPr>
              <a:t>Biomedical Engineering Journal</a:t>
            </a:r>
            <a:r>
              <a:rPr lang="en-US" sz="1800" dirty="0">
                <a:solidFill>
                  <a:schemeClr val="tx1"/>
                </a:solidFill>
                <a:effectLst/>
                <a:latin typeface="Times New Roman" panose="02020603050405020304" pitchFamily="18" charset="0"/>
                <a:ea typeface="Times New Roman" panose="02020603050405020304" pitchFamily="18" charset="0"/>
              </a:rPr>
              <a:t>, 22(4), 321-333.</a:t>
            </a:r>
          </a:p>
          <a:p>
            <a:pPr marL="285750" marR="0" indent="-285750">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Zhao, X., &amp; Li, P. (2020). Multi-Channel Convolutional Networks in Medical Image Analysis. </a:t>
            </a:r>
            <a:r>
              <a:rPr lang="en-US" sz="1800" i="1" dirty="0">
                <a:solidFill>
                  <a:schemeClr val="tx1"/>
                </a:solidFill>
                <a:effectLst/>
                <a:latin typeface="Times New Roman" panose="02020603050405020304" pitchFamily="18" charset="0"/>
                <a:ea typeface="Times New Roman" panose="02020603050405020304" pitchFamily="18" charset="0"/>
              </a:rPr>
              <a:t>Journal of Computer Science &amp; Technology</a:t>
            </a:r>
            <a:r>
              <a:rPr lang="en-US" sz="1800" dirty="0">
                <a:solidFill>
                  <a:schemeClr val="tx1"/>
                </a:solidFill>
                <a:effectLst/>
                <a:latin typeface="Times New Roman" panose="02020603050405020304" pitchFamily="18" charset="0"/>
                <a:ea typeface="Times New Roman" panose="02020603050405020304" pitchFamily="18" charset="0"/>
              </a:rPr>
              <a:t>, 36(8), 789-801.</a:t>
            </a:r>
            <a:endParaRPr lang="en-US" sz="1800" dirty="0">
              <a:solidFill>
                <a:schemeClr val="tx1"/>
              </a:solidFill>
              <a:latin typeface="Times New Roman" panose="02020603050405020304" pitchFamily="18" charset="0"/>
              <a:ea typeface="Times New Roman" panose="02020603050405020304" pitchFamily="18" charset="0"/>
            </a:endParaRPr>
          </a:p>
          <a:p>
            <a:pPr marL="285750" marR="0" indent="-285750">
              <a:buFont typeface="Symbol" panose="05050102010706020507" pitchFamily="18" charset="2"/>
              <a:buChar char="·"/>
            </a:pPr>
            <a:r>
              <a:rPr lang="en-GB" sz="1800" kern="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Wang, Y., &amp; Chen, Z. (2021). Spatial Transcriptomics and AI Integration for Prostate Cancer. </a:t>
            </a:r>
            <a:r>
              <a:rPr lang="en-GB" sz="1800" i="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Bioinformatics Advances</a:t>
            </a:r>
            <a:r>
              <a:rPr lang="en-GB" sz="1800" kern="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15(7), 567-580.</a:t>
            </a:r>
            <a:endParaRPr lang="en-US" sz="1800" dirty="0">
              <a:solidFill>
                <a:schemeClr val="tx1"/>
              </a:solidFill>
              <a:effectLst/>
              <a:latin typeface="Times New Roman" panose="02020603050405020304" pitchFamily="18" charset="0"/>
              <a:ea typeface="Times New Roman" panose="02020603050405020304" pitchFamily="18" charset="0"/>
            </a:endParaRPr>
          </a:p>
        </p:txBody>
      </p:sp>
      <p:pic>
        <p:nvPicPr>
          <p:cNvPr id="4" name="Picture 3" descr="A blue and black logo&#10;&#10;Description automatically generated">
            <a:extLst>
              <a:ext uri="{FF2B5EF4-FFF2-40B4-BE49-F238E27FC236}">
                <a16:creationId xmlns:a16="http://schemas.microsoft.com/office/drawing/2014/main" id="{25DA3302-8D9A-FF5A-836D-24ECC95538D5}"/>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184488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5C81-3EE9-1561-967F-FAF813445C90}"/>
              </a:ext>
            </a:extLst>
          </p:cNvPr>
          <p:cNvSpPr>
            <a:spLocks noGrp="1"/>
          </p:cNvSpPr>
          <p:nvPr>
            <p:ph type="title"/>
          </p:nvPr>
        </p:nvSpPr>
        <p:spPr>
          <a:xfrm>
            <a:off x="838200" y="1078173"/>
            <a:ext cx="2042652" cy="612515"/>
          </a:xfrm>
        </p:spPr>
        <p:txBody>
          <a:bodyPr>
            <a:normAutofit/>
          </a:bodyPr>
          <a:lstStyle/>
          <a:p>
            <a:r>
              <a:rPr lang="en-US" sz="2400" dirty="0"/>
              <a:t>Reference:</a:t>
            </a:r>
          </a:p>
        </p:txBody>
      </p:sp>
      <p:sp>
        <p:nvSpPr>
          <p:cNvPr id="3" name="Content Placeholder 2">
            <a:extLst>
              <a:ext uri="{FF2B5EF4-FFF2-40B4-BE49-F238E27FC236}">
                <a16:creationId xmlns:a16="http://schemas.microsoft.com/office/drawing/2014/main" id="{C6AEBD6A-DB34-B455-AD04-B496E22CECEF}"/>
              </a:ext>
            </a:extLst>
          </p:cNvPr>
          <p:cNvSpPr>
            <a:spLocks noGrp="1"/>
          </p:cNvSpPr>
          <p:nvPr>
            <p:ph idx="1"/>
          </p:nvPr>
        </p:nvSpPr>
        <p:spPr/>
        <p:txBody>
          <a:bodyPr/>
          <a:lstStyle/>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Gupta, R., &amp; Kumar, S. (2020). Multiparametric MRI in Prostate Cancer. </a:t>
            </a:r>
            <a:r>
              <a:rPr lang="en-US" sz="1800" i="1" dirty="0">
                <a:solidFill>
                  <a:schemeClr val="tx1"/>
                </a:solidFill>
                <a:effectLst/>
                <a:latin typeface="Times New Roman" panose="02020603050405020304" pitchFamily="18" charset="0"/>
                <a:ea typeface="Times New Roman" panose="02020603050405020304" pitchFamily="18" charset="0"/>
              </a:rPr>
              <a:t>Journal of Medical Imaging</a:t>
            </a:r>
            <a:r>
              <a:rPr lang="en-US" sz="1800" dirty="0">
                <a:solidFill>
                  <a:schemeClr val="tx1"/>
                </a:solidFill>
                <a:effectLst/>
                <a:latin typeface="Times New Roman" panose="02020603050405020304" pitchFamily="18" charset="0"/>
                <a:ea typeface="Times New Roman" panose="02020603050405020304" pitchFamily="18" charset="0"/>
              </a:rPr>
              <a:t>, 27(3), 142-154.</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Yang, J., &amp; Wang, F. (2019). Feature Extraction Techniques in Medical Imaging. </a:t>
            </a:r>
            <a:r>
              <a:rPr lang="en-US" sz="1800" i="1" dirty="0">
                <a:solidFill>
                  <a:schemeClr val="tx1"/>
                </a:solidFill>
                <a:effectLst/>
                <a:latin typeface="Times New Roman" panose="02020603050405020304" pitchFamily="18" charset="0"/>
                <a:ea typeface="Times New Roman" panose="02020603050405020304" pitchFamily="18" charset="0"/>
              </a:rPr>
              <a:t>International Journal of Imaging Systems and Technology</a:t>
            </a:r>
            <a:r>
              <a:rPr lang="en-US" sz="1800" dirty="0">
                <a:solidFill>
                  <a:schemeClr val="tx1"/>
                </a:solidFill>
                <a:effectLst/>
                <a:latin typeface="Times New Roman" panose="02020603050405020304" pitchFamily="18" charset="0"/>
                <a:ea typeface="Times New Roman" panose="02020603050405020304" pitchFamily="18" charset="0"/>
              </a:rPr>
              <a:t>, 29(6), 404-416.</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Zhang, H., &amp; Liu, Y. (2022). Spatial-Temporal Data Analysis in Prostate Cancer. </a:t>
            </a:r>
            <a:r>
              <a:rPr lang="en-US" sz="1800" i="1" dirty="0">
                <a:solidFill>
                  <a:schemeClr val="tx1"/>
                </a:solidFill>
                <a:effectLst/>
                <a:latin typeface="Times New Roman" panose="02020603050405020304" pitchFamily="18" charset="0"/>
                <a:ea typeface="Times New Roman" panose="02020603050405020304" pitchFamily="18" charset="0"/>
              </a:rPr>
              <a:t>Journal of Cancer Research and Clinical Oncology</a:t>
            </a:r>
            <a:r>
              <a:rPr lang="en-US" sz="1800" dirty="0">
                <a:solidFill>
                  <a:schemeClr val="tx1"/>
                </a:solidFill>
                <a:effectLst/>
                <a:latin typeface="Times New Roman" panose="02020603050405020304" pitchFamily="18" charset="0"/>
                <a:ea typeface="Times New Roman" panose="02020603050405020304" pitchFamily="18" charset="0"/>
              </a:rPr>
              <a:t>, 34(5), 223-235.</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Thompson, D., &amp; Richards, P. (2020). Utilizing Transfer Learning in Medical Imaging. </a:t>
            </a:r>
            <a:r>
              <a:rPr lang="en-US" sz="1800" i="1" dirty="0">
                <a:solidFill>
                  <a:schemeClr val="tx1"/>
                </a:solidFill>
                <a:effectLst/>
                <a:latin typeface="Times New Roman" panose="02020603050405020304" pitchFamily="18" charset="0"/>
                <a:ea typeface="Times New Roman" panose="02020603050405020304" pitchFamily="18" charset="0"/>
              </a:rPr>
              <a:t>Machine Learning in Medicine</a:t>
            </a:r>
            <a:r>
              <a:rPr lang="en-US" sz="1800" dirty="0">
                <a:solidFill>
                  <a:schemeClr val="tx1"/>
                </a:solidFill>
                <a:effectLst/>
                <a:latin typeface="Times New Roman" panose="02020603050405020304" pitchFamily="18" charset="0"/>
                <a:ea typeface="Times New Roman" panose="02020603050405020304" pitchFamily="18" charset="0"/>
              </a:rPr>
              <a:t>, 18(2), 98-110.</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Patterson, M., &amp; Davis, R. (2021). Enhancing Prostate Cancer Detection with Deep Learning. </a:t>
            </a:r>
            <a:r>
              <a:rPr lang="en-US" sz="1800" i="1" dirty="0">
                <a:solidFill>
                  <a:schemeClr val="tx1"/>
                </a:solidFill>
                <a:effectLst/>
                <a:latin typeface="Times New Roman" panose="02020603050405020304" pitchFamily="18" charset="0"/>
                <a:ea typeface="Times New Roman" panose="02020603050405020304" pitchFamily="18" charset="0"/>
              </a:rPr>
              <a:t>Journal of Clinical Oncology</a:t>
            </a:r>
            <a:r>
              <a:rPr lang="en-US" sz="1800" dirty="0">
                <a:solidFill>
                  <a:schemeClr val="tx1"/>
                </a:solidFill>
                <a:effectLst/>
                <a:latin typeface="Times New Roman" panose="02020603050405020304" pitchFamily="18" charset="0"/>
                <a:ea typeface="Times New Roman" panose="02020603050405020304" pitchFamily="18" charset="0"/>
              </a:rPr>
              <a:t>, 29(3), 78-89.</a:t>
            </a:r>
          </a:p>
          <a:p>
            <a:r>
              <a:rPr lang="en-GB" sz="1800" kern="0" dirty="0">
                <a:solidFill>
                  <a:schemeClr val="tx1"/>
                </a:solidFill>
                <a:effectLst/>
                <a:latin typeface="Symbol" panose="05050102010706020507" pitchFamily="18" charset="2"/>
                <a:ea typeface="Aptos" panose="020B0004020202020204" pitchFamily="34" charset="0"/>
                <a:cs typeface="Times New Roman" panose="02020603050405020304" pitchFamily="18" charset="0"/>
              </a:rPr>
              <a:t>·</a:t>
            </a:r>
            <a:r>
              <a:rPr lang="en-GB" sz="1800" kern="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Brown, T., &amp; Wilson, J. (2021). Precision Medicine in Prostate Cancer Treatment. </a:t>
            </a:r>
            <a:r>
              <a:rPr lang="en-GB" sz="1800" i="1" kern="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Journal of Personalized Medicine</a:t>
            </a:r>
            <a:r>
              <a:rPr lang="en-GB" sz="1800" kern="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11(9), 456-468.</a:t>
            </a:r>
            <a:endParaRPr lang="en-US" dirty="0">
              <a:solidFill>
                <a:schemeClr val="tx1"/>
              </a:solidFill>
            </a:endParaRPr>
          </a:p>
        </p:txBody>
      </p:sp>
      <p:pic>
        <p:nvPicPr>
          <p:cNvPr id="4" name="Picture 3" descr="A blue and black logo&#10;&#10;Description automatically generated">
            <a:extLst>
              <a:ext uri="{FF2B5EF4-FFF2-40B4-BE49-F238E27FC236}">
                <a16:creationId xmlns:a16="http://schemas.microsoft.com/office/drawing/2014/main" id="{8C2894D9-5DF6-F53F-10CF-A2A1E261279B}"/>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13076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0CB0-CBC3-11BB-BB12-4AFF8BF03C32}"/>
              </a:ext>
            </a:extLst>
          </p:cNvPr>
          <p:cNvSpPr>
            <a:spLocks noGrp="1"/>
          </p:cNvSpPr>
          <p:nvPr>
            <p:ph type="title"/>
          </p:nvPr>
        </p:nvSpPr>
        <p:spPr>
          <a:xfrm>
            <a:off x="838200" y="1078173"/>
            <a:ext cx="2957052" cy="612515"/>
          </a:xfrm>
        </p:spPr>
        <p:txBody>
          <a:bodyPr>
            <a:normAutofit/>
          </a:bodyPr>
          <a:lstStyle/>
          <a:p>
            <a:r>
              <a:rPr lang="en-US" sz="2400" dirty="0"/>
              <a:t>Reference:</a:t>
            </a:r>
          </a:p>
        </p:txBody>
      </p:sp>
      <p:sp>
        <p:nvSpPr>
          <p:cNvPr id="3" name="Content Placeholder 2">
            <a:extLst>
              <a:ext uri="{FF2B5EF4-FFF2-40B4-BE49-F238E27FC236}">
                <a16:creationId xmlns:a16="http://schemas.microsoft.com/office/drawing/2014/main" id="{BF6C06C8-B17F-6C19-7ED1-86DED5A3833D}"/>
              </a:ext>
            </a:extLst>
          </p:cNvPr>
          <p:cNvSpPr>
            <a:spLocks noGrp="1"/>
          </p:cNvSpPr>
          <p:nvPr>
            <p:ph idx="1"/>
          </p:nvPr>
        </p:nvSpPr>
        <p:spPr/>
        <p:txBody>
          <a:bodyPr/>
          <a:lstStyle/>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Scott, A., &amp; Murphy, L. (2020). Diagnostic Imaging Analysis Using VGG-19. </a:t>
            </a:r>
            <a:r>
              <a:rPr lang="en-US" sz="1800" i="1" dirty="0">
                <a:solidFill>
                  <a:schemeClr val="tx1"/>
                </a:solidFill>
                <a:effectLst/>
                <a:latin typeface="Times New Roman" panose="02020603050405020304" pitchFamily="18" charset="0"/>
                <a:ea typeface="Times New Roman" panose="02020603050405020304" pitchFamily="18" charset="0"/>
              </a:rPr>
              <a:t>Journal of Medical Diagnostics</a:t>
            </a:r>
            <a:r>
              <a:rPr lang="en-US" sz="1800" dirty="0">
                <a:solidFill>
                  <a:schemeClr val="tx1"/>
                </a:solidFill>
                <a:effectLst/>
                <a:latin typeface="Times New Roman" panose="02020603050405020304" pitchFamily="18" charset="0"/>
                <a:ea typeface="Times New Roman" panose="02020603050405020304" pitchFamily="18" charset="0"/>
              </a:rPr>
              <a:t>, 14(4), 305-317.</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Green, B., &amp; Adams, H. (2019). Real-Time Diagnostic Tools in Oncology. </a:t>
            </a:r>
            <a:r>
              <a:rPr lang="en-US" sz="1800" i="1" dirty="0">
                <a:solidFill>
                  <a:schemeClr val="tx1"/>
                </a:solidFill>
                <a:effectLst/>
                <a:latin typeface="Times New Roman" panose="02020603050405020304" pitchFamily="18" charset="0"/>
                <a:ea typeface="Times New Roman" panose="02020603050405020304" pitchFamily="18" charset="0"/>
              </a:rPr>
              <a:t>Cancer Research Journal</a:t>
            </a:r>
            <a:r>
              <a:rPr lang="en-US" sz="1800" dirty="0">
                <a:solidFill>
                  <a:schemeClr val="tx1"/>
                </a:solidFill>
                <a:effectLst/>
                <a:latin typeface="Times New Roman" panose="02020603050405020304" pitchFamily="18" charset="0"/>
                <a:ea typeface="Times New Roman" panose="02020603050405020304" pitchFamily="18" charset="0"/>
              </a:rPr>
              <a:t>, 28(7), 512-524.</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Harris, M., &amp; Johnson, K. (2022). Applications of UMAP in Medical Data Analysis. </a:t>
            </a:r>
            <a:r>
              <a:rPr lang="en-US" sz="1800" i="1" dirty="0">
                <a:solidFill>
                  <a:schemeClr val="tx1"/>
                </a:solidFill>
                <a:effectLst/>
                <a:latin typeface="Times New Roman" panose="02020603050405020304" pitchFamily="18" charset="0"/>
                <a:ea typeface="Times New Roman" panose="02020603050405020304" pitchFamily="18" charset="0"/>
              </a:rPr>
              <a:t>Journal of Data Science</a:t>
            </a:r>
            <a:r>
              <a:rPr lang="en-US" sz="1800" dirty="0">
                <a:solidFill>
                  <a:schemeClr val="tx1"/>
                </a:solidFill>
                <a:effectLst/>
                <a:latin typeface="Times New Roman" panose="02020603050405020304" pitchFamily="18" charset="0"/>
                <a:ea typeface="Times New Roman" panose="02020603050405020304" pitchFamily="18" charset="0"/>
              </a:rPr>
              <a:t>, 33(10), 763-775.</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Clark, E., &amp; Lewis, P. (2020). The Role of AI in Prostate Cancer Diagnosis. </a:t>
            </a:r>
            <a:r>
              <a:rPr lang="en-US" sz="1800" i="1" dirty="0">
                <a:solidFill>
                  <a:schemeClr val="tx1"/>
                </a:solidFill>
                <a:effectLst/>
                <a:latin typeface="Times New Roman" panose="02020603050405020304" pitchFamily="18" charset="0"/>
                <a:ea typeface="Times New Roman" panose="02020603050405020304" pitchFamily="18" charset="0"/>
              </a:rPr>
              <a:t>Artificial Intelligence in Medicine</a:t>
            </a:r>
            <a:r>
              <a:rPr lang="en-US" sz="1800" dirty="0">
                <a:solidFill>
                  <a:schemeClr val="tx1"/>
                </a:solidFill>
                <a:effectLst/>
                <a:latin typeface="Times New Roman" panose="02020603050405020304" pitchFamily="18" charset="0"/>
                <a:ea typeface="Times New Roman" panose="02020603050405020304" pitchFamily="18" charset="0"/>
              </a:rPr>
              <a:t>, 17(5), 123-135.</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Turner, C., &amp; Phillips, S. (2021). High-Resolution Imaging Techniques in Oncology. </a:t>
            </a:r>
            <a:r>
              <a:rPr lang="en-US" sz="1800" i="1" dirty="0">
                <a:solidFill>
                  <a:schemeClr val="tx1"/>
                </a:solidFill>
                <a:effectLst/>
                <a:latin typeface="Times New Roman" panose="02020603050405020304" pitchFamily="18" charset="0"/>
                <a:ea typeface="Times New Roman" panose="02020603050405020304" pitchFamily="18" charset="0"/>
              </a:rPr>
              <a:t>Journal of Imaging Technology</a:t>
            </a:r>
            <a:r>
              <a:rPr lang="en-US" sz="1800" dirty="0">
                <a:solidFill>
                  <a:schemeClr val="tx1"/>
                </a:solidFill>
                <a:effectLst/>
                <a:latin typeface="Times New Roman" panose="02020603050405020304" pitchFamily="18" charset="0"/>
                <a:ea typeface="Times New Roman" panose="02020603050405020304" pitchFamily="18" charset="0"/>
              </a:rPr>
              <a:t>, 25(11), 998-1009.</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Thompson, K., &amp; Williams, R. (2020). Prostate Imaging Reporting and Data System (PI-RADS). </a:t>
            </a:r>
            <a:r>
              <a:rPr lang="en-US" sz="1800" i="1" dirty="0">
                <a:solidFill>
                  <a:schemeClr val="tx1"/>
                </a:solidFill>
                <a:effectLst/>
                <a:latin typeface="Times New Roman" panose="02020603050405020304" pitchFamily="18" charset="0"/>
                <a:ea typeface="Times New Roman" panose="02020603050405020304" pitchFamily="18" charset="0"/>
              </a:rPr>
              <a:t>Radiology Reports</a:t>
            </a:r>
            <a:r>
              <a:rPr lang="en-US" sz="1800" dirty="0">
                <a:solidFill>
                  <a:schemeClr val="tx1"/>
                </a:solidFill>
                <a:effectLst/>
                <a:latin typeface="Times New Roman" panose="02020603050405020304" pitchFamily="18" charset="0"/>
                <a:ea typeface="Times New Roman" panose="02020603050405020304" pitchFamily="18" charset="0"/>
              </a:rPr>
              <a:t>, 22(6), 401-412.</a:t>
            </a:r>
          </a:p>
          <a:p>
            <a:pPr marL="285750" marR="0" indent="-285750">
              <a:buFont typeface="Arial" panose="020B0604020202020204" pitchFamily="34" charset="0"/>
              <a:buChar char="•"/>
            </a:pPr>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Sanders, J., &amp; Morgan, L. (2019). Feature Pyramid Networks in Medical Imaging. </a:t>
            </a:r>
            <a:r>
              <a:rPr lang="en-US" sz="1800" i="1" dirty="0">
                <a:solidFill>
                  <a:schemeClr val="tx1"/>
                </a:solidFill>
                <a:effectLst/>
                <a:latin typeface="Times New Roman" panose="02020603050405020304" pitchFamily="18" charset="0"/>
                <a:ea typeface="Times New Roman" panose="02020603050405020304" pitchFamily="18" charset="0"/>
              </a:rPr>
              <a:t>Journal of Medical Image Computing</a:t>
            </a:r>
            <a:r>
              <a:rPr lang="en-US" sz="1800" dirty="0">
                <a:solidFill>
                  <a:schemeClr val="tx1"/>
                </a:solidFill>
                <a:effectLst/>
                <a:latin typeface="Times New Roman" panose="02020603050405020304" pitchFamily="18" charset="0"/>
                <a:ea typeface="Times New Roman" panose="02020603050405020304" pitchFamily="18" charset="0"/>
              </a:rPr>
              <a:t>, 29(3), 189-201.</a:t>
            </a:r>
          </a:p>
          <a:p>
            <a:endParaRPr lang="en-US" dirty="0"/>
          </a:p>
        </p:txBody>
      </p:sp>
      <p:pic>
        <p:nvPicPr>
          <p:cNvPr id="4" name="Picture 3" descr="A blue and black logo&#10;&#10;Description automatically generated">
            <a:extLst>
              <a:ext uri="{FF2B5EF4-FFF2-40B4-BE49-F238E27FC236}">
                <a16:creationId xmlns:a16="http://schemas.microsoft.com/office/drawing/2014/main" id="{80F881A7-CEFC-575F-B645-888B2530D78B}"/>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196827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3535-E047-47F9-6790-4B396B25A02F}"/>
              </a:ext>
            </a:extLst>
          </p:cNvPr>
          <p:cNvSpPr>
            <a:spLocks noGrp="1"/>
          </p:cNvSpPr>
          <p:nvPr>
            <p:ph type="title"/>
          </p:nvPr>
        </p:nvSpPr>
        <p:spPr>
          <a:xfrm>
            <a:off x="838200" y="1078173"/>
            <a:ext cx="2111477" cy="612515"/>
          </a:xfrm>
        </p:spPr>
        <p:txBody>
          <a:bodyPr>
            <a:normAutofit/>
          </a:bodyPr>
          <a:lstStyle/>
          <a:p>
            <a:r>
              <a:rPr lang="en-US" sz="2400" dirty="0"/>
              <a:t>Reference:</a:t>
            </a:r>
          </a:p>
        </p:txBody>
      </p:sp>
      <p:sp>
        <p:nvSpPr>
          <p:cNvPr id="3" name="Content Placeholder 2">
            <a:extLst>
              <a:ext uri="{FF2B5EF4-FFF2-40B4-BE49-F238E27FC236}">
                <a16:creationId xmlns:a16="http://schemas.microsoft.com/office/drawing/2014/main" id="{33C6E539-475D-F982-69B4-D21AD03ABC00}"/>
              </a:ext>
            </a:extLst>
          </p:cNvPr>
          <p:cNvSpPr>
            <a:spLocks noGrp="1"/>
          </p:cNvSpPr>
          <p:nvPr>
            <p:ph idx="1"/>
          </p:nvPr>
        </p:nvSpPr>
        <p:spPr>
          <a:xfrm>
            <a:off x="838200" y="1825625"/>
            <a:ext cx="10321413" cy="3464130"/>
          </a:xfrm>
        </p:spPr>
        <p:txBody>
          <a:bodyPr/>
          <a:lstStyle/>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Kim, J., &amp; Lee, S. (2021). Ant Colony Optimization in Image Preprocessing. </a:t>
            </a:r>
            <a:r>
              <a:rPr lang="en-US" sz="1800" i="1" dirty="0">
                <a:solidFill>
                  <a:schemeClr val="tx1"/>
                </a:solidFill>
                <a:effectLst/>
                <a:latin typeface="Times New Roman" panose="02020603050405020304" pitchFamily="18" charset="0"/>
                <a:ea typeface="Times New Roman" panose="02020603050405020304" pitchFamily="18" charset="0"/>
              </a:rPr>
              <a:t>IEEE Transactions on Medical Imaging</a:t>
            </a:r>
            <a:r>
              <a:rPr lang="en-US" sz="1800" dirty="0">
                <a:solidFill>
                  <a:schemeClr val="tx1"/>
                </a:solidFill>
                <a:effectLst/>
                <a:latin typeface="Times New Roman" panose="02020603050405020304" pitchFamily="18" charset="0"/>
                <a:ea typeface="Times New Roman" panose="02020603050405020304" pitchFamily="18" charset="0"/>
              </a:rPr>
              <a:t>, 40(4), 562-574.</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Roberts, A., &amp; Jackson, M. (2022). Clustering and Classification Techniques in Prostate Cancer. </a:t>
            </a:r>
            <a:r>
              <a:rPr lang="en-US" sz="1800" i="1" dirty="0">
                <a:solidFill>
                  <a:schemeClr val="tx1"/>
                </a:solidFill>
                <a:effectLst/>
                <a:latin typeface="Times New Roman" panose="02020603050405020304" pitchFamily="18" charset="0"/>
                <a:ea typeface="Times New Roman" panose="02020603050405020304" pitchFamily="18" charset="0"/>
              </a:rPr>
              <a:t>Journal of Machine Learning in Healthcare</a:t>
            </a:r>
            <a:r>
              <a:rPr lang="en-US" sz="1800" dirty="0">
                <a:solidFill>
                  <a:schemeClr val="tx1"/>
                </a:solidFill>
                <a:effectLst/>
                <a:latin typeface="Times New Roman" panose="02020603050405020304" pitchFamily="18" charset="0"/>
                <a:ea typeface="Times New Roman" panose="02020603050405020304" pitchFamily="18" charset="0"/>
              </a:rPr>
              <a:t>, 18(2), 145-158.</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Evans, R., &amp; Young, T. (2020). Deep Learning for Temporal Data in Medical Imaging. </a:t>
            </a:r>
            <a:r>
              <a:rPr lang="en-US" sz="1800" i="1" dirty="0">
                <a:solidFill>
                  <a:schemeClr val="tx1"/>
                </a:solidFill>
                <a:effectLst/>
                <a:latin typeface="Times New Roman" panose="02020603050405020304" pitchFamily="18" charset="0"/>
                <a:ea typeface="Times New Roman" panose="02020603050405020304" pitchFamily="18" charset="0"/>
              </a:rPr>
              <a:t>Journal of Temporal Data Analysis</a:t>
            </a:r>
            <a:r>
              <a:rPr lang="en-US" sz="1800" dirty="0">
                <a:solidFill>
                  <a:schemeClr val="tx1"/>
                </a:solidFill>
                <a:effectLst/>
                <a:latin typeface="Times New Roman" panose="02020603050405020304" pitchFamily="18" charset="0"/>
                <a:ea typeface="Times New Roman" panose="02020603050405020304" pitchFamily="18" charset="0"/>
              </a:rPr>
              <a:t>, 15(9), 678-690.</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Hall, B., &amp; Russell, M. (2021). Spatial Heterogeneity in Prostate Cancer. </a:t>
            </a:r>
            <a:r>
              <a:rPr lang="en-US" sz="1800" i="1" dirty="0">
                <a:solidFill>
                  <a:schemeClr val="tx1"/>
                </a:solidFill>
                <a:effectLst/>
                <a:latin typeface="Times New Roman" panose="02020603050405020304" pitchFamily="18" charset="0"/>
                <a:ea typeface="Times New Roman" panose="02020603050405020304" pitchFamily="18" charset="0"/>
              </a:rPr>
              <a:t>Journal of Cancer Studies</a:t>
            </a:r>
            <a:r>
              <a:rPr lang="en-US" sz="1800" dirty="0">
                <a:solidFill>
                  <a:schemeClr val="tx1"/>
                </a:solidFill>
                <a:effectLst/>
                <a:latin typeface="Times New Roman" panose="02020603050405020304" pitchFamily="18" charset="0"/>
                <a:ea typeface="Times New Roman" panose="02020603050405020304" pitchFamily="18" charset="0"/>
              </a:rPr>
              <a:t>, 37(1), 211-223.</a:t>
            </a:r>
          </a:p>
          <a:p>
            <a:pPr marL="0" marR="0"/>
            <a:r>
              <a:rPr lang="en-US" sz="1800" dirty="0">
                <a:solidFill>
                  <a:schemeClr val="tx1"/>
                </a:solidFill>
                <a:effectLst/>
                <a:latin typeface="Symbol" panose="05050102010706020507" pitchFamily="18" charset="2"/>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Miller, D., &amp; Foster, P. (2020). Advances in Multiparametric MRI for Prostate Cancer. </a:t>
            </a:r>
            <a:r>
              <a:rPr lang="en-US" sz="1800" i="1" dirty="0">
                <a:solidFill>
                  <a:schemeClr val="tx1"/>
                </a:solidFill>
                <a:effectLst/>
                <a:latin typeface="Times New Roman" panose="02020603050405020304" pitchFamily="18" charset="0"/>
                <a:ea typeface="Times New Roman" panose="02020603050405020304" pitchFamily="18" charset="0"/>
              </a:rPr>
              <a:t>Journal of Radiological Imaging</a:t>
            </a:r>
            <a:r>
              <a:rPr lang="en-US" sz="1800" dirty="0">
                <a:solidFill>
                  <a:schemeClr val="tx1"/>
                </a:solidFill>
                <a:effectLst/>
                <a:latin typeface="Times New Roman" panose="02020603050405020304" pitchFamily="18" charset="0"/>
                <a:ea typeface="Times New Roman" panose="02020603050405020304" pitchFamily="18" charset="0"/>
              </a:rPr>
              <a:t>, 45(12), 1123-1135.</a:t>
            </a:r>
          </a:p>
          <a:p>
            <a:endParaRPr lang="en-US" dirty="0"/>
          </a:p>
        </p:txBody>
      </p:sp>
      <p:pic>
        <p:nvPicPr>
          <p:cNvPr id="4" name="Picture 3" descr="A blue and black logo&#10;&#10;Description automatically generated">
            <a:extLst>
              <a:ext uri="{FF2B5EF4-FFF2-40B4-BE49-F238E27FC236}">
                <a16:creationId xmlns:a16="http://schemas.microsoft.com/office/drawing/2014/main" id="{657410F8-8367-866C-6C6F-E781312E965D}"/>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403997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6BDF-69C8-E870-F4B2-49B8F346171E}"/>
              </a:ext>
            </a:extLst>
          </p:cNvPr>
          <p:cNvSpPr>
            <a:spLocks noGrp="1"/>
          </p:cNvSpPr>
          <p:nvPr>
            <p:ph type="title"/>
          </p:nvPr>
        </p:nvSpPr>
        <p:spPr>
          <a:xfrm>
            <a:off x="768627" y="636517"/>
            <a:ext cx="4747590" cy="612515"/>
          </a:xfrm>
        </p:spPr>
        <p:txBody>
          <a:bodyPr>
            <a:normAutofit/>
          </a:bodyPr>
          <a:lstStyle/>
          <a:p>
            <a:r>
              <a:rPr lang="en-US" sz="2400" dirty="0"/>
              <a:t>What is Spatial-Temporal data?</a:t>
            </a:r>
          </a:p>
        </p:txBody>
      </p:sp>
      <p:sp>
        <p:nvSpPr>
          <p:cNvPr id="3" name="Content Placeholder 2">
            <a:extLst>
              <a:ext uri="{FF2B5EF4-FFF2-40B4-BE49-F238E27FC236}">
                <a16:creationId xmlns:a16="http://schemas.microsoft.com/office/drawing/2014/main" id="{4A2222CF-9F43-BA78-4126-5E14F8729227}"/>
              </a:ext>
            </a:extLst>
          </p:cNvPr>
          <p:cNvSpPr>
            <a:spLocks noGrp="1"/>
          </p:cNvSpPr>
          <p:nvPr>
            <p:ph idx="1"/>
          </p:nvPr>
        </p:nvSpPr>
        <p:spPr>
          <a:xfrm>
            <a:off x="838200" y="1825625"/>
            <a:ext cx="3546987" cy="4351338"/>
          </a:xfrm>
        </p:spPr>
        <p:txBody>
          <a:bodyPr>
            <a:normAutofit/>
          </a:bodyPr>
          <a:lstStyle/>
          <a:p>
            <a:pPr marL="285750" indent="-285750">
              <a:buFontTx/>
              <a:buChar char="-"/>
            </a:pPr>
            <a:r>
              <a:rPr lang="en-US" sz="1800" dirty="0">
                <a:solidFill>
                  <a:schemeClr val="tx1"/>
                </a:solidFill>
                <a:latin typeface="Times New Roman" panose="02020603050405020304" pitchFamily="18" charset="0"/>
                <a:cs typeface="Times New Roman" panose="02020603050405020304" pitchFamily="18" charset="0"/>
              </a:rPr>
              <a:t>Spatial refers to space and temporal refers to time. </a:t>
            </a:r>
            <a:r>
              <a:rPr lang="en-US" sz="1800" dirty="0" err="1">
                <a:solidFill>
                  <a:schemeClr val="tx1"/>
                </a:solidFill>
                <a:latin typeface="Times New Roman" panose="02020603050405020304" pitchFamily="18" charset="0"/>
                <a:cs typeface="Times New Roman" panose="02020603050405020304" pitchFamily="18" charset="0"/>
              </a:rPr>
              <a:t>Spatio</a:t>
            </a:r>
            <a:r>
              <a:rPr lang="en-US" sz="1800" dirty="0">
                <a:solidFill>
                  <a:schemeClr val="tx1"/>
                </a:solidFill>
                <a:latin typeface="Times New Roman" panose="02020603050405020304" pitchFamily="18" charset="0"/>
                <a:cs typeface="Times New Roman" panose="02020603050405020304" pitchFamily="18" charset="0"/>
              </a:rPr>
              <a:t>-temporal, or spatial temporal, is use in data analysis when data is collected across both space and time. In medical image data processing or feature extraction we can define the way, how changes happening any organs effectiveness of disease over time.</a:t>
            </a:r>
          </a:p>
          <a:p>
            <a:pPr marL="285750" indent="-285750">
              <a:buFontTx/>
              <a:buChar char="-"/>
            </a:pPr>
            <a:r>
              <a:rPr lang="en-US" sz="1800" dirty="0">
                <a:solidFill>
                  <a:schemeClr val="tx1"/>
                </a:solidFill>
                <a:latin typeface="Times New Roman" panose="02020603050405020304" pitchFamily="18" charset="0"/>
                <a:cs typeface="Times New Roman" panose="02020603050405020304" pitchFamily="18" charset="0"/>
              </a:rPr>
              <a:t>Pre-ADT and Post-ADT(</a:t>
            </a:r>
            <a:r>
              <a:rPr lang="en-US" sz="1800" dirty="0">
                <a:solidFill>
                  <a:schemeClr val="tx1"/>
                </a:solidFill>
                <a:latin typeface="Times New Roman" panose="02020603050405020304" pitchFamily="18" charset="0"/>
                <a:cs typeface="Times New Roman" panose="02020603050405020304" pitchFamily="18" charset="0"/>
                <a:hlinkClick r:id="rId2" action="ppaction://hlinkfile"/>
              </a:rPr>
              <a:t>2022</a:t>
            </a:r>
            <a:r>
              <a:rPr lang="en-US" sz="1800" dirty="0">
                <a:solidFill>
                  <a:schemeClr val="tx1"/>
                </a:solidFill>
                <a:latin typeface="Times New Roman" panose="02020603050405020304" pitchFamily="18" charset="0"/>
                <a:cs typeface="Times New Roman" panose="02020603050405020304" pitchFamily="18" charset="0"/>
              </a:rPr>
              <a:t>)</a:t>
            </a:r>
          </a:p>
        </p:txBody>
      </p:sp>
      <p:pic>
        <p:nvPicPr>
          <p:cNvPr id="5" name="Picture 4" descr="A close-up of a microscope&#10;&#10;Description automatically generated">
            <a:extLst>
              <a:ext uri="{FF2B5EF4-FFF2-40B4-BE49-F238E27FC236}">
                <a16:creationId xmlns:a16="http://schemas.microsoft.com/office/drawing/2014/main" id="{4A0B9BD5-A0F7-DA59-D497-27A4D6A65E5D}"/>
              </a:ext>
            </a:extLst>
          </p:cNvPr>
          <p:cNvPicPr>
            <a:picLocks noChangeAspect="1"/>
          </p:cNvPicPr>
          <p:nvPr/>
        </p:nvPicPr>
        <p:blipFill>
          <a:blip r:embed="rId3"/>
          <a:stretch>
            <a:fillRect/>
          </a:stretch>
        </p:blipFill>
        <p:spPr>
          <a:xfrm>
            <a:off x="5516217" y="1454713"/>
            <a:ext cx="5446644" cy="3517416"/>
          </a:xfrm>
          <a:prstGeom prst="rect">
            <a:avLst/>
          </a:prstGeom>
        </p:spPr>
      </p:pic>
      <p:sp>
        <p:nvSpPr>
          <p:cNvPr id="6" name="Rectangle 5">
            <a:extLst>
              <a:ext uri="{FF2B5EF4-FFF2-40B4-BE49-F238E27FC236}">
                <a16:creationId xmlns:a16="http://schemas.microsoft.com/office/drawing/2014/main" id="{60A8D8BC-F9D6-82BE-E914-3CDCF0C7255F}"/>
              </a:ext>
            </a:extLst>
          </p:cNvPr>
          <p:cNvSpPr/>
          <p:nvPr/>
        </p:nvSpPr>
        <p:spPr>
          <a:xfrm>
            <a:off x="5928852" y="4972129"/>
            <a:ext cx="478831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i="1" dirty="0">
                <a:solidFill>
                  <a:schemeClr val="tx1"/>
                </a:solidFill>
                <a:effectLst/>
                <a:highlight>
                  <a:srgbClr val="FFFFFF"/>
                </a:highlight>
                <a:latin typeface="Harding"/>
                <a:hlinkClick r:id="rId2" action="ppaction://hlinkfile"/>
              </a:rPr>
              <a:t>IHC images for the AR activity in epithelial nuclei performed on needle biopsies pre- and post-ADT</a:t>
            </a:r>
            <a:endParaRPr lang="en-US" sz="1600" i="1" dirty="0">
              <a:solidFill>
                <a:schemeClr val="tx1"/>
              </a:solidFill>
              <a:effectLst/>
              <a:highlight>
                <a:srgbClr val="FFFFFF"/>
              </a:highlight>
              <a:latin typeface="Harding"/>
            </a:endParaRPr>
          </a:p>
          <a:p>
            <a:pPr algn="ctr"/>
            <a:endParaRPr lang="en-US" sz="1600" i="1" dirty="0">
              <a:solidFill>
                <a:schemeClr val="tx1"/>
              </a:solidFill>
            </a:endParaRPr>
          </a:p>
        </p:txBody>
      </p:sp>
      <p:pic>
        <p:nvPicPr>
          <p:cNvPr id="4" name="Picture 3" descr="A blue and black logo&#10;&#10;Description automatically generated">
            <a:extLst>
              <a:ext uri="{FF2B5EF4-FFF2-40B4-BE49-F238E27FC236}">
                <a16:creationId xmlns:a16="http://schemas.microsoft.com/office/drawing/2014/main" id="{499F827B-C8A7-4C67-CEB4-D859207B0B0B}"/>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958165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79E29-4BAC-548B-7C34-C006D8C0A30B}"/>
              </a:ext>
            </a:extLst>
          </p:cNvPr>
          <p:cNvSpPr/>
          <p:nvPr/>
        </p:nvSpPr>
        <p:spPr>
          <a:xfrm>
            <a:off x="-1" y="2202424"/>
            <a:ext cx="12192000" cy="1700981"/>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Times New Roman" panose="02020603050405020304" pitchFamily="18" charset="0"/>
                <a:cs typeface="Times New Roman" panose="02020603050405020304" pitchFamily="18" charset="0"/>
              </a:rPr>
              <a:t>Thank you!</a:t>
            </a:r>
          </a:p>
        </p:txBody>
      </p:sp>
      <p:pic>
        <p:nvPicPr>
          <p:cNvPr id="2" name="Picture 1" descr="A blue and black logo&#10;&#10;Description automatically generated">
            <a:extLst>
              <a:ext uri="{FF2B5EF4-FFF2-40B4-BE49-F238E27FC236}">
                <a16:creationId xmlns:a16="http://schemas.microsoft.com/office/drawing/2014/main" id="{670FE01D-DB09-A217-D0E5-5BC6E021650A}"/>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05867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CC64-E9A1-00CB-9720-3BA93C81FE24}"/>
              </a:ext>
            </a:extLst>
          </p:cNvPr>
          <p:cNvSpPr>
            <a:spLocks noGrp="1"/>
          </p:cNvSpPr>
          <p:nvPr>
            <p:ph type="title"/>
          </p:nvPr>
        </p:nvSpPr>
        <p:spPr>
          <a:xfrm>
            <a:off x="513736" y="1042995"/>
            <a:ext cx="6014884" cy="612515"/>
          </a:xfrm>
        </p:spPr>
        <p:txBody>
          <a:bodyPr>
            <a:noAutofit/>
          </a:bodyPr>
          <a:lstStyle/>
          <a:p>
            <a:r>
              <a:rPr lang="en-US" sz="2400" b="1" dirty="0"/>
              <a:t>Importance of Spatial-Temporal Imaging:</a:t>
            </a:r>
            <a:br>
              <a:rPr lang="en-US" sz="2400" b="1" dirty="0"/>
            </a:br>
            <a:endParaRPr lang="en-US" sz="2400" dirty="0"/>
          </a:p>
        </p:txBody>
      </p:sp>
      <p:sp>
        <p:nvSpPr>
          <p:cNvPr id="3" name="Content Placeholder 2">
            <a:extLst>
              <a:ext uri="{FF2B5EF4-FFF2-40B4-BE49-F238E27FC236}">
                <a16:creationId xmlns:a16="http://schemas.microsoft.com/office/drawing/2014/main" id="{43EBA8B2-7C96-7565-CF37-705E4AF7714D}"/>
              </a:ext>
            </a:extLst>
          </p:cNvPr>
          <p:cNvSpPr>
            <a:spLocks noGrp="1"/>
          </p:cNvSpPr>
          <p:nvPr>
            <p:ph idx="1"/>
          </p:nvPr>
        </p:nvSpPr>
        <p:spPr>
          <a:xfrm>
            <a:off x="513735" y="1929934"/>
            <a:ext cx="4628536" cy="3369654"/>
          </a:xfrm>
        </p:spPr>
        <p:txBody>
          <a:bodyPr/>
          <a:lstStyle/>
          <a:p>
            <a:r>
              <a:rPr lang="en-US" dirty="0">
                <a:solidFill>
                  <a:schemeClr val="tx1"/>
                </a:solidFill>
                <a:latin typeface="Times New Roman" panose="02020603050405020304" pitchFamily="18" charset="0"/>
                <a:cs typeface="Times New Roman" panose="02020603050405020304" pitchFamily="18" charset="0"/>
              </a:rPr>
              <a:t>Role of MRI in diagnosing prostate cancer:</a:t>
            </a:r>
          </a:p>
          <a:p>
            <a:pPr marL="342900" indent="-342900">
              <a:buFontTx/>
              <a:buChar char="-"/>
            </a:pPr>
            <a:r>
              <a:rPr lang="en-US" sz="1800" dirty="0">
                <a:solidFill>
                  <a:schemeClr val="tx1"/>
                </a:solidFill>
                <a:latin typeface="Times New Roman" panose="02020603050405020304" pitchFamily="18" charset="0"/>
                <a:cs typeface="Times New Roman" panose="02020603050405020304" pitchFamily="18" charset="0"/>
              </a:rPr>
              <a:t>Provides detailed images of the prostate and surrounding tissues, helping in the detection and characterization of prostate cancer.</a:t>
            </a:r>
          </a:p>
          <a:p>
            <a:pPr marL="342900" indent="-342900">
              <a:buFontTx/>
              <a:buChar char="-"/>
            </a:pPr>
            <a:r>
              <a:rPr lang="en-US" sz="1800" dirty="0">
                <a:solidFill>
                  <a:schemeClr val="tx1"/>
                </a:solidFill>
                <a:latin typeface="Times New Roman" panose="02020603050405020304" pitchFamily="18" charset="0"/>
                <a:cs typeface="Times New Roman" panose="02020603050405020304" pitchFamily="18" charset="0"/>
              </a:rPr>
              <a:t>Multiparametric MRI (</a:t>
            </a:r>
            <a:r>
              <a:rPr lang="en-US" sz="1800" dirty="0" err="1">
                <a:solidFill>
                  <a:schemeClr val="tx1"/>
                </a:solidFill>
                <a:latin typeface="Times New Roman" panose="02020603050405020304" pitchFamily="18" charset="0"/>
                <a:cs typeface="Times New Roman" panose="02020603050405020304" pitchFamily="18" charset="0"/>
              </a:rPr>
              <a:t>mpMRI</a:t>
            </a:r>
            <a:r>
              <a:rPr lang="en-US" sz="1800" dirty="0">
                <a:solidFill>
                  <a:schemeClr val="tx1"/>
                </a:solidFill>
                <a:latin typeface="Times New Roman" panose="02020603050405020304" pitchFamily="18" charset="0"/>
                <a:cs typeface="Times New Roman" panose="02020603050405020304" pitchFamily="18" charset="0"/>
              </a:rPr>
              <a:t>) Combines different MRI sequences to evaluate various tissue properties, enhancing the ability to detect and localize prostate tumors.(</a:t>
            </a:r>
            <a:r>
              <a:rPr lang="en-US" sz="1800" dirty="0">
                <a:solidFill>
                  <a:schemeClr val="tx1"/>
                </a:solidFill>
                <a:latin typeface="Times New Roman" panose="02020603050405020304" pitchFamily="18" charset="0"/>
                <a:cs typeface="Times New Roman" panose="02020603050405020304" pitchFamily="18" charset="0"/>
                <a:hlinkClick r:id="rId3"/>
              </a:rPr>
              <a:t>2019</a:t>
            </a:r>
            <a:r>
              <a:rPr lang="en-US" sz="1800"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Picture 7" descr="A close-up of a mri scan&#10;&#10;Description automatically generated">
            <a:extLst>
              <a:ext uri="{FF2B5EF4-FFF2-40B4-BE49-F238E27FC236}">
                <a16:creationId xmlns:a16="http://schemas.microsoft.com/office/drawing/2014/main" id="{1C1AF63D-1C88-6DC6-43AD-1DF3CC2377EC}"/>
              </a:ext>
            </a:extLst>
          </p:cNvPr>
          <p:cNvPicPr>
            <a:picLocks noChangeAspect="1"/>
          </p:cNvPicPr>
          <p:nvPr/>
        </p:nvPicPr>
        <p:blipFill>
          <a:blip r:embed="rId4"/>
          <a:stretch>
            <a:fillRect/>
          </a:stretch>
        </p:blipFill>
        <p:spPr>
          <a:xfrm>
            <a:off x="5998006" y="1454714"/>
            <a:ext cx="4756133" cy="3083343"/>
          </a:xfrm>
          <a:prstGeom prst="rect">
            <a:avLst/>
          </a:prstGeom>
        </p:spPr>
      </p:pic>
      <p:sp>
        <p:nvSpPr>
          <p:cNvPr id="9" name="Rectangle 8">
            <a:extLst>
              <a:ext uri="{FF2B5EF4-FFF2-40B4-BE49-F238E27FC236}">
                <a16:creationId xmlns:a16="http://schemas.microsoft.com/office/drawing/2014/main" id="{5AE574C6-C9B0-FE80-602D-3FD68B7BEB86}"/>
              </a:ext>
            </a:extLst>
          </p:cNvPr>
          <p:cNvSpPr/>
          <p:nvPr/>
        </p:nvSpPr>
        <p:spPr>
          <a:xfrm>
            <a:off x="6281530" y="4748981"/>
            <a:ext cx="4383157" cy="757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hlinkClick r:id="rId3"/>
              </a:rPr>
              <a:t>Capture prostate image using </a:t>
            </a:r>
            <a:r>
              <a:rPr lang="en-US" i="1" dirty="0" err="1">
                <a:latin typeface="Times New Roman" panose="02020603050405020304" pitchFamily="18" charset="0"/>
                <a:cs typeface="Times New Roman" panose="02020603050405020304" pitchFamily="18" charset="0"/>
                <a:hlinkClick r:id="rId3"/>
              </a:rPr>
              <a:t>mpMRI</a:t>
            </a:r>
            <a:endParaRPr lang="en-US" i="1" dirty="0">
              <a:latin typeface="Times New Roman" panose="02020603050405020304" pitchFamily="18" charset="0"/>
              <a:cs typeface="Times New Roman" panose="02020603050405020304" pitchFamily="18" charset="0"/>
            </a:endParaRPr>
          </a:p>
        </p:txBody>
      </p:sp>
      <p:pic>
        <p:nvPicPr>
          <p:cNvPr id="4" name="Picture 3" descr="A blue and black logo&#10;&#10;Description automatically generated">
            <a:extLst>
              <a:ext uri="{FF2B5EF4-FFF2-40B4-BE49-F238E27FC236}">
                <a16:creationId xmlns:a16="http://schemas.microsoft.com/office/drawing/2014/main" id="{6EE99323-B3A6-29BB-FDD8-B3756405774D}"/>
              </a:ext>
            </a:extLst>
          </p:cNvPr>
          <p:cNvPicPr>
            <a:picLocks noChangeAspect="1"/>
          </p:cNvPicPr>
          <p:nvPr/>
        </p:nvPicPr>
        <p:blipFill>
          <a:blip r:embed="rId5"/>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69231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993A-A5DB-C536-2263-A0F781C6765B}"/>
              </a:ext>
            </a:extLst>
          </p:cNvPr>
          <p:cNvSpPr>
            <a:spLocks noGrp="1"/>
          </p:cNvSpPr>
          <p:nvPr>
            <p:ph type="title"/>
          </p:nvPr>
        </p:nvSpPr>
        <p:spPr>
          <a:xfrm>
            <a:off x="553065" y="681037"/>
            <a:ext cx="6014883" cy="612515"/>
          </a:xfrm>
        </p:spPr>
        <p:txBody>
          <a:bodyPr>
            <a:noAutofit/>
          </a:bodyPr>
          <a:lstStyle/>
          <a:p>
            <a:r>
              <a:rPr lang="en-US" sz="2400" b="1" dirty="0"/>
              <a:t>Importance of Spatial-Temporal Imaging:</a:t>
            </a:r>
            <a:br>
              <a:rPr lang="en-US" sz="2400" b="1" dirty="0"/>
            </a:br>
            <a:endParaRPr lang="en-US" sz="2400" dirty="0"/>
          </a:p>
        </p:txBody>
      </p:sp>
      <p:sp>
        <p:nvSpPr>
          <p:cNvPr id="3" name="Content Placeholder 2">
            <a:extLst>
              <a:ext uri="{FF2B5EF4-FFF2-40B4-BE49-F238E27FC236}">
                <a16:creationId xmlns:a16="http://schemas.microsoft.com/office/drawing/2014/main" id="{46BD3EEE-4A62-2D40-5486-36F18DF77FE0}"/>
              </a:ext>
            </a:extLst>
          </p:cNvPr>
          <p:cNvSpPr>
            <a:spLocks noGrp="1"/>
          </p:cNvSpPr>
          <p:nvPr>
            <p:ph idx="1"/>
          </p:nvPr>
        </p:nvSpPr>
        <p:spPr>
          <a:xfrm>
            <a:off x="572196" y="1717469"/>
            <a:ext cx="4087761" cy="2923356"/>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Role of UltraSound in diagnosing prostate cancer:</a:t>
            </a:r>
          </a:p>
          <a:p>
            <a:r>
              <a:rPr lang="en-US" sz="1800" dirty="0">
                <a:solidFill>
                  <a:schemeClr val="tx1"/>
                </a:solidFill>
                <a:latin typeface="Times New Roman" panose="02020603050405020304" pitchFamily="18" charset="0"/>
                <a:cs typeface="Times New Roman" panose="02020603050405020304" pitchFamily="18" charset="0"/>
              </a:rPr>
              <a:t>-Uses high-frequency sound waves to create real-time images of the prostate.</a:t>
            </a:r>
          </a:p>
          <a:p>
            <a:r>
              <a:rPr lang="en-US" sz="1800" dirty="0">
                <a:solidFill>
                  <a:schemeClr val="tx1"/>
                </a:solidFill>
                <a:latin typeface="Times New Roman" panose="02020603050405020304" pitchFamily="18" charset="0"/>
                <a:cs typeface="Times New Roman" panose="02020603050405020304" pitchFamily="18" charset="0"/>
              </a:rPr>
              <a:t>-Transrectal Ultrasound (TRUS) Commonly used for guiding prostate biopsies, providing real-time imaging to ensure accurate sampling.(</a:t>
            </a:r>
            <a:r>
              <a:rPr lang="en-US" sz="1800" dirty="0">
                <a:solidFill>
                  <a:schemeClr val="tx1"/>
                </a:solidFill>
                <a:latin typeface="Times New Roman" panose="02020603050405020304" pitchFamily="18" charset="0"/>
                <a:cs typeface="Times New Roman" panose="02020603050405020304" pitchFamily="18" charset="0"/>
                <a:hlinkClick r:id="rId2"/>
              </a:rPr>
              <a:t>2019</a:t>
            </a:r>
            <a:r>
              <a:rPr lang="en-US" sz="1800" dirty="0">
                <a:solidFill>
                  <a:schemeClr val="tx1"/>
                </a:solidFill>
                <a:latin typeface="Times New Roman" panose="02020603050405020304" pitchFamily="18" charset="0"/>
                <a:cs typeface="Times New Roman" panose="02020603050405020304" pitchFamily="18" charset="0"/>
              </a:rPr>
              <a:t>)</a:t>
            </a:r>
          </a:p>
        </p:txBody>
      </p:sp>
      <p:pic>
        <p:nvPicPr>
          <p:cNvPr id="5" name="Picture 4" descr="A close-up of a ultrasound&#10;&#10;Description automatically generated">
            <a:extLst>
              <a:ext uri="{FF2B5EF4-FFF2-40B4-BE49-F238E27FC236}">
                <a16:creationId xmlns:a16="http://schemas.microsoft.com/office/drawing/2014/main" id="{201D4D6A-B65C-A04A-8905-BB2B0A97FF9D}"/>
              </a:ext>
            </a:extLst>
          </p:cNvPr>
          <p:cNvPicPr>
            <a:picLocks noChangeAspect="1"/>
          </p:cNvPicPr>
          <p:nvPr/>
        </p:nvPicPr>
        <p:blipFill>
          <a:blip r:embed="rId3"/>
          <a:stretch>
            <a:fillRect/>
          </a:stretch>
        </p:blipFill>
        <p:spPr>
          <a:xfrm>
            <a:off x="5531860" y="1293552"/>
            <a:ext cx="4988658" cy="3211676"/>
          </a:xfrm>
          <a:prstGeom prst="rect">
            <a:avLst/>
          </a:prstGeom>
        </p:spPr>
      </p:pic>
      <p:sp>
        <p:nvSpPr>
          <p:cNvPr id="6" name="Rectangle 5">
            <a:extLst>
              <a:ext uri="{FF2B5EF4-FFF2-40B4-BE49-F238E27FC236}">
                <a16:creationId xmlns:a16="http://schemas.microsoft.com/office/drawing/2014/main" id="{41B55C56-6113-39B3-C664-DFD72CE96FB1}"/>
              </a:ext>
            </a:extLst>
          </p:cNvPr>
          <p:cNvSpPr/>
          <p:nvPr/>
        </p:nvSpPr>
        <p:spPr>
          <a:xfrm>
            <a:off x="5208104" y="4505228"/>
            <a:ext cx="5860561" cy="904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hlinkClick r:id="rId2"/>
              </a:rPr>
              <a:t>UltraSound image for diagnosing prostate cancer.</a:t>
            </a:r>
            <a:endParaRPr lang="en-US" i="1" dirty="0">
              <a:latin typeface="Times New Roman" panose="02020603050405020304" pitchFamily="18" charset="0"/>
              <a:cs typeface="Times New Roman" panose="02020603050405020304" pitchFamily="18" charset="0"/>
            </a:endParaRPr>
          </a:p>
        </p:txBody>
      </p:sp>
      <p:pic>
        <p:nvPicPr>
          <p:cNvPr id="4" name="Picture 3" descr="A blue and black logo&#10;&#10;Description automatically generated">
            <a:extLst>
              <a:ext uri="{FF2B5EF4-FFF2-40B4-BE49-F238E27FC236}">
                <a16:creationId xmlns:a16="http://schemas.microsoft.com/office/drawing/2014/main" id="{A4C0241C-537B-90C8-32C7-994EA8B1731C}"/>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406867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6D9D-D94B-9D0D-CE4B-BDD572E54FE9}"/>
              </a:ext>
            </a:extLst>
          </p:cNvPr>
          <p:cNvSpPr>
            <a:spLocks noGrp="1"/>
          </p:cNvSpPr>
          <p:nvPr>
            <p:ph type="title"/>
          </p:nvPr>
        </p:nvSpPr>
        <p:spPr>
          <a:xfrm>
            <a:off x="838200" y="920856"/>
            <a:ext cx="4343400" cy="612515"/>
          </a:xfrm>
        </p:spPr>
        <p:txBody>
          <a:bodyPr>
            <a:normAutofit/>
          </a:bodyPr>
          <a:lstStyle/>
          <a:p>
            <a:r>
              <a:rPr lang="en-US" sz="2400" dirty="0"/>
              <a:t>State Of the Art:</a:t>
            </a:r>
          </a:p>
        </p:txBody>
      </p:sp>
      <p:sp>
        <p:nvSpPr>
          <p:cNvPr id="3" name="Content Placeholder 2">
            <a:extLst>
              <a:ext uri="{FF2B5EF4-FFF2-40B4-BE49-F238E27FC236}">
                <a16:creationId xmlns:a16="http://schemas.microsoft.com/office/drawing/2014/main" id="{0E2D5A28-7C0A-DFF7-45FC-4D4081DFD178}"/>
              </a:ext>
            </a:extLst>
          </p:cNvPr>
          <p:cNvSpPr>
            <a:spLocks noGrp="1"/>
          </p:cNvSpPr>
          <p:nvPr>
            <p:ph idx="1"/>
          </p:nvPr>
        </p:nvSpPr>
        <p:spPr>
          <a:xfrm>
            <a:off x="838200" y="2061600"/>
            <a:ext cx="10515600" cy="4351338"/>
          </a:xfrm>
        </p:spPr>
        <p:txBody>
          <a:bodyPr/>
          <a:lstStyle/>
          <a:p>
            <a:r>
              <a:rPr lang="en-US" sz="1800" dirty="0">
                <a:solidFill>
                  <a:schemeClr val="tx1"/>
                </a:solidFill>
                <a:latin typeface="Times New Roman" panose="02020603050405020304" pitchFamily="18" charset="0"/>
                <a:cs typeface="Times New Roman" panose="02020603050405020304" pitchFamily="18" charset="0"/>
              </a:rPr>
              <a:t>Integration of AI and Spatial Transcriptomics: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Spatial Transcriptomics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AI Integration</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Genetic and Morphological Insights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Biologically Meaningful Regions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Improving Diagnostic Accuracy</a:t>
            </a: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AI Models</a:t>
            </a:r>
            <a:endParaRPr lang="en-US" sz="1600" b="1" dirty="0">
              <a:solidFill>
                <a:schemeClr val="tx1"/>
              </a:solidFill>
              <a:latin typeface="Times New Roman" panose="02020603050405020304" pitchFamily="18" charset="0"/>
              <a:cs typeface="Times New Roman" panose="02020603050405020304" pitchFamily="18" charset="0"/>
            </a:endParaRPr>
          </a:p>
          <a:p>
            <a:pPr marL="1028700" lvl="1" indent="-342900"/>
            <a:r>
              <a:rPr lang="en-US" sz="1600" dirty="0">
                <a:solidFill>
                  <a:schemeClr val="tx1"/>
                </a:solidFill>
                <a:latin typeface="Times New Roman" panose="02020603050405020304" pitchFamily="18" charset="0"/>
                <a:cs typeface="Times New Roman" panose="02020603050405020304" pitchFamily="18" charset="0"/>
              </a:rPr>
              <a:t>Correlating Features </a:t>
            </a:r>
            <a:r>
              <a:rPr lang="en-US" sz="1600" b="1" dirty="0">
                <a:solidFill>
                  <a:schemeClr val="tx1"/>
                </a:solidFill>
                <a:latin typeface="Times New Roman" panose="02020603050405020304" pitchFamily="18" charset="0"/>
                <a:cs typeface="Times New Roman" panose="02020603050405020304" pitchFamily="18" charset="0"/>
              </a:rPr>
              <a:t> </a:t>
            </a:r>
            <a:r>
              <a:rPr lang="en-US" sz="1600" b="1" dirty="0"/>
              <a:t>(</a:t>
            </a:r>
            <a:r>
              <a:rPr lang="en-US" sz="1600" i="1" dirty="0">
                <a:latin typeface="Times New Roman" panose="02020603050405020304" pitchFamily="18" charset="0"/>
                <a:cs typeface="Times New Roman" panose="02020603050405020304" pitchFamily="18" charset="0"/>
                <a:hlinkClick r:id="rId2"/>
              </a:rPr>
              <a:t>2020</a:t>
            </a:r>
            <a:r>
              <a:rPr lang="en-US" sz="16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hlinkClick r:id="rId3"/>
              </a:rPr>
              <a:t>2021</a:t>
            </a:r>
            <a:r>
              <a:rPr lang="en-US" sz="1600" i="1" dirty="0">
                <a:latin typeface="Times New Roman" panose="02020603050405020304" pitchFamily="18" charset="0"/>
                <a:cs typeface="Times New Roman" panose="02020603050405020304" pitchFamily="18" charset="0"/>
              </a:rPr>
              <a:t>)</a:t>
            </a:r>
          </a:p>
        </p:txBody>
      </p:sp>
      <p:pic>
        <p:nvPicPr>
          <p:cNvPr id="4" name="Picture 3" descr="A blue and black logo&#10;&#10;Description automatically generated">
            <a:extLst>
              <a:ext uri="{FF2B5EF4-FFF2-40B4-BE49-F238E27FC236}">
                <a16:creationId xmlns:a16="http://schemas.microsoft.com/office/drawing/2014/main" id="{50C21585-D5C9-0170-D61A-1BFC58F340CD}"/>
              </a:ext>
            </a:extLst>
          </p:cNvPr>
          <p:cNvPicPr>
            <a:picLocks noChangeAspect="1"/>
          </p:cNvPicPr>
          <p:nvPr/>
        </p:nvPicPr>
        <p:blipFill>
          <a:blip r:embed="rId4"/>
          <a:stretch>
            <a:fillRect/>
          </a:stretch>
        </p:blipFill>
        <p:spPr>
          <a:xfrm>
            <a:off x="9591260" y="-2397"/>
            <a:ext cx="2600739" cy="1006249"/>
          </a:xfrm>
          <a:prstGeom prst="rect">
            <a:avLst/>
          </a:prstGeom>
        </p:spPr>
      </p:pic>
    </p:spTree>
    <p:extLst>
      <p:ext uri="{BB962C8B-B14F-4D97-AF65-F5344CB8AC3E}">
        <p14:creationId xmlns:p14="http://schemas.microsoft.com/office/powerpoint/2010/main" val="407141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89D3-DAC1-F1A0-C4BA-B74648283AF8}"/>
              </a:ext>
            </a:extLst>
          </p:cNvPr>
          <p:cNvSpPr>
            <a:spLocks noGrp="1"/>
          </p:cNvSpPr>
          <p:nvPr>
            <p:ph type="title"/>
          </p:nvPr>
        </p:nvSpPr>
        <p:spPr>
          <a:xfrm>
            <a:off x="838200" y="1078173"/>
            <a:ext cx="3458497"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F8C75ED6-6064-5905-9047-4485C70FEB52}"/>
              </a:ext>
            </a:extLst>
          </p:cNvPr>
          <p:cNvSpPr>
            <a:spLocks noGrp="1"/>
          </p:cNvSpPr>
          <p:nvPr>
            <p:ph idx="1"/>
          </p:nvPr>
        </p:nvSpPr>
        <p:spPr>
          <a:xfrm>
            <a:off x="838200" y="1825625"/>
            <a:ext cx="4540045" cy="3631278"/>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 Data Collection: </a:t>
            </a:r>
          </a:p>
          <a:p>
            <a:pPr marL="1028700" lvl="1" indent="-342900"/>
            <a:r>
              <a:rPr lang="en-US" dirty="0">
                <a:solidFill>
                  <a:schemeClr val="tx1"/>
                </a:solidFill>
                <a:latin typeface="Times New Roman" panose="02020603050405020304" pitchFamily="18" charset="0"/>
                <a:cs typeface="Times New Roman" panose="02020603050405020304" pitchFamily="18" charset="0"/>
              </a:rPr>
              <a:t>Prostate tissue samples.</a:t>
            </a:r>
          </a:p>
          <a:p>
            <a:pPr marL="1028700" lvl="1" indent="-342900"/>
            <a:r>
              <a:rPr lang="en-US" dirty="0">
                <a:solidFill>
                  <a:schemeClr val="tx1"/>
                </a:solidFill>
                <a:latin typeface="Times New Roman" panose="02020603050405020304" pitchFamily="18" charset="0"/>
                <a:cs typeface="Times New Roman" panose="02020603050405020304" pitchFamily="18" charset="0"/>
              </a:rPr>
              <a:t>high-resolution imaging techniques.</a:t>
            </a:r>
          </a:p>
          <a:p>
            <a:pPr marL="1028700" lvl="1" indent="-342900"/>
            <a:r>
              <a:rPr lang="en-US" dirty="0" err="1">
                <a:solidFill>
                  <a:schemeClr val="tx1"/>
                </a:solidFill>
                <a:latin typeface="Times New Roman" panose="02020603050405020304" pitchFamily="18" charset="0"/>
                <a:cs typeface="Times New Roman" panose="02020603050405020304" pitchFamily="18" charset="0"/>
              </a:rPr>
              <a:t>mpMRI</a:t>
            </a:r>
            <a:r>
              <a:rPr lang="en-US" dirty="0">
                <a:solidFill>
                  <a:schemeClr val="tx1"/>
                </a:solidFill>
                <a:latin typeface="Times New Roman" panose="02020603050405020304" pitchFamily="18" charset="0"/>
                <a:cs typeface="Times New Roman" panose="02020603050405020304" pitchFamily="18" charset="0"/>
              </a:rPr>
              <a:t>.</a:t>
            </a:r>
          </a:p>
          <a:p>
            <a:pPr marL="1028700" lvl="1" indent="-342900"/>
            <a:r>
              <a:rPr lang="en-US" dirty="0">
                <a:solidFill>
                  <a:schemeClr val="tx1"/>
                </a:solidFill>
                <a:latin typeface="Times New Roman" panose="02020603050405020304" pitchFamily="18" charset="0"/>
                <a:cs typeface="Times New Roman" panose="02020603050405020304" pitchFamily="18" charset="0"/>
              </a:rPr>
              <a:t>Spatial Transcriptomics (ST).</a:t>
            </a:r>
          </a:p>
          <a:p>
            <a:pPr marL="342900" indent="-342900">
              <a:buFont typeface="Arial" panose="020B0604020202020204" pitchFamily="34" charset="0"/>
              <a:buChar char="•"/>
            </a:pPr>
            <a:endParaRPr lang="en-US" dirty="0"/>
          </a:p>
          <a:p>
            <a:r>
              <a:rPr lang="en-US" sz="1800" b="1" dirty="0">
                <a:solidFill>
                  <a:schemeClr val="tx1"/>
                </a:solidFill>
                <a:latin typeface="Times New Roman" panose="02020603050405020304" pitchFamily="18" charset="0"/>
                <a:cs typeface="Times New Roman" panose="02020603050405020304" pitchFamily="18" charset="0"/>
              </a:rPr>
              <a:t>- Preprocessing.</a:t>
            </a:r>
          </a:p>
          <a:p>
            <a:r>
              <a:rPr lang="en-US" sz="1800" b="1" dirty="0">
                <a:solidFill>
                  <a:schemeClr val="tx1"/>
                </a:solidFill>
                <a:latin typeface="Times New Roman" panose="02020603050405020304" pitchFamily="18" charset="0"/>
                <a:cs typeface="Times New Roman" panose="02020603050405020304" pitchFamily="18" charset="0"/>
              </a:rPr>
              <a:t>- Normalization.</a:t>
            </a:r>
          </a:p>
        </p:txBody>
      </p:sp>
      <p:pic>
        <p:nvPicPr>
          <p:cNvPr id="4" name="Picture 3" descr="A blue and black logo&#10;&#10;Description automatically generated">
            <a:extLst>
              <a:ext uri="{FF2B5EF4-FFF2-40B4-BE49-F238E27FC236}">
                <a16:creationId xmlns:a16="http://schemas.microsoft.com/office/drawing/2014/main" id="{0A70C886-7CFF-30DA-C81F-DC45238D9EBB}"/>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6004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1F7C-A104-850A-EBAF-C7F81B343735}"/>
              </a:ext>
            </a:extLst>
          </p:cNvPr>
          <p:cNvSpPr>
            <a:spLocks noGrp="1"/>
          </p:cNvSpPr>
          <p:nvPr>
            <p:ph type="title"/>
          </p:nvPr>
        </p:nvSpPr>
        <p:spPr>
          <a:xfrm>
            <a:off x="838200" y="739421"/>
            <a:ext cx="3399503"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B2AEAE29-1A24-63B9-EA99-D577E43D2E4B}"/>
              </a:ext>
            </a:extLst>
          </p:cNvPr>
          <p:cNvSpPr>
            <a:spLocks noGrp="1"/>
          </p:cNvSpPr>
          <p:nvPr>
            <p:ph idx="1"/>
          </p:nvPr>
        </p:nvSpPr>
        <p:spPr>
          <a:xfrm>
            <a:off x="838200" y="1481495"/>
            <a:ext cx="8423787" cy="3355975"/>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Feature Extraction:</a:t>
            </a:r>
          </a:p>
          <a:p>
            <a:r>
              <a:rPr lang="en-US" sz="1800" dirty="0">
                <a:solidFill>
                  <a:schemeClr val="tx1"/>
                </a:solidFill>
                <a:latin typeface="Times New Roman" panose="02020603050405020304" pitchFamily="18" charset="0"/>
                <a:cs typeface="Times New Roman" panose="02020603050405020304" pitchFamily="18" charset="0"/>
              </a:rPr>
              <a:t>- Feature extraction involves transforming raw data into a set of meaningful characteristics or features that can be used for further analysis. In medical imaging, it entails identifying patterns, shapes, textures, and other attributes in images that are indicative of specific medical conditions.</a:t>
            </a:r>
          </a:p>
          <a:p>
            <a:r>
              <a:rPr lang="en-US" sz="1800" dirty="0">
                <a:solidFill>
                  <a:schemeClr val="tx1"/>
                </a:solidFill>
                <a:latin typeface="Times New Roman" panose="02020603050405020304" pitchFamily="18" charset="0"/>
                <a:cs typeface="Times New Roman" panose="02020603050405020304" pitchFamily="18" charset="0"/>
              </a:rPr>
              <a:t>- Importance of Feature extraction in Medical Imaging:</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Enhanced Diagnosis.</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Reduction.</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Improved Machine Learning Performance.</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Automation</a:t>
            </a:r>
          </a:p>
        </p:txBody>
      </p:sp>
      <p:pic>
        <p:nvPicPr>
          <p:cNvPr id="4" name="Picture 3" descr="A blue and black logo&#10;&#10;Description automatically generated">
            <a:extLst>
              <a:ext uri="{FF2B5EF4-FFF2-40B4-BE49-F238E27FC236}">
                <a16:creationId xmlns:a16="http://schemas.microsoft.com/office/drawing/2014/main" id="{8EFB2476-05EA-97D6-753C-EE1EA145CB74}"/>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94467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C7ED-13CD-50B3-3639-57B4B0046C9C}"/>
              </a:ext>
            </a:extLst>
          </p:cNvPr>
          <p:cNvSpPr>
            <a:spLocks noGrp="1"/>
          </p:cNvSpPr>
          <p:nvPr>
            <p:ph type="title"/>
          </p:nvPr>
        </p:nvSpPr>
        <p:spPr>
          <a:xfrm>
            <a:off x="838200" y="1078173"/>
            <a:ext cx="3379839" cy="612515"/>
          </a:xfrm>
        </p:spPr>
        <p:txBody>
          <a:bodyPr>
            <a:normAutofit/>
          </a:bodyPr>
          <a:lstStyle/>
          <a:p>
            <a:r>
              <a:rPr lang="en-US" sz="2400" dirty="0"/>
              <a:t>Methodology:</a:t>
            </a:r>
          </a:p>
        </p:txBody>
      </p:sp>
      <p:sp>
        <p:nvSpPr>
          <p:cNvPr id="3" name="Content Placeholder 2">
            <a:extLst>
              <a:ext uri="{FF2B5EF4-FFF2-40B4-BE49-F238E27FC236}">
                <a16:creationId xmlns:a16="http://schemas.microsoft.com/office/drawing/2014/main" id="{4ECFAB43-EEFB-B1B2-4D53-C02F6A12517D}"/>
              </a:ext>
            </a:extLst>
          </p:cNvPr>
          <p:cNvSpPr>
            <a:spLocks noGrp="1"/>
          </p:cNvSpPr>
          <p:nvPr>
            <p:ph idx="1"/>
          </p:nvPr>
        </p:nvSpPr>
        <p:spPr>
          <a:xfrm>
            <a:off x="838200" y="1825625"/>
            <a:ext cx="7007942" cy="3061007"/>
          </a:xfrm>
        </p:spPr>
        <p:txBody>
          <a:bodyPr/>
          <a:lstStyle/>
          <a:p>
            <a:pPr marL="342900" indent="-342900" algn="just">
              <a:buFontTx/>
              <a:buChar char="-"/>
            </a:pPr>
            <a:r>
              <a:rPr lang="en-US" sz="1800" dirty="0">
                <a:solidFill>
                  <a:schemeClr val="tx1"/>
                </a:solidFill>
                <a:latin typeface="Times New Roman" panose="02020603050405020304" pitchFamily="18" charset="0"/>
                <a:cs typeface="Times New Roman" panose="02020603050405020304" pitchFamily="18" charset="0"/>
              </a:rPr>
              <a:t>Various technique are used for feature extraction in medical image(Old and New).</a:t>
            </a:r>
          </a:p>
          <a:p>
            <a:pPr marL="342900" indent="-3429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Old technique: </a:t>
            </a:r>
          </a:p>
          <a:p>
            <a:pPr marL="1028700" lvl="1" indent="-342900" algn="just"/>
            <a:r>
              <a:rPr lang="en-US" sz="1600" dirty="0">
                <a:solidFill>
                  <a:schemeClr val="tx1"/>
                </a:solidFill>
                <a:latin typeface="Times New Roman" panose="02020603050405020304" pitchFamily="18" charset="0"/>
                <a:cs typeface="Times New Roman" panose="02020603050405020304" pitchFamily="18" charset="0"/>
              </a:rPr>
              <a:t>Principal Component Analysis (PCA)</a:t>
            </a:r>
          </a:p>
          <a:p>
            <a:pPr marL="1028700" lvl="1" indent="-342900" algn="just"/>
            <a:r>
              <a:rPr lang="en-US" sz="1600" dirty="0">
                <a:solidFill>
                  <a:schemeClr val="tx1"/>
                </a:solidFill>
                <a:latin typeface="Times New Roman" panose="02020603050405020304" pitchFamily="18" charset="0"/>
                <a:cs typeface="Times New Roman" panose="02020603050405020304" pitchFamily="18" charset="0"/>
              </a:rPr>
              <a:t>Gray Level Co-occurrence Matrix (GLCM)</a:t>
            </a:r>
          </a:p>
          <a:p>
            <a:pPr marL="1028700" lvl="1" indent="-342900" algn="just"/>
            <a:r>
              <a:rPr lang="en-US" sz="1600" dirty="0">
                <a:solidFill>
                  <a:schemeClr val="tx1"/>
                </a:solidFill>
                <a:latin typeface="Times New Roman" panose="02020603050405020304" pitchFamily="18" charset="0"/>
                <a:cs typeface="Times New Roman" panose="02020603050405020304" pitchFamily="18" charset="0"/>
              </a:rPr>
              <a:t>Histogram of Oriented Gradients (HOG)</a:t>
            </a:r>
          </a:p>
          <a:p>
            <a:pPr marL="1028700" lvl="1" indent="-342900" algn="just"/>
            <a:r>
              <a:rPr lang="en-US" sz="1600" dirty="0">
                <a:solidFill>
                  <a:schemeClr val="tx1"/>
                </a:solidFill>
                <a:latin typeface="Times New Roman" panose="02020603050405020304" pitchFamily="18" charset="0"/>
                <a:cs typeface="Times New Roman" panose="02020603050405020304" pitchFamily="18" charset="0"/>
              </a:rPr>
              <a:t>Scale-Invariant Feature Transform (SIFT)</a:t>
            </a:r>
          </a:p>
          <a:p>
            <a:pPr marL="1028700" lvl="1" indent="-342900" algn="just"/>
            <a:r>
              <a:rPr lang="en-US" sz="1600" dirty="0">
                <a:solidFill>
                  <a:schemeClr val="tx1"/>
                </a:solidFill>
                <a:latin typeface="Times New Roman" panose="02020603050405020304" pitchFamily="18" charset="0"/>
                <a:cs typeface="Times New Roman" panose="02020603050405020304" pitchFamily="18" charset="0"/>
              </a:rPr>
              <a:t>Wavelet Transform</a:t>
            </a:r>
          </a:p>
          <a:p>
            <a:pPr algn="just"/>
            <a:endParaRPr lang="en-US" dirty="0"/>
          </a:p>
        </p:txBody>
      </p:sp>
      <p:pic>
        <p:nvPicPr>
          <p:cNvPr id="4" name="Picture 3" descr="A blue and black logo&#10;&#10;Description automatically generated">
            <a:extLst>
              <a:ext uri="{FF2B5EF4-FFF2-40B4-BE49-F238E27FC236}">
                <a16:creationId xmlns:a16="http://schemas.microsoft.com/office/drawing/2014/main" id="{FBCA3614-DFDC-B47A-A8F6-96B05F3EF956}"/>
              </a:ext>
            </a:extLst>
          </p:cNvPr>
          <p:cNvPicPr>
            <a:picLocks noChangeAspect="1"/>
          </p:cNvPicPr>
          <p:nvPr/>
        </p:nvPicPr>
        <p:blipFill>
          <a:blip r:embed="rId2"/>
          <a:stretch>
            <a:fillRect/>
          </a:stretch>
        </p:blipFill>
        <p:spPr>
          <a:xfrm>
            <a:off x="9591260" y="-2397"/>
            <a:ext cx="2600739" cy="1006249"/>
          </a:xfrm>
          <a:prstGeom prst="rect">
            <a:avLst/>
          </a:prstGeom>
        </p:spPr>
      </p:pic>
    </p:spTree>
    <p:extLst>
      <p:ext uri="{BB962C8B-B14F-4D97-AF65-F5344CB8AC3E}">
        <p14:creationId xmlns:p14="http://schemas.microsoft.com/office/powerpoint/2010/main" val="291573969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8595B"/>
      </a:dk2>
      <a:lt2>
        <a:srgbClr val="E7E6E6"/>
      </a:lt2>
      <a:accent1>
        <a:srgbClr val="36AFCE"/>
      </a:accent1>
      <a:accent2>
        <a:srgbClr val="74C7DC"/>
      </a:accent2>
      <a:accent3>
        <a:srgbClr val="9DD7E7"/>
      </a:accent3>
      <a:accent4>
        <a:srgbClr val="AFDFEB"/>
      </a:accent4>
      <a:accent5>
        <a:srgbClr val="D7EFF5"/>
      </a:accent5>
      <a:accent6>
        <a:srgbClr val="E1F3F7"/>
      </a:accent6>
      <a:hlink>
        <a:srgbClr val="0563C1"/>
      </a:hlink>
      <a:folHlink>
        <a:srgbClr val="954F72"/>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38_win32_v2" id="{1A07017A-76F0-43A8-AC6F-A4CB736C78DA}" vid="{6728E63D-859C-41D6-8DA9-BA52E00FD3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DF357DA-6BE8-4DEE-91F8-0C61BB433C8B}">
  <ds:schemaRefs>
    <ds:schemaRef ds:uri="http://schemas.microsoft.com/sharepoint/v3/contenttype/forms"/>
  </ds:schemaRefs>
</ds:datastoreItem>
</file>

<file path=customXml/itemProps2.xml><?xml version="1.0" encoding="utf-8"?>
<ds:datastoreItem xmlns:ds="http://schemas.openxmlformats.org/officeDocument/2006/customXml" ds:itemID="{773B0D55-E9C4-4D0F-B5CE-5D2473FFE7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BCD2B3-5276-4F29-A1DF-94B3676660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2187</Words>
  <Application>Microsoft Office PowerPoint</Application>
  <PresentationFormat>Widescreen</PresentationFormat>
  <Paragraphs>227</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Calibri</vt:lpstr>
      <vt:lpstr>Harding</vt:lpstr>
      <vt:lpstr>Symbol</vt:lpstr>
      <vt:lpstr>Times New Roman</vt:lpstr>
      <vt:lpstr>Trebuchet MS</vt:lpstr>
      <vt:lpstr>Office Theme</vt:lpstr>
      <vt:lpstr>Feature Extraction Method of Prostate Cancer Based on Spatio- Temporal Image Data </vt:lpstr>
      <vt:lpstr>PowerPoint Presentation</vt:lpstr>
      <vt:lpstr>What is Spatial-Temporal data?</vt:lpstr>
      <vt:lpstr>Importance of Spatial-Temporal Imaging: </vt:lpstr>
      <vt:lpstr>Importance of Spatial-Temporal Imaging: </vt:lpstr>
      <vt:lpstr>State Of the Art:</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Result and discussion:</vt:lpstr>
      <vt:lpstr>Result and discussion:</vt:lpstr>
      <vt:lpstr>Result and discussion:</vt:lpstr>
      <vt:lpstr>Compression between old technique and new technique result: </vt:lpstr>
      <vt:lpstr>Old Technique discussion and compare with new technique: </vt:lpstr>
      <vt:lpstr>Application Fields in Prostate Cancer Feature Extraction:</vt:lpstr>
      <vt:lpstr>Future Goal:</vt:lpstr>
      <vt:lpstr>Conclusion:</vt:lpstr>
      <vt:lpstr>Reference:</vt:lpstr>
      <vt:lpstr>Reference:</vt:lpstr>
      <vt:lpstr>Reference: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2022-11-28T05:46:20Z</dcterms:created>
  <dcterms:modified xsi:type="dcterms:W3CDTF">2025-02-26T02:25:39Z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