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64" r:id="rId7"/>
    <p:sldId id="266" r:id="rId8"/>
    <p:sldId id="260" r:id="rId9"/>
    <p:sldId id="261" r:id="rId10"/>
    <p:sldId id="262" r:id="rId11"/>
    <p:sldId id="263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19" autoAdjust="0"/>
  </p:normalViewPr>
  <p:slideViewPr>
    <p:cSldViewPr snapToGrid="0">
      <p:cViewPr>
        <p:scale>
          <a:sx n="66" d="100"/>
          <a:sy n="66" d="100"/>
        </p:scale>
        <p:origin x="3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4860" y="-11926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CRUD SEDERHANA DENGAN CODEIGNITER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Sya Raihan Heggi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2527-D6D4-4A54-8398-279E98D92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435" y="865864"/>
            <a:ext cx="10058400" cy="1148628"/>
          </a:xfrm>
        </p:spPr>
        <p:txBody>
          <a:bodyPr/>
          <a:lstStyle/>
          <a:p>
            <a:r>
              <a:rPr lang="en-US" b="1" dirty="0" err="1">
                <a:latin typeface="+mn-lt"/>
              </a:rPr>
              <a:t>Apa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Saja</a:t>
            </a:r>
            <a:r>
              <a:rPr lang="en-US" b="1" dirty="0">
                <a:latin typeface="+mn-lt"/>
              </a:rPr>
              <a:t> yang </a:t>
            </a:r>
            <a:r>
              <a:rPr lang="en-US" b="1" dirty="0" err="1">
                <a:latin typeface="+mn-lt"/>
              </a:rPr>
              <a:t>disiapkan</a:t>
            </a:r>
            <a:endParaRPr lang="en-ID" b="1" dirty="0">
              <a:latin typeface="+mn-lt"/>
            </a:endParaRPr>
          </a:p>
        </p:txBody>
      </p:sp>
      <p:pic>
        <p:nvPicPr>
          <p:cNvPr id="7" name="Content Placeholder 6" descr="A picture containing object, drawing, light&#10;&#10;Description automatically generated">
            <a:extLst>
              <a:ext uri="{FF2B5EF4-FFF2-40B4-BE49-F238E27FC236}">
                <a16:creationId xmlns:a16="http://schemas.microsoft.com/office/drawing/2014/main" id="{994AF159-7801-4494-92B8-671CA00AE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4200" y="479520"/>
            <a:ext cx="2736573" cy="84887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712C7D-F9B8-4701-914D-4DD3B872649D}"/>
              </a:ext>
            </a:extLst>
          </p:cNvPr>
          <p:cNvSpPr txBox="1"/>
          <p:nvPr/>
        </p:nvSpPr>
        <p:spPr>
          <a:xfrm>
            <a:off x="1056970" y="2131163"/>
            <a:ext cx="93373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Disarankan</a:t>
            </a:r>
            <a:r>
              <a:rPr lang="en-US" dirty="0"/>
              <a:t> Ketika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CodeIgniter 3 </a:t>
            </a:r>
            <a:r>
              <a:rPr lang="en-US" dirty="0" err="1"/>
              <a:t>menyiapkan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Teks Editor :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Visual Studio Code, Sublime Text, Atom, Notepad++ dan lain-lain.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Web Browser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XAMMP, MAMMP, LAMMP (Webserver, Database, </a:t>
            </a:r>
            <a:r>
              <a:rPr lang="en-US" dirty="0" err="1"/>
              <a:t>dsb</a:t>
            </a:r>
            <a:r>
              <a:rPr lang="en-US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File Project CodeIgniter</a:t>
            </a:r>
          </a:p>
          <a:p>
            <a:endParaRPr lang="en-US" dirty="0"/>
          </a:p>
          <a:p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mempersiapkan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website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keahlian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HMTL, CSS, </a:t>
            </a:r>
            <a:r>
              <a:rPr lang="en-US" dirty="0" err="1"/>
              <a:t>Javascript</a:t>
            </a:r>
            <a:r>
              <a:rPr lang="en-US" dirty="0"/>
              <a:t>, dan PHP </a:t>
            </a:r>
            <a:r>
              <a:rPr lang="en-US" dirty="0" err="1"/>
              <a:t>setidaknya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mendesain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HTML, CSS dan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Bootstrap, dan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dirty="0" err="1"/>
              <a:t>Jquery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PHP (Server-Side)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7600266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AE6E3-5702-44D5-BE32-452A6BEBE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444678"/>
            <a:ext cx="10058400" cy="15080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SEKIAN DAN TERIMAKASIH </a:t>
            </a:r>
            <a:endParaRPr lang="en-ID" sz="4000" b="1" dirty="0"/>
          </a:p>
        </p:txBody>
      </p:sp>
      <p:pic>
        <p:nvPicPr>
          <p:cNvPr id="5" name="Picture 4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0226A40D-40C7-4FF8-9D75-5F3A41886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842" y="905257"/>
            <a:ext cx="4194316" cy="330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48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2527-D6D4-4A54-8398-279E98D92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435" y="865864"/>
            <a:ext cx="10058400" cy="1148628"/>
          </a:xfrm>
        </p:spPr>
        <p:txBody>
          <a:bodyPr/>
          <a:lstStyle/>
          <a:p>
            <a:r>
              <a:rPr lang="en-US" b="1" dirty="0" err="1">
                <a:latin typeface="+mn-lt"/>
              </a:rPr>
              <a:t>Apa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Itu</a:t>
            </a:r>
            <a:r>
              <a:rPr lang="en-US" b="1" dirty="0">
                <a:latin typeface="+mn-lt"/>
              </a:rPr>
              <a:t> CodeIgniter ?</a:t>
            </a:r>
            <a:endParaRPr lang="en-ID" b="1" dirty="0">
              <a:latin typeface="+mn-lt"/>
            </a:endParaRPr>
          </a:p>
        </p:txBody>
      </p:sp>
      <p:pic>
        <p:nvPicPr>
          <p:cNvPr id="7" name="Content Placeholder 6" descr="A picture containing object, drawing, light&#10;&#10;Description automatically generated">
            <a:extLst>
              <a:ext uri="{FF2B5EF4-FFF2-40B4-BE49-F238E27FC236}">
                <a16:creationId xmlns:a16="http://schemas.microsoft.com/office/drawing/2014/main" id="{994AF159-7801-4494-92B8-671CA00AE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4200" y="479520"/>
            <a:ext cx="2736573" cy="84887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712C7D-F9B8-4701-914D-4DD3B872649D}"/>
              </a:ext>
            </a:extLst>
          </p:cNvPr>
          <p:cNvSpPr txBox="1"/>
          <p:nvPr/>
        </p:nvSpPr>
        <p:spPr>
          <a:xfrm>
            <a:off x="891435" y="2477022"/>
            <a:ext cx="8580329" cy="3469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D98FA63-8072-4AF4-93B0-1F4ECFFDE7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59"/>
          <a:stretch/>
        </p:blipFill>
        <p:spPr>
          <a:xfrm>
            <a:off x="5404743" y="2660214"/>
            <a:ext cx="6146342" cy="31033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E727E4-E622-4E1C-921E-910D5B4A3923}"/>
              </a:ext>
            </a:extLst>
          </p:cNvPr>
          <p:cNvSpPr txBox="1"/>
          <p:nvPr/>
        </p:nvSpPr>
        <p:spPr>
          <a:xfrm>
            <a:off x="753784" y="2660214"/>
            <a:ext cx="45133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CodeIgniter </a:t>
            </a:r>
            <a:r>
              <a:rPr lang="en-US" dirty="0" err="1"/>
              <a:t>merupakan</a:t>
            </a:r>
            <a:r>
              <a:rPr lang="en-US" dirty="0"/>
              <a:t> Framework 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website,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codeigniter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framework yang </a:t>
            </a:r>
            <a:r>
              <a:rPr lang="en-US" dirty="0" err="1"/>
              <a:t>berbasis</a:t>
            </a:r>
            <a:r>
              <a:rPr lang="en-US" dirty="0"/>
              <a:t> Bahasa PHP.</a:t>
            </a:r>
          </a:p>
          <a:p>
            <a:pPr algn="just"/>
            <a:endParaRPr lang="en-US" dirty="0"/>
          </a:p>
          <a:p>
            <a:pPr algn="just"/>
            <a:r>
              <a:rPr lang="en-ID" dirty="0"/>
              <a:t>CodeIgniter </a:t>
            </a:r>
            <a:r>
              <a:rPr lang="en-ID" dirty="0" err="1"/>
              <a:t>terkenal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MVC, </a:t>
            </a:r>
            <a:r>
              <a:rPr lang="en-ID" i="1" dirty="0"/>
              <a:t>Model-View-Controller,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CodeIgniter </a:t>
            </a:r>
            <a:r>
              <a:rPr lang="en-ID" dirty="0" err="1"/>
              <a:t>memiliki</a:t>
            </a:r>
            <a:r>
              <a:rPr lang="en-ID" dirty="0"/>
              <a:t> 2 </a:t>
            </a:r>
            <a:r>
              <a:rPr lang="en-ID" dirty="0" err="1"/>
              <a:t>versi</a:t>
            </a:r>
            <a:r>
              <a:rPr lang="en-ID" dirty="0"/>
              <a:t> yang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dikembangkan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CodeIgniter 3 dan CodeIgniter 4.</a:t>
            </a:r>
          </a:p>
        </p:txBody>
      </p:sp>
    </p:spTree>
    <p:extLst>
      <p:ext uri="{BB962C8B-B14F-4D97-AF65-F5344CB8AC3E}">
        <p14:creationId xmlns:p14="http://schemas.microsoft.com/office/powerpoint/2010/main" val="346236900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2527-D6D4-4A54-8398-279E98D92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435" y="865864"/>
            <a:ext cx="10058400" cy="114862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CodeIgniter 3 </a:t>
            </a:r>
            <a:r>
              <a:rPr lang="en-US" b="1" dirty="0" err="1">
                <a:latin typeface="+mn-lt"/>
              </a:rPr>
              <a:t>atau</a:t>
            </a:r>
            <a:r>
              <a:rPr lang="en-US" b="1" dirty="0">
                <a:latin typeface="+mn-lt"/>
              </a:rPr>
              <a:t> 4 ?</a:t>
            </a:r>
            <a:endParaRPr lang="en-ID" b="1" dirty="0">
              <a:latin typeface="+mn-lt"/>
            </a:endParaRPr>
          </a:p>
        </p:txBody>
      </p:sp>
      <p:pic>
        <p:nvPicPr>
          <p:cNvPr id="7" name="Content Placeholder 6" descr="A picture containing object, drawing, light&#10;&#10;Description automatically generated">
            <a:extLst>
              <a:ext uri="{FF2B5EF4-FFF2-40B4-BE49-F238E27FC236}">
                <a16:creationId xmlns:a16="http://schemas.microsoft.com/office/drawing/2014/main" id="{994AF159-7801-4494-92B8-671CA00AE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4200" y="479520"/>
            <a:ext cx="2736573" cy="84887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712C7D-F9B8-4701-914D-4DD3B872649D}"/>
              </a:ext>
            </a:extLst>
          </p:cNvPr>
          <p:cNvSpPr txBox="1"/>
          <p:nvPr/>
        </p:nvSpPr>
        <p:spPr>
          <a:xfrm>
            <a:off x="1150173" y="2399001"/>
            <a:ext cx="8580329" cy="3469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727E4-E622-4E1C-921E-910D5B4A3923}"/>
              </a:ext>
            </a:extLst>
          </p:cNvPr>
          <p:cNvSpPr txBox="1"/>
          <p:nvPr/>
        </p:nvSpPr>
        <p:spPr>
          <a:xfrm>
            <a:off x="1150173" y="2551837"/>
            <a:ext cx="4513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CodeIgniter 3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CodeIgniter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merilis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terbarunya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di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CodeIgniter 4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6C73B6-D36B-4E12-9A02-056AB8B6B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092" y="1589478"/>
            <a:ext cx="4539473" cy="466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3569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2527-D6D4-4A54-8398-279E98D92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435" y="865864"/>
            <a:ext cx="10058400" cy="1148628"/>
          </a:xfrm>
        </p:spPr>
        <p:txBody>
          <a:bodyPr/>
          <a:lstStyle/>
          <a:p>
            <a:r>
              <a:rPr lang="en-US" b="1" dirty="0" err="1">
                <a:latin typeface="+mn-lt"/>
              </a:rPr>
              <a:t>Mengapa</a:t>
            </a:r>
            <a:r>
              <a:rPr lang="en-US" b="1" dirty="0">
                <a:latin typeface="+mn-lt"/>
              </a:rPr>
              <a:t> CodeIgniter</a:t>
            </a:r>
            <a:endParaRPr lang="en-ID" b="1" dirty="0">
              <a:latin typeface="+mn-lt"/>
            </a:endParaRPr>
          </a:p>
        </p:txBody>
      </p:sp>
      <p:pic>
        <p:nvPicPr>
          <p:cNvPr id="7" name="Content Placeholder 6" descr="A picture containing object, drawing, light&#10;&#10;Description automatically generated">
            <a:extLst>
              <a:ext uri="{FF2B5EF4-FFF2-40B4-BE49-F238E27FC236}">
                <a16:creationId xmlns:a16="http://schemas.microsoft.com/office/drawing/2014/main" id="{994AF159-7801-4494-92B8-671CA00AE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4200" y="479520"/>
            <a:ext cx="2736573" cy="84887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712C7D-F9B8-4701-914D-4DD3B872649D}"/>
              </a:ext>
            </a:extLst>
          </p:cNvPr>
          <p:cNvSpPr txBox="1"/>
          <p:nvPr/>
        </p:nvSpPr>
        <p:spPr>
          <a:xfrm>
            <a:off x="891435" y="2400836"/>
            <a:ext cx="85803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/>
              <a:t>Performa </a:t>
            </a:r>
            <a:r>
              <a:rPr lang="en-ID" sz="2000" dirty="0" err="1"/>
              <a:t>cepat</a:t>
            </a:r>
            <a:r>
              <a:rPr lang="en-ID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/>
              <a:t>Konfigurasi</a:t>
            </a:r>
            <a:r>
              <a:rPr lang="en-ID" sz="2000" dirty="0"/>
              <a:t> yang minim (nearly zero configuration)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banyak</a:t>
            </a:r>
            <a:r>
              <a:rPr lang="en-ID" sz="2000" dirty="0"/>
              <a:t> </a:t>
            </a:r>
            <a:r>
              <a:rPr lang="en-ID" sz="2000" dirty="0" err="1"/>
              <a:t>komunitas</a:t>
            </a:r>
            <a:endParaRPr lang="en-ID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/>
              <a:t>Dokumentasi</a:t>
            </a:r>
            <a:r>
              <a:rPr lang="en-ID" sz="2000" dirty="0"/>
              <a:t> yang </a:t>
            </a:r>
            <a:r>
              <a:rPr lang="en-ID" sz="2000" dirty="0" err="1"/>
              <a:t>lengkap</a:t>
            </a:r>
            <a:endParaRPr lang="en-ID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/>
              <a:t>Mudah</a:t>
            </a:r>
            <a:r>
              <a:rPr lang="en-ID" sz="2000" dirty="0"/>
              <a:t> </a:t>
            </a:r>
            <a:r>
              <a:rPr lang="en-ID" sz="2000" dirty="0" err="1"/>
              <a:t>dipelajari</a:t>
            </a:r>
            <a:r>
              <a:rPr lang="en-ID" sz="2000" dirty="0"/>
              <a:t> </a:t>
            </a:r>
            <a:r>
              <a:rPr lang="en-ID" sz="2000" dirty="0" err="1"/>
              <a:t>pemula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65286232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2527-D6D4-4A54-8398-279E98D92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435" y="865864"/>
            <a:ext cx="10058400" cy="114862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Framework ?</a:t>
            </a:r>
            <a:endParaRPr lang="en-ID" b="1" dirty="0">
              <a:latin typeface="+mn-lt"/>
            </a:endParaRPr>
          </a:p>
        </p:txBody>
      </p:sp>
      <p:pic>
        <p:nvPicPr>
          <p:cNvPr id="7" name="Content Placeholder 6" descr="A picture containing object, drawing, light&#10;&#10;Description automatically generated">
            <a:extLst>
              <a:ext uri="{FF2B5EF4-FFF2-40B4-BE49-F238E27FC236}">
                <a16:creationId xmlns:a16="http://schemas.microsoft.com/office/drawing/2014/main" id="{994AF159-7801-4494-92B8-671CA00AE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4200" y="479520"/>
            <a:ext cx="2736573" cy="84887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712C7D-F9B8-4701-914D-4DD3B872649D}"/>
              </a:ext>
            </a:extLst>
          </p:cNvPr>
          <p:cNvSpPr txBox="1"/>
          <p:nvPr/>
        </p:nvSpPr>
        <p:spPr>
          <a:xfrm>
            <a:off x="891435" y="2477022"/>
            <a:ext cx="8580329" cy="3469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727E4-E622-4E1C-921E-910D5B4A3923}"/>
              </a:ext>
            </a:extLst>
          </p:cNvPr>
          <p:cNvSpPr txBox="1"/>
          <p:nvPr/>
        </p:nvSpPr>
        <p:spPr>
          <a:xfrm>
            <a:off x="6662970" y="2205876"/>
            <a:ext cx="45133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b="0" i="0" dirty="0">
                <a:solidFill>
                  <a:srgbClr val="3D3D3D"/>
                </a:solidFill>
                <a:effectLst/>
              </a:rPr>
              <a:t>Framework </a:t>
            </a:r>
            <a:r>
              <a:rPr lang="en-ID" b="0" i="0" dirty="0" err="1">
                <a:solidFill>
                  <a:srgbClr val="3D3D3D"/>
                </a:solidFill>
                <a:effectLst/>
              </a:rPr>
              <a:t>adalah</a:t>
            </a:r>
            <a:r>
              <a:rPr lang="en-ID" b="0" i="0" dirty="0">
                <a:solidFill>
                  <a:srgbClr val="3D3D3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</a:rPr>
              <a:t>sebuah</a:t>
            </a:r>
            <a:r>
              <a:rPr lang="en-ID" b="0" i="0" dirty="0">
                <a:solidFill>
                  <a:srgbClr val="3D3D3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</a:rPr>
              <a:t>kerangka</a:t>
            </a:r>
            <a:r>
              <a:rPr lang="en-ID" b="0" i="0" dirty="0">
                <a:solidFill>
                  <a:srgbClr val="3D3D3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</a:rPr>
              <a:t>kerja</a:t>
            </a:r>
            <a:r>
              <a:rPr lang="en-ID" b="0" i="0" dirty="0">
                <a:solidFill>
                  <a:srgbClr val="3D3D3D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3D3D3D"/>
                </a:solidFill>
                <a:effectLst/>
              </a:rPr>
              <a:t>digunakan</a:t>
            </a:r>
            <a:r>
              <a:rPr lang="en-ID" b="0" i="0" dirty="0">
                <a:solidFill>
                  <a:srgbClr val="3D3D3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</a:rPr>
              <a:t>untuk</a:t>
            </a:r>
            <a:r>
              <a:rPr lang="en-ID" b="0" i="0" dirty="0">
                <a:solidFill>
                  <a:srgbClr val="3D3D3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</a:rPr>
              <a:t>mempermudah</a:t>
            </a:r>
            <a:r>
              <a:rPr lang="en-ID" b="0" i="0" dirty="0">
                <a:solidFill>
                  <a:srgbClr val="3D3D3D"/>
                </a:solidFill>
                <a:effectLst/>
              </a:rPr>
              <a:t> para developer software </a:t>
            </a:r>
            <a:r>
              <a:rPr lang="en-ID" b="0" i="0" dirty="0" err="1">
                <a:solidFill>
                  <a:srgbClr val="3D3D3D"/>
                </a:solidFill>
                <a:effectLst/>
              </a:rPr>
              <a:t>dalam</a:t>
            </a:r>
            <a:r>
              <a:rPr lang="en-ID" b="0" i="0" dirty="0">
                <a:solidFill>
                  <a:srgbClr val="3D3D3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</a:rPr>
              <a:t>membuat</a:t>
            </a:r>
            <a:r>
              <a:rPr lang="en-ID" b="0" i="0" dirty="0">
                <a:solidFill>
                  <a:srgbClr val="3D3D3D"/>
                </a:solidFill>
                <a:effectLst/>
              </a:rPr>
              <a:t> dan </a:t>
            </a:r>
            <a:r>
              <a:rPr lang="en-ID" b="0" i="0" dirty="0" err="1">
                <a:solidFill>
                  <a:srgbClr val="3D3D3D"/>
                </a:solidFill>
                <a:effectLst/>
              </a:rPr>
              <a:t>mengembangkan</a:t>
            </a:r>
            <a:r>
              <a:rPr lang="en-ID" b="0" i="0" dirty="0">
                <a:solidFill>
                  <a:srgbClr val="3D3D3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</a:rPr>
              <a:t>aplikasi</a:t>
            </a:r>
            <a:r>
              <a:rPr lang="en-ID" b="0" i="0" dirty="0">
                <a:solidFill>
                  <a:srgbClr val="3D3D3D"/>
                </a:solidFill>
                <a:effectLst/>
              </a:rPr>
              <a:t>.</a:t>
            </a:r>
          </a:p>
          <a:p>
            <a:pPr algn="just"/>
            <a:endParaRPr lang="en-ID" dirty="0">
              <a:solidFill>
                <a:srgbClr val="3D3D3D"/>
              </a:solidFill>
            </a:endParaRPr>
          </a:p>
          <a:p>
            <a:pPr algn="just"/>
            <a:r>
              <a:rPr lang="en-ID" b="0" i="0" dirty="0">
                <a:solidFill>
                  <a:srgbClr val="3D3D3D"/>
                </a:solidFill>
                <a:effectLst/>
              </a:rPr>
              <a:t>Framework </a:t>
            </a:r>
            <a:r>
              <a:rPr lang="en-ID" b="0" i="0" dirty="0" err="1">
                <a:solidFill>
                  <a:srgbClr val="3D3D3D"/>
                </a:solidFill>
                <a:effectLst/>
              </a:rPr>
              <a:t>berisikan</a:t>
            </a:r>
            <a:r>
              <a:rPr lang="en-ID" b="0" i="0" dirty="0">
                <a:solidFill>
                  <a:srgbClr val="3D3D3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</a:rPr>
              <a:t>perintah</a:t>
            </a:r>
            <a:r>
              <a:rPr lang="en-ID" b="0" i="0" dirty="0">
                <a:solidFill>
                  <a:srgbClr val="3D3D3D"/>
                </a:solidFill>
                <a:effectLst/>
              </a:rPr>
              <a:t> dan </a:t>
            </a:r>
            <a:r>
              <a:rPr lang="en-ID" b="0" i="0" dirty="0" err="1">
                <a:solidFill>
                  <a:srgbClr val="3D3D3D"/>
                </a:solidFill>
                <a:effectLst/>
              </a:rPr>
              <a:t>fungsi</a:t>
            </a:r>
            <a:r>
              <a:rPr lang="en-ID" b="0" i="0" dirty="0">
                <a:solidFill>
                  <a:srgbClr val="3D3D3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</a:rPr>
              <a:t>dasar</a:t>
            </a:r>
            <a:r>
              <a:rPr lang="en-ID" b="0" i="0" dirty="0">
                <a:solidFill>
                  <a:srgbClr val="3D3D3D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3D3D3D"/>
                </a:solidFill>
                <a:effectLst/>
              </a:rPr>
              <a:t>umum</a:t>
            </a:r>
            <a:r>
              <a:rPr lang="en-ID" b="0" i="0" dirty="0">
                <a:solidFill>
                  <a:srgbClr val="3D3D3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</a:rPr>
              <a:t>digunakan</a:t>
            </a:r>
            <a:r>
              <a:rPr lang="en-ID" b="0" i="0" dirty="0">
                <a:solidFill>
                  <a:srgbClr val="3D3D3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</a:rPr>
              <a:t>untuk</a:t>
            </a:r>
            <a:r>
              <a:rPr lang="en-ID" b="0" i="0" dirty="0">
                <a:solidFill>
                  <a:srgbClr val="3D3D3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</a:rPr>
              <a:t>membangun</a:t>
            </a:r>
            <a:r>
              <a:rPr lang="en-ID" b="0" i="0" dirty="0">
                <a:solidFill>
                  <a:srgbClr val="3D3D3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</a:rPr>
              <a:t>sebuah</a:t>
            </a:r>
            <a:r>
              <a:rPr lang="en-ID" b="0" i="0" dirty="0">
                <a:solidFill>
                  <a:srgbClr val="3D3D3D"/>
                </a:solidFill>
                <a:effectLst/>
              </a:rPr>
              <a:t> software </a:t>
            </a:r>
            <a:r>
              <a:rPr lang="en-ID" b="0" i="0" dirty="0" err="1">
                <a:solidFill>
                  <a:srgbClr val="3D3D3D"/>
                </a:solidFill>
                <a:effectLst/>
              </a:rPr>
              <a:t>aplikasi</a:t>
            </a:r>
            <a:r>
              <a:rPr lang="en-ID" b="0" i="0" dirty="0">
                <a:solidFill>
                  <a:srgbClr val="3D3D3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</a:rPr>
              <a:t>sehingga</a:t>
            </a:r>
            <a:r>
              <a:rPr lang="en-ID" b="0" i="0" dirty="0">
                <a:solidFill>
                  <a:srgbClr val="3D3D3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</a:rPr>
              <a:t>diharapkan</a:t>
            </a:r>
            <a:r>
              <a:rPr lang="en-ID" b="0" i="0" dirty="0">
                <a:solidFill>
                  <a:srgbClr val="3D3D3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</a:rPr>
              <a:t>aplikasi</a:t>
            </a:r>
            <a:r>
              <a:rPr lang="en-ID" b="0" i="0" dirty="0">
                <a:solidFill>
                  <a:srgbClr val="3D3D3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</a:rPr>
              <a:t>dapat</a:t>
            </a:r>
            <a:r>
              <a:rPr lang="en-ID" b="0" i="0" dirty="0">
                <a:solidFill>
                  <a:srgbClr val="3D3D3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</a:rPr>
              <a:t>dibangun</a:t>
            </a:r>
            <a:r>
              <a:rPr lang="en-ID" b="0" i="0" dirty="0">
                <a:solidFill>
                  <a:srgbClr val="3D3D3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</a:rPr>
              <a:t>dengan</a:t>
            </a:r>
            <a:r>
              <a:rPr lang="en-ID" b="0" i="0" dirty="0">
                <a:solidFill>
                  <a:srgbClr val="3D3D3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</a:rPr>
              <a:t>lebih</a:t>
            </a:r>
            <a:r>
              <a:rPr lang="en-ID" b="0" i="0" dirty="0">
                <a:solidFill>
                  <a:srgbClr val="3D3D3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</a:rPr>
              <a:t>cepat</a:t>
            </a:r>
            <a:r>
              <a:rPr lang="en-ID" b="0" i="0" dirty="0">
                <a:solidFill>
                  <a:srgbClr val="3D3D3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</a:rPr>
              <a:t>serta</a:t>
            </a:r>
            <a:r>
              <a:rPr lang="en-ID" b="0" i="0" dirty="0">
                <a:solidFill>
                  <a:srgbClr val="3D3D3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</a:rPr>
              <a:t>tersusun</a:t>
            </a:r>
            <a:r>
              <a:rPr lang="en-ID" b="0" i="0" dirty="0">
                <a:solidFill>
                  <a:srgbClr val="3D3D3D"/>
                </a:solidFill>
                <a:effectLst/>
              </a:rPr>
              <a:t> dan </a:t>
            </a:r>
            <a:r>
              <a:rPr lang="en-ID" b="0" i="0" dirty="0" err="1">
                <a:solidFill>
                  <a:srgbClr val="3D3D3D"/>
                </a:solidFill>
                <a:effectLst/>
              </a:rPr>
              <a:t>terstruktur</a:t>
            </a:r>
            <a:r>
              <a:rPr lang="en-ID" b="0" i="0" dirty="0">
                <a:solidFill>
                  <a:srgbClr val="3D3D3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</a:rPr>
              <a:t>dengan</a:t>
            </a:r>
            <a:r>
              <a:rPr lang="en-ID" b="0" i="0" dirty="0">
                <a:solidFill>
                  <a:srgbClr val="3D3D3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</a:rPr>
              <a:t>cukup</a:t>
            </a:r>
            <a:r>
              <a:rPr lang="en-ID" b="0" i="0" dirty="0">
                <a:solidFill>
                  <a:srgbClr val="3D3D3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D3D3D"/>
                </a:solidFill>
                <a:effectLst/>
              </a:rPr>
              <a:t>rapi</a:t>
            </a:r>
            <a:r>
              <a:rPr lang="en-ID" b="0" i="0" dirty="0">
                <a:solidFill>
                  <a:srgbClr val="3D3D3D"/>
                </a:solidFill>
                <a:effectLst/>
              </a:rPr>
              <a:t>.</a:t>
            </a:r>
            <a:endParaRPr lang="en-ID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29A151F-3442-4205-A23B-F5C1857A3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35" y="2205876"/>
            <a:ext cx="5384031" cy="346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1617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2527-D6D4-4A54-8398-279E98D92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435" y="865864"/>
            <a:ext cx="10058400" cy="114862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PHP Framework </a:t>
            </a:r>
            <a:endParaRPr lang="en-ID" b="1" dirty="0">
              <a:latin typeface="+mn-lt"/>
            </a:endParaRPr>
          </a:p>
        </p:txBody>
      </p:sp>
      <p:pic>
        <p:nvPicPr>
          <p:cNvPr id="7" name="Content Placeholder 6" descr="A picture containing object, drawing, light&#10;&#10;Description automatically generated">
            <a:extLst>
              <a:ext uri="{FF2B5EF4-FFF2-40B4-BE49-F238E27FC236}">
                <a16:creationId xmlns:a16="http://schemas.microsoft.com/office/drawing/2014/main" id="{994AF159-7801-4494-92B8-671CA00AE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4200" y="479520"/>
            <a:ext cx="2736573" cy="84887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712C7D-F9B8-4701-914D-4DD3B872649D}"/>
              </a:ext>
            </a:extLst>
          </p:cNvPr>
          <p:cNvSpPr txBox="1"/>
          <p:nvPr/>
        </p:nvSpPr>
        <p:spPr>
          <a:xfrm>
            <a:off x="891435" y="2477022"/>
            <a:ext cx="8580329" cy="3469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C7D75-335C-4FC3-8FF7-75DC88640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301" y="2194981"/>
            <a:ext cx="8206603" cy="365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7412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2527-D6D4-4A54-8398-279E98D92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435" y="865864"/>
            <a:ext cx="10058400" cy="1148628"/>
          </a:xfrm>
        </p:spPr>
        <p:txBody>
          <a:bodyPr/>
          <a:lstStyle/>
          <a:p>
            <a:r>
              <a:rPr lang="en-US" b="1" dirty="0" err="1">
                <a:latin typeface="+mn-lt"/>
              </a:rPr>
              <a:t>Konsep</a:t>
            </a:r>
            <a:r>
              <a:rPr lang="en-US" b="1" dirty="0">
                <a:latin typeface="+mn-lt"/>
              </a:rPr>
              <a:t> MVC</a:t>
            </a:r>
            <a:endParaRPr lang="en-ID" b="1" dirty="0">
              <a:latin typeface="+mn-lt"/>
            </a:endParaRPr>
          </a:p>
        </p:txBody>
      </p:sp>
      <p:pic>
        <p:nvPicPr>
          <p:cNvPr id="7" name="Content Placeholder 6" descr="A picture containing object, drawing, light&#10;&#10;Description automatically generated">
            <a:extLst>
              <a:ext uri="{FF2B5EF4-FFF2-40B4-BE49-F238E27FC236}">
                <a16:creationId xmlns:a16="http://schemas.microsoft.com/office/drawing/2014/main" id="{994AF159-7801-4494-92B8-671CA00AE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4200" y="479520"/>
            <a:ext cx="2736573" cy="84887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712C7D-F9B8-4701-914D-4DD3B872649D}"/>
              </a:ext>
            </a:extLst>
          </p:cNvPr>
          <p:cNvSpPr txBox="1"/>
          <p:nvPr/>
        </p:nvSpPr>
        <p:spPr>
          <a:xfrm>
            <a:off x="891435" y="2477022"/>
            <a:ext cx="8580329" cy="3469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727E4-E622-4E1C-921E-910D5B4A3923}"/>
              </a:ext>
            </a:extLst>
          </p:cNvPr>
          <p:cNvSpPr txBox="1"/>
          <p:nvPr/>
        </p:nvSpPr>
        <p:spPr>
          <a:xfrm>
            <a:off x="5544420" y="1767110"/>
            <a:ext cx="56308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b="0" i="0" dirty="0">
                <a:solidFill>
                  <a:srgbClr val="292929"/>
                </a:solidFill>
                <a:effectLst/>
              </a:rPr>
              <a:t>MVC </a:t>
            </a:r>
            <a:r>
              <a:rPr lang="en-ID" b="0" i="0" dirty="0" err="1">
                <a:solidFill>
                  <a:srgbClr val="292929"/>
                </a:solidFill>
                <a:effectLst/>
              </a:rPr>
              <a:t>adalah</a:t>
            </a:r>
            <a:r>
              <a:rPr lang="en-ID" b="0" i="0" dirty="0">
                <a:solidFill>
                  <a:srgbClr val="292929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</a:rPr>
              <a:t>sebuah</a:t>
            </a:r>
            <a:r>
              <a:rPr lang="en-ID" b="0" i="0" dirty="0">
                <a:solidFill>
                  <a:srgbClr val="292929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</a:rPr>
              <a:t>pendekatan</a:t>
            </a:r>
            <a:r>
              <a:rPr lang="en-ID" b="0" i="0" dirty="0">
                <a:solidFill>
                  <a:srgbClr val="292929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</a:rPr>
              <a:t>perangkat</a:t>
            </a:r>
            <a:r>
              <a:rPr lang="en-ID" b="0" i="0" dirty="0">
                <a:solidFill>
                  <a:srgbClr val="292929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</a:rPr>
              <a:t>lunak</a:t>
            </a:r>
            <a:r>
              <a:rPr lang="en-ID" b="0" i="0" dirty="0">
                <a:solidFill>
                  <a:srgbClr val="292929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292929"/>
                </a:solidFill>
                <a:effectLst/>
              </a:rPr>
              <a:t>memisahkan</a:t>
            </a:r>
            <a:r>
              <a:rPr lang="en-ID" b="0" i="0" dirty="0">
                <a:solidFill>
                  <a:srgbClr val="292929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</a:rPr>
              <a:t>aplikasi</a:t>
            </a:r>
            <a:r>
              <a:rPr lang="en-ID" b="0" i="0" dirty="0">
                <a:solidFill>
                  <a:srgbClr val="292929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</a:rPr>
              <a:t>logika</a:t>
            </a:r>
            <a:r>
              <a:rPr lang="en-ID" b="0" i="0" dirty="0">
                <a:solidFill>
                  <a:srgbClr val="292929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</a:rPr>
              <a:t>dari</a:t>
            </a:r>
            <a:r>
              <a:rPr lang="en-ID" b="0" i="0" dirty="0">
                <a:solidFill>
                  <a:srgbClr val="292929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</a:rPr>
              <a:t>presentasi</a:t>
            </a:r>
            <a:r>
              <a:rPr lang="en-ID" b="0" i="0" dirty="0">
                <a:solidFill>
                  <a:srgbClr val="292929"/>
                </a:solidFill>
                <a:effectLst/>
              </a:rPr>
              <a:t>. MVC </a:t>
            </a:r>
            <a:r>
              <a:rPr lang="en-ID" b="0" i="0" dirty="0" err="1">
                <a:solidFill>
                  <a:srgbClr val="292929"/>
                </a:solidFill>
                <a:effectLst/>
              </a:rPr>
              <a:t>memisahkan</a:t>
            </a:r>
            <a:r>
              <a:rPr lang="en-ID" b="0" i="0" dirty="0">
                <a:solidFill>
                  <a:srgbClr val="292929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</a:rPr>
              <a:t>aplikasi</a:t>
            </a:r>
            <a:r>
              <a:rPr lang="en-ID" b="0" i="0" dirty="0">
                <a:solidFill>
                  <a:srgbClr val="292929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</a:rPr>
              <a:t>berdasarkan</a:t>
            </a:r>
            <a:r>
              <a:rPr lang="en-ID" b="0" i="0" dirty="0">
                <a:solidFill>
                  <a:srgbClr val="292929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</a:rPr>
              <a:t>komponen</a:t>
            </a:r>
            <a:r>
              <a:rPr lang="en-ID" b="0" i="0" dirty="0">
                <a:solidFill>
                  <a:srgbClr val="292929"/>
                </a:solidFill>
                <a:effectLst/>
              </a:rPr>
              <a:t>- </a:t>
            </a:r>
            <a:r>
              <a:rPr lang="en-ID" b="0" i="0" dirty="0" err="1">
                <a:solidFill>
                  <a:srgbClr val="292929"/>
                </a:solidFill>
                <a:effectLst/>
              </a:rPr>
              <a:t>komponen</a:t>
            </a:r>
            <a:r>
              <a:rPr lang="en-ID" b="0" i="0" dirty="0">
                <a:solidFill>
                  <a:srgbClr val="292929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</a:rPr>
              <a:t>aplikasi</a:t>
            </a:r>
            <a:r>
              <a:rPr lang="en-ID" b="0" i="0" dirty="0">
                <a:solidFill>
                  <a:srgbClr val="292929"/>
                </a:solidFill>
                <a:effectLst/>
              </a:rPr>
              <a:t>, </a:t>
            </a:r>
            <a:r>
              <a:rPr lang="en-ID" b="0" i="0" dirty="0" err="1">
                <a:solidFill>
                  <a:srgbClr val="292929"/>
                </a:solidFill>
                <a:effectLst/>
              </a:rPr>
              <a:t>seperti</a:t>
            </a:r>
            <a:r>
              <a:rPr lang="en-ID" b="0" i="0" dirty="0">
                <a:solidFill>
                  <a:srgbClr val="292929"/>
                </a:solidFill>
                <a:effectLst/>
              </a:rPr>
              <a:t> : </a:t>
            </a:r>
            <a:r>
              <a:rPr lang="en-ID" b="0" i="0" dirty="0" err="1">
                <a:solidFill>
                  <a:srgbClr val="292929"/>
                </a:solidFill>
                <a:effectLst/>
              </a:rPr>
              <a:t>manipulasi</a:t>
            </a:r>
            <a:r>
              <a:rPr lang="en-ID" b="0" i="0" dirty="0">
                <a:solidFill>
                  <a:srgbClr val="292929"/>
                </a:solidFill>
                <a:effectLst/>
              </a:rPr>
              <a:t> data, controller, dan user interface.</a:t>
            </a:r>
          </a:p>
          <a:p>
            <a:pPr algn="just"/>
            <a:endParaRPr lang="en-ID" b="0" i="0" dirty="0">
              <a:solidFill>
                <a:srgbClr val="292929"/>
              </a:solidFill>
              <a:effectLst/>
            </a:endParaRPr>
          </a:p>
          <a:p>
            <a:pPr algn="just">
              <a:buFont typeface="+mj-lt"/>
              <a:buAutoNum type="arabicPeriod"/>
            </a:pPr>
            <a:r>
              <a:rPr lang="en-ID" b="0" i="0" dirty="0">
                <a:solidFill>
                  <a:srgbClr val="292929"/>
                </a:solidFill>
                <a:effectLst/>
              </a:rPr>
              <a:t>Model </a:t>
            </a:r>
            <a:r>
              <a:rPr lang="en-ID" b="0" i="0" dirty="0" err="1">
                <a:solidFill>
                  <a:srgbClr val="292929"/>
                </a:solidFill>
                <a:effectLst/>
              </a:rPr>
              <a:t>mewakili</a:t>
            </a:r>
            <a:r>
              <a:rPr lang="en-ID" b="0" i="0" dirty="0">
                <a:solidFill>
                  <a:srgbClr val="292929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</a:rPr>
              <a:t>struktur</a:t>
            </a:r>
            <a:r>
              <a:rPr lang="en-ID" b="0" i="0" dirty="0">
                <a:solidFill>
                  <a:srgbClr val="292929"/>
                </a:solidFill>
                <a:effectLst/>
              </a:rPr>
              <a:t> data. </a:t>
            </a:r>
            <a:r>
              <a:rPr lang="en-ID" b="0" i="0" dirty="0" err="1">
                <a:solidFill>
                  <a:srgbClr val="292929"/>
                </a:solidFill>
                <a:effectLst/>
              </a:rPr>
              <a:t>Biasanya</a:t>
            </a:r>
            <a:r>
              <a:rPr lang="en-ID" b="0" i="0" dirty="0">
                <a:solidFill>
                  <a:srgbClr val="292929"/>
                </a:solidFill>
                <a:effectLst/>
              </a:rPr>
              <a:t> model </a:t>
            </a:r>
            <a:r>
              <a:rPr lang="en-ID" b="0" i="0" dirty="0" err="1">
                <a:solidFill>
                  <a:srgbClr val="292929"/>
                </a:solidFill>
                <a:effectLst/>
              </a:rPr>
              <a:t>berisi</a:t>
            </a:r>
            <a:r>
              <a:rPr lang="en-ID" b="0" i="0" dirty="0">
                <a:solidFill>
                  <a:srgbClr val="292929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</a:rPr>
              <a:t>fungsi-fungsi</a:t>
            </a:r>
            <a:r>
              <a:rPr lang="en-ID" b="0" i="0" dirty="0">
                <a:solidFill>
                  <a:srgbClr val="292929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292929"/>
                </a:solidFill>
                <a:effectLst/>
              </a:rPr>
              <a:t>membantu</a:t>
            </a:r>
            <a:r>
              <a:rPr lang="en-ID" b="0" i="0" dirty="0">
                <a:solidFill>
                  <a:srgbClr val="292929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</a:rPr>
              <a:t>seseorang</a:t>
            </a:r>
            <a:r>
              <a:rPr lang="en-ID" b="0" i="0" dirty="0">
                <a:solidFill>
                  <a:srgbClr val="292929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</a:rPr>
              <a:t>dalam</a:t>
            </a:r>
            <a:r>
              <a:rPr lang="en-ID" b="0" i="0" dirty="0">
                <a:solidFill>
                  <a:srgbClr val="292929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</a:rPr>
              <a:t>pengelolaan</a:t>
            </a:r>
            <a:r>
              <a:rPr lang="en-ID" b="0" i="0" dirty="0">
                <a:solidFill>
                  <a:srgbClr val="292929"/>
                </a:solidFill>
                <a:effectLst/>
              </a:rPr>
              <a:t> basis data </a:t>
            </a:r>
            <a:r>
              <a:rPr lang="en-ID" b="0" i="0" dirty="0" err="1">
                <a:solidFill>
                  <a:srgbClr val="292929"/>
                </a:solidFill>
                <a:effectLst/>
              </a:rPr>
              <a:t>seperti</a:t>
            </a:r>
            <a:r>
              <a:rPr lang="en-ID" b="0" i="0" dirty="0">
                <a:solidFill>
                  <a:srgbClr val="292929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</a:rPr>
              <a:t>memasukkan</a:t>
            </a:r>
            <a:r>
              <a:rPr lang="en-ID" b="0" i="0" dirty="0">
                <a:solidFill>
                  <a:srgbClr val="292929"/>
                </a:solidFill>
                <a:effectLst/>
              </a:rPr>
              <a:t> data </a:t>
            </a:r>
            <a:r>
              <a:rPr lang="en-ID" b="0" i="0" dirty="0" err="1">
                <a:solidFill>
                  <a:srgbClr val="292929"/>
                </a:solidFill>
                <a:effectLst/>
              </a:rPr>
              <a:t>ke</a:t>
            </a:r>
            <a:r>
              <a:rPr lang="en-ID" b="0" i="0" dirty="0">
                <a:solidFill>
                  <a:srgbClr val="292929"/>
                </a:solidFill>
                <a:effectLst/>
              </a:rPr>
              <a:t> basis data, </a:t>
            </a:r>
            <a:r>
              <a:rPr lang="en-ID" b="0" i="0" dirty="0" err="1">
                <a:solidFill>
                  <a:srgbClr val="292929"/>
                </a:solidFill>
                <a:effectLst/>
              </a:rPr>
              <a:t>pembaruan</a:t>
            </a:r>
            <a:r>
              <a:rPr lang="en-ID" b="0" i="0" dirty="0">
                <a:solidFill>
                  <a:srgbClr val="292929"/>
                </a:solidFill>
                <a:effectLst/>
              </a:rPr>
              <a:t> data dan lain-lain.</a:t>
            </a:r>
          </a:p>
          <a:p>
            <a:pPr algn="just">
              <a:buFont typeface="+mj-lt"/>
              <a:buAutoNum type="arabicPeriod"/>
            </a:pPr>
            <a:endParaRPr lang="en-ID" b="0" i="0" dirty="0">
              <a:solidFill>
                <a:srgbClr val="292929"/>
              </a:solidFill>
              <a:effectLst/>
            </a:endParaRPr>
          </a:p>
          <a:p>
            <a:pPr algn="just">
              <a:buFont typeface="+mj-lt"/>
              <a:buAutoNum type="arabicPeriod"/>
            </a:pPr>
            <a:r>
              <a:rPr lang="en-ID" b="0" i="0" dirty="0">
                <a:solidFill>
                  <a:srgbClr val="292929"/>
                </a:solidFill>
                <a:effectLst/>
              </a:rPr>
              <a:t>View </a:t>
            </a:r>
            <a:r>
              <a:rPr lang="en-ID" b="0" i="0" dirty="0" err="1">
                <a:solidFill>
                  <a:srgbClr val="292929"/>
                </a:solidFill>
                <a:effectLst/>
              </a:rPr>
              <a:t>adalah</a:t>
            </a:r>
            <a:r>
              <a:rPr lang="en-ID" b="0" i="0" dirty="0">
                <a:solidFill>
                  <a:srgbClr val="292929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</a:rPr>
              <a:t>bagian</a:t>
            </a:r>
            <a:r>
              <a:rPr lang="en-ID" b="0" i="0" dirty="0">
                <a:solidFill>
                  <a:srgbClr val="292929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292929"/>
                </a:solidFill>
                <a:effectLst/>
              </a:rPr>
              <a:t>mengatur</a:t>
            </a:r>
            <a:r>
              <a:rPr lang="en-ID" b="0" i="0" dirty="0">
                <a:solidFill>
                  <a:srgbClr val="292929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</a:rPr>
              <a:t>tampilan</a:t>
            </a:r>
            <a:r>
              <a:rPr lang="en-ID" b="0" i="0" dirty="0">
                <a:solidFill>
                  <a:srgbClr val="292929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</a:rPr>
              <a:t>ke</a:t>
            </a:r>
            <a:r>
              <a:rPr lang="en-ID" b="0" i="0" dirty="0">
                <a:solidFill>
                  <a:srgbClr val="292929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</a:rPr>
              <a:t>pengguna</a:t>
            </a:r>
            <a:r>
              <a:rPr lang="en-ID" b="0" i="0" dirty="0">
                <a:solidFill>
                  <a:srgbClr val="292929"/>
                </a:solidFill>
                <a:effectLst/>
              </a:rPr>
              <a:t>. Bisa </a:t>
            </a:r>
            <a:r>
              <a:rPr lang="en-ID" b="0" i="0" dirty="0" err="1">
                <a:solidFill>
                  <a:srgbClr val="292929"/>
                </a:solidFill>
                <a:effectLst/>
              </a:rPr>
              <a:t>dikatakan</a:t>
            </a:r>
            <a:r>
              <a:rPr lang="en-ID" b="0" i="0" dirty="0">
                <a:solidFill>
                  <a:srgbClr val="292929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</a:rPr>
              <a:t>berupa</a:t>
            </a:r>
            <a:r>
              <a:rPr lang="en-ID" b="0" i="0" dirty="0">
                <a:solidFill>
                  <a:srgbClr val="292929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</a:rPr>
              <a:t>halaman</a:t>
            </a:r>
            <a:r>
              <a:rPr lang="en-ID" b="0" i="0" dirty="0">
                <a:solidFill>
                  <a:srgbClr val="292929"/>
                </a:solidFill>
                <a:effectLst/>
              </a:rPr>
              <a:t> web.</a:t>
            </a:r>
          </a:p>
          <a:p>
            <a:pPr algn="just">
              <a:buFont typeface="+mj-lt"/>
              <a:buAutoNum type="arabicPeriod"/>
            </a:pPr>
            <a:endParaRPr lang="en-ID" b="0" i="0" dirty="0">
              <a:solidFill>
                <a:srgbClr val="292929"/>
              </a:solidFill>
              <a:effectLst/>
            </a:endParaRPr>
          </a:p>
          <a:p>
            <a:pPr algn="just">
              <a:buFont typeface="+mj-lt"/>
              <a:buAutoNum type="arabicPeriod"/>
            </a:pPr>
            <a:r>
              <a:rPr lang="en-ID" b="0" i="0" dirty="0">
                <a:solidFill>
                  <a:srgbClr val="292929"/>
                </a:solidFill>
                <a:effectLst/>
              </a:rPr>
              <a:t>Controller </a:t>
            </a:r>
            <a:r>
              <a:rPr lang="en-ID" b="0" i="0" dirty="0" err="1">
                <a:solidFill>
                  <a:srgbClr val="292929"/>
                </a:solidFill>
                <a:effectLst/>
              </a:rPr>
              <a:t>merupakan</a:t>
            </a:r>
            <a:r>
              <a:rPr lang="en-ID" b="0" i="0" dirty="0">
                <a:solidFill>
                  <a:srgbClr val="292929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</a:rPr>
              <a:t>bagian</a:t>
            </a:r>
            <a:r>
              <a:rPr lang="en-ID" b="0" i="0" dirty="0">
                <a:solidFill>
                  <a:srgbClr val="292929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292929"/>
                </a:solidFill>
                <a:effectLst/>
              </a:rPr>
              <a:t>menjembatani</a:t>
            </a:r>
            <a:r>
              <a:rPr lang="en-ID" b="0" i="0" dirty="0">
                <a:solidFill>
                  <a:srgbClr val="292929"/>
                </a:solidFill>
                <a:effectLst/>
              </a:rPr>
              <a:t> model dan view.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1B30D5-27D5-433D-A6B0-4A0565E52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358" y="2014492"/>
            <a:ext cx="4268593" cy="402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5434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2527-D6D4-4A54-8398-279E98D92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435" y="865864"/>
            <a:ext cx="10058400" cy="114862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Cara Install CodeIgniter</a:t>
            </a:r>
            <a:endParaRPr lang="en-ID" b="1" dirty="0">
              <a:latin typeface="+mn-lt"/>
            </a:endParaRPr>
          </a:p>
        </p:txBody>
      </p:sp>
      <p:pic>
        <p:nvPicPr>
          <p:cNvPr id="7" name="Content Placeholder 6" descr="A picture containing object, drawing, light&#10;&#10;Description automatically generated">
            <a:extLst>
              <a:ext uri="{FF2B5EF4-FFF2-40B4-BE49-F238E27FC236}">
                <a16:creationId xmlns:a16="http://schemas.microsoft.com/office/drawing/2014/main" id="{994AF159-7801-4494-92B8-671CA00AE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4200" y="479520"/>
            <a:ext cx="2736573" cy="84887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712C7D-F9B8-4701-914D-4DD3B872649D}"/>
              </a:ext>
            </a:extLst>
          </p:cNvPr>
          <p:cNvSpPr txBox="1"/>
          <p:nvPr/>
        </p:nvSpPr>
        <p:spPr>
          <a:xfrm>
            <a:off x="891435" y="2477022"/>
            <a:ext cx="8580329" cy="3469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A561C9-AAFB-4033-A70B-215D336774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3"/>
          <a:stretch/>
        </p:blipFill>
        <p:spPr>
          <a:xfrm>
            <a:off x="1259683" y="2260600"/>
            <a:ext cx="9698068" cy="356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0130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2527-D6D4-4A54-8398-279E98D92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435" y="865864"/>
            <a:ext cx="10058400" cy="114862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Cara Install CodeIgniter</a:t>
            </a:r>
            <a:endParaRPr lang="en-ID" b="1" dirty="0">
              <a:latin typeface="+mn-lt"/>
            </a:endParaRPr>
          </a:p>
        </p:txBody>
      </p:sp>
      <p:pic>
        <p:nvPicPr>
          <p:cNvPr id="7" name="Content Placeholder 6" descr="A picture containing object, drawing, light&#10;&#10;Description automatically generated">
            <a:extLst>
              <a:ext uri="{FF2B5EF4-FFF2-40B4-BE49-F238E27FC236}">
                <a16:creationId xmlns:a16="http://schemas.microsoft.com/office/drawing/2014/main" id="{994AF159-7801-4494-92B8-671CA00AE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4200" y="479520"/>
            <a:ext cx="2736573" cy="84887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712C7D-F9B8-4701-914D-4DD3B872649D}"/>
              </a:ext>
            </a:extLst>
          </p:cNvPr>
          <p:cNvSpPr txBox="1"/>
          <p:nvPr/>
        </p:nvSpPr>
        <p:spPr>
          <a:xfrm>
            <a:off x="1242165" y="2014492"/>
            <a:ext cx="9337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Cara lain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mengunduh</a:t>
            </a:r>
            <a:r>
              <a:rPr lang="en-US" dirty="0"/>
              <a:t> di situs </a:t>
            </a:r>
            <a:r>
              <a:rPr lang="en-US" dirty="0" err="1"/>
              <a:t>resminya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Composer yang </a:t>
            </a:r>
            <a:r>
              <a:rPr lang="en-US" dirty="0" err="1"/>
              <a:t>pertlu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menginstall</a:t>
            </a:r>
            <a:r>
              <a:rPr lang="en-US" dirty="0"/>
              <a:t> composer.</a:t>
            </a: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87FC7-462B-4158-B3A8-A0BBE4480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165" y="2895148"/>
            <a:ext cx="4432481" cy="2692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AA1ACB-8017-4F57-B48C-D667DF006E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606"/>
          <a:stretch/>
        </p:blipFill>
        <p:spPr>
          <a:xfrm>
            <a:off x="5920635" y="2895148"/>
            <a:ext cx="4958348" cy="269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2437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Floral flourish</Template>
  <TotalTime>53</TotalTime>
  <Words>377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Avenir Next LT Pro Light</vt:lpstr>
      <vt:lpstr>Garamond</vt:lpstr>
      <vt:lpstr>SavonVTI</vt:lpstr>
      <vt:lpstr>CRUD SEDERHANA DENGAN CODEIGNITER 3</vt:lpstr>
      <vt:lpstr>Apa Itu CodeIgniter ?</vt:lpstr>
      <vt:lpstr>CodeIgniter 3 atau 4 ?</vt:lpstr>
      <vt:lpstr>Mengapa CodeIgniter</vt:lpstr>
      <vt:lpstr>Framework ?</vt:lpstr>
      <vt:lpstr>PHP Framework </vt:lpstr>
      <vt:lpstr>Konsep MVC</vt:lpstr>
      <vt:lpstr>Cara Install CodeIgniter</vt:lpstr>
      <vt:lpstr>Cara Install CodeIgniter</vt:lpstr>
      <vt:lpstr>Apa Saja yang disiapkan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 SEDERHANA DENGAN CODEIGNITER 3</dc:title>
  <dc:creator>SYA</dc:creator>
  <cp:lastModifiedBy>SYA</cp:lastModifiedBy>
  <cp:revision>6</cp:revision>
  <dcterms:created xsi:type="dcterms:W3CDTF">2020-09-16T11:44:22Z</dcterms:created>
  <dcterms:modified xsi:type="dcterms:W3CDTF">2020-09-16T12:38:14Z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