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DM Sans Medium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33" Type="http://schemas.openxmlformats.org/officeDocument/2006/relationships/font" Target="fonts/DMSans-bold.fntdata"/><Relationship Id="rId10" Type="http://schemas.openxmlformats.org/officeDocument/2006/relationships/slide" Target="slides/slide4.xml"/><Relationship Id="rId32" Type="http://schemas.openxmlformats.org/officeDocument/2006/relationships/font" Target="fonts/DMSans-regular.fntdata"/><Relationship Id="rId13" Type="http://schemas.openxmlformats.org/officeDocument/2006/relationships/slide" Target="slides/slide7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6.xml"/><Relationship Id="rId34" Type="http://schemas.openxmlformats.org/officeDocument/2006/relationships/font" Target="fonts/DM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MSansMedium-bold.fntdata"/><Relationship Id="rId16" Type="http://schemas.openxmlformats.org/officeDocument/2006/relationships/font" Target="fonts/DMSansMedium-regular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b19f60506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b19f60506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b19f60506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b19f60506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b19f60506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b19f60506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b19f60506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b19f60506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b19f60506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b19f60506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b19f60506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b19f60506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b19f60506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2b19f60506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b19f60506_0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b19f60506_0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b19f60506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2b19f60506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4" name="Google Shape;134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6" name="Google Shape;136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" name="Google Shape;139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" name="Google Shape;191;p2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" name="Google Shape;192;p2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" name="Google Shape;193;p2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" name="Google Shape;194;p2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2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2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7" name="Google Shape;207;p2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2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2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3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5" name="Google Shape;225;p3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3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3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3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" name="Google Shape;243;p3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3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3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2" name="Google Shape;252;p3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65" name="Google Shape;265;p3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36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6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73" name="Google Shape;273;p36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7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37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9" name="Google Shape;279;p37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37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9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91" name="Google Shape;291;p39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40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1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05" name="Google Shape;305;p41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41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41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2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3" name="Google Shape;313;p42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4" name="Google Shape;314;p42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18" name="Google Shape;318;p43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1" name="Google Shape;321;p43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3" name="Google Shape;323;p43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5" name="Google Shape;325;p43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6" name="Google Shape;326;p43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7" name="Google Shape;327;p43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8" name="Google Shape;328;p43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9" name="Google Shape;329;p43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0" name="Google Shape;330;p43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1" name="Google Shape;331;p43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2" name="Google Shape;332;p43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3" name="Google Shape;333;p43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4" name="Google Shape;334;p43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5" name="Google Shape;335;p43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6" name="Google Shape;336;p43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7" name="Google Shape;337;p43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8" name="Google Shape;338;p43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9" name="Google Shape;339;p43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0" name="Google Shape;340;p43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1" name="Google Shape;341;p43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2" name="Google Shape;342;p43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4" name="Google Shape;344;p43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45" name="Google Shape;345;p43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January 2024</a:t>
            </a:r>
            <a:endParaRPr/>
          </a:p>
        </p:txBody>
      </p:sp>
      <p:sp>
        <p:nvSpPr>
          <p:cNvPr id="355" name="Google Shape;355;p45"/>
          <p:cNvSpPr txBox="1"/>
          <p:nvPr>
            <p:ph type="ctrTitle"/>
          </p:nvPr>
        </p:nvSpPr>
        <p:spPr>
          <a:xfrm>
            <a:off x="366000" y="223825"/>
            <a:ext cx="78429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Exoplanet Data Explorer and Calculating Detection Signal of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Different Methods</a:t>
            </a:r>
            <a:endParaRPr sz="3200"/>
          </a:p>
        </p:txBody>
      </p:sp>
      <p:sp>
        <p:nvSpPr>
          <p:cNvPr id="356" name="Google Shape;356;p45"/>
          <p:cNvSpPr txBox="1"/>
          <p:nvPr>
            <p:ph idx="2" type="subTitle"/>
          </p:nvPr>
        </p:nvSpPr>
        <p:spPr>
          <a:xfrm>
            <a:off x="366000" y="2171250"/>
            <a:ext cx="38178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Ketchem, Raihan Malik, and Mitchell Weber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38" y="2100925"/>
            <a:ext cx="4108269" cy="273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46"/>
          <p:cNvSpPr txBox="1"/>
          <p:nvPr>
            <p:ph idx="1" type="subTitle"/>
          </p:nvPr>
        </p:nvSpPr>
        <p:spPr>
          <a:xfrm>
            <a:off x="197375" y="1219075"/>
            <a:ext cx="7971900" cy="43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120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Further  our understanding of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strengths</a:t>
            </a:r>
            <a:r>
              <a:rPr lang="en"/>
              <a:t> and </a:t>
            </a:r>
            <a:r>
              <a:rPr lang="en">
                <a:highlight>
                  <a:srgbClr val="E06666"/>
                </a:highlight>
              </a:rPr>
              <a:t>limits</a:t>
            </a:r>
            <a:r>
              <a:rPr lang="en"/>
              <a:t> of detection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120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See if/how </a:t>
            </a:r>
            <a:r>
              <a:rPr b="1" lang="en"/>
              <a:t>earth-like planets</a:t>
            </a:r>
            <a:r>
              <a:rPr lang="en"/>
              <a:t> could be </a:t>
            </a:r>
            <a:r>
              <a:rPr lang="en"/>
              <a:t>detected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0" y="0"/>
            <a:ext cx="9177900" cy="118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5" name="Google Shape;365;p46"/>
          <p:cNvSpPr txBox="1"/>
          <p:nvPr>
            <p:ph idx="2" type="body"/>
          </p:nvPr>
        </p:nvSpPr>
        <p:spPr>
          <a:xfrm>
            <a:off x="197375" y="330300"/>
            <a:ext cx="29691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000000"/>
                </a:solidFill>
              </a:rPr>
              <a:t>Motivation</a:t>
            </a:r>
            <a:endParaRPr b="1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have we detected exoplanets thus far?</a:t>
            </a:r>
            <a:endParaRPr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There are a few main detection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We plotted currently known exoplanets by these different methods (and more)</a:t>
            </a:r>
            <a:endParaRPr/>
          </a:p>
        </p:txBody>
      </p:sp>
      <p:sp>
        <p:nvSpPr>
          <p:cNvPr id="372" name="Google Shape;372;p4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73" name="Google Shape;373;p47"/>
          <p:cNvSpPr txBox="1"/>
          <p:nvPr/>
        </p:nvSpPr>
        <p:spPr>
          <a:xfrm>
            <a:off x="4389700" y="405825"/>
            <a:ext cx="41871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Flux difference in the star’s light from passing planet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Radial Velocity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Wobble from planet’s gravity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Doppler Effect causes a shift in the star’s light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Microlensing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Light from different star bent by gravity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Direct Imaging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Resolving the image of the planet by blocking the image of the star</a:t>
            </a:r>
            <a:endParaRPr sz="1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380" name="Google Shape;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739" y="2661000"/>
            <a:ext cx="3406026" cy="210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25" y="556650"/>
            <a:ext cx="3406024" cy="21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750" y="556650"/>
            <a:ext cx="3406024" cy="210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723" y="2660999"/>
            <a:ext cx="3410024" cy="2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8"/>
          <p:cNvSpPr txBox="1"/>
          <p:nvPr/>
        </p:nvSpPr>
        <p:spPr>
          <a:xfrm>
            <a:off x="7129375" y="578925"/>
            <a:ext cx="18174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What do you notice?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These should stick out right away: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rgbClr val="6AA84F"/>
                </a:highlight>
                <a:latin typeface="DM Sans"/>
                <a:ea typeface="DM Sans"/>
                <a:cs typeface="DM Sans"/>
                <a:sym typeface="DM Sans"/>
              </a:rPr>
              <a:t>Transit</a:t>
            </a: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is </a:t>
            </a: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sensitive</a:t>
            </a: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to 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radius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FF"/>
                </a:highlight>
                <a:latin typeface="DM Sans"/>
                <a:ea typeface="DM Sans"/>
                <a:cs typeface="DM Sans"/>
                <a:sym typeface="DM Sans"/>
              </a:rPr>
              <a:t>Radial Velocity</a:t>
            </a: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is sensitive to mass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rgbClr val="FF0000"/>
                </a:highlight>
                <a:latin typeface="DM Sans"/>
                <a:ea typeface="DM Sans"/>
                <a:cs typeface="DM Sans"/>
                <a:sym typeface="DM Sans"/>
              </a:rPr>
              <a:t>Imaging</a:t>
            </a: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is sensitive to 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mass and semi-major axis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highlight>
                  <a:srgbClr val="000000"/>
                </a:highlight>
                <a:latin typeface="DM Sans"/>
                <a:ea typeface="DM Sans"/>
                <a:cs typeface="DM Sans"/>
                <a:sym typeface="DM Sans"/>
              </a:rPr>
              <a:t>Microlensing</a:t>
            </a: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is sensitive to semi-major axis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but</a:t>
            </a:r>
            <a:r>
              <a:rPr lang="en" sz="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in a different way</a:t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49"/>
          <p:cNvSpPr txBox="1"/>
          <p:nvPr>
            <p:ph type="title"/>
          </p:nvPr>
        </p:nvSpPr>
        <p:spPr>
          <a:xfrm>
            <a:off x="197375" y="1052750"/>
            <a:ext cx="37701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are the sensitivities exactly?</a:t>
            </a:r>
            <a:endParaRPr/>
          </a:p>
        </p:txBody>
      </p:sp>
      <p:sp>
        <p:nvSpPr>
          <p:cNvPr id="391" name="Google Shape;391;p4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Here we analyze the sensitivity curves of transit and radial velocity.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Notice the gaps that are </a:t>
            </a:r>
            <a:r>
              <a:rPr i="1" lang="en"/>
              <a:t>not</a:t>
            </a:r>
            <a:r>
              <a:rPr lang="en"/>
              <a:t> associated with the sensitivity limits!</a:t>
            </a:r>
            <a:endParaRPr/>
          </a:p>
        </p:txBody>
      </p:sp>
      <p:pic>
        <p:nvPicPr>
          <p:cNvPr id="392" name="Google Shape;3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200" y="288500"/>
            <a:ext cx="3617650" cy="21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9"/>
          <p:cNvPicPr preferRelativeResize="0"/>
          <p:nvPr/>
        </p:nvPicPr>
        <p:blipFill rotWithShape="1">
          <a:blip r:embed="rId4">
            <a:alphaModFix/>
          </a:blip>
          <a:srcRect b="0" l="0" r="139" t="0"/>
          <a:stretch/>
        </p:blipFill>
        <p:spPr>
          <a:xfrm>
            <a:off x="5516501" y="2671969"/>
            <a:ext cx="3617650" cy="211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675" y="3531688"/>
            <a:ext cx="17166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8298" y="1054449"/>
            <a:ext cx="1470089" cy="5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0"/>
          <p:cNvSpPr txBox="1"/>
          <p:nvPr>
            <p:ph type="title"/>
          </p:nvPr>
        </p:nvSpPr>
        <p:spPr>
          <a:xfrm>
            <a:off x="197375" y="1052750"/>
            <a:ext cx="3151800" cy="24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how would these methods work for an Earth-like planet?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197375" y="3592100"/>
            <a:ext cx="31518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We tested the detection signals for an Earth-like planet orbiting an</a:t>
            </a:r>
            <a:r>
              <a:rPr lang="en">
                <a:highlight>
                  <a:srgbClr val="00FFFF"/>
                </a:highlight>
              </a:rPr>
              <a:t> M-type star </a:t>
            </a:r>
            <a:r>
              <a:rPr lang="en"/>
              <a:t>(the most common star type). </a:t>
            </a:r>
            <a:endParaRPr/>
          </a:p>
        </p:txBody>
      </p:sp>
      <p:sp>
        <p:nvSpPr>
          <p:cNvPr id="403" name="Google Shape;403;p50"/>
          <p:cNvSpPr txBox="1"/>
          <p:nvPr/>
        </p:nvSpPr>
        <p:spPr>
          <a:xfrm>
            <a:off x="4396200" y="489850"/>
            <a:ext cx="45504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Transit					 	~0.000934</a:t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Radial Velocity					~0.516 m/s</a:t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Direct imaging					~5.45e-08</a:t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4" name="Google Shape;4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25" y="447725"/>
            <a:ext cx="13430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325" y="2205750"/>
            <a:ext cx="1343025" cy="5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325" y="4068275"/>
            <a:ext cx="1343025" cy="5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1"/>
          <p:cNvSpPr txBox="1"/>
          <p:nvPr>
            <p:ph type="title"/>
          </p:nvPr>
        </p:nvSpPr>
        <p:spPr>
          <a:xfrm>
            <a:off x="197375" y="1052750"/>
            <a:ext cx="3151800" cy="23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these results match state-of-the art detection sensitivities?</a:t>
            </a:r>
            <a:endParaRPr/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197375" y="3401175"/>
            <a:ext cx="3185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Could we detect an Earth-like planet orbiting an M-type star?</a:t>
            </a:r>
            <a:endParaRPr/>
          </a:p>
        </p:txBody>
      </p:sp>
      <p:sp>
        <p:nvSpPr>
          <p:cNvPr id="414" name="Google Shape;414;p51"/>
          <p:cNvSpPr txBox="1"/>
          <p:nvPr>
            <p:ph idx="2" type="body"/>
          </p:nvPr>
        </p:nvSpPr>
        <p:spPr>
          <a:xfrm>
            <a:off x="19680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15" name="Google Shape;415;p51"/>
          <p:cNvSpPr txBox="1"/>
          <p:nvPr/>
        </p:nvSpPr>
        <p:spPr>
          <a:xfrm>
            <a:off x="4396225" y="405825"/>
            <a:ext cx="26664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Transit		~0.000934</a:t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			</a:t>
            </a: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</a:t>
            </a: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0.09%</a:t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Radial Velocity	~0.516 m/s	</a:t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Direct imaging	~5.45e-08</a:t>
            </a:r>
            <a:endParaRPr b="1"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6" name="Google Shape;416;p51"/>
          <p:cNvSpPr txBox="1"/>
          <p:nvPr/>
        </p:nvSpPr>
        <p:spPr>
          <a:xfrm>
            <a:off x="7087525" y="405825"/>
            <a:ext cx="18606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Faintly detectable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On the edge of what is detectable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Not detectable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97375" y="196450"/>
            <a:ext cx="3151800" cy="5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352575" y="827775"/>
            <a:ext cx="48354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Merriweather"/>
                <a:ea typeface="Merriweather"/>
                <a:cs typeface="Merriweather"/>
                <a:sym typeface="Merriweather"/>
              </a:rPr>
              <a:t>Transit</a:t>
            </a:r>
            <a:endParaRPr b="1" sz="2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Planets with large radii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○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Shorter orbital periods easier to detect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Way to observe the Radius of an exoplanet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 u="sng">
                <a:latin typeface="Merriweather"/>
                <a:ea typeface="Merriweather"/>
                <a:cs typeface="Merriweather"/>
                <a:sym typeface="Merriweather"/>
              </a:rPr>
              <a:t>Radial Velocity</a:t>
            </a:r>
            <a:endParaRPr b="1" sz="2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Larger planets that orbit closer to their star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Way to observe mass of an exoplanet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600" u="sng">
                <a:latin typeface="Merriweather"/>
                <a:ea typeface="Merriweather"/>
                <a:cs typeface="Merriweather"/>
                <a:sym typeface="Merriweather"/>
              </a:rPr>
              <a:t>Direct Imaging</a:t>
            </a:r>
            <a:endParaRPr b="1" sz="26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Planet must be large enough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Star + Planet must be far enough away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Less data points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3" name="Google Shape;42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2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52"/>
          <p:cNvSpPr txBox="1"/>
          <p:nvPr/>
        </p:nvSpPr>
        <p:spPr>
          <a:xfrm>
            <a:off x="5765575" y="827775"/>
            <a:ext cx="30432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Detection Signals</a:t>
            </a:r>
            <a:endParaRPr b="1" sz="2500" u="sng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Earth-like planets give faint signals for all three methods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○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 is best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 state-of-the-art detection gets better, more planets will be detectable close to the sensitivity limit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3"/>
          <p:cNvSpPr txBox="1"/>
          <p:nvPr/>
        </p:nvSpPr>
        <p:spPr>
          <a:xfrm>
            <a:off x="304775" y="1914875"/>
            <a:ext cx="4364100" cy="2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References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[1] NASA. Alien Worlds / Historic Timeline. url: https : / / exoplanets . nasa . gov / alien - worlds /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historic-timeline/#first-planetary-disk-observed. (accessed: 1.28.2025).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[2] Joshua N. Winn. “Exoplanet Transits and Occultations”. In: Exoplanets (2010).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[3] Debra A. Fischer Christophe Lovis. “Radial Velocity Techniques for Exoplanets”. In: Exoplanets (2010).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[4] Ben R. Oppenheimer Wesley A. Traub. “Direct Imaging of Exoplanets”. In: Exoplanets (2010).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[5] B. Scott Gaudi. “Microlensing by Exoplanets”. In: Exoplanets (2010).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304775" y="222650"/>
            <a:ext cx="63237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Questions?</a:t>
            </a:r>
            <a:endParaRPr b="1" sz="2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4752450" y="3339925"/>
            <a:ext cx="41136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Division of work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Coding - Seth Ketchem, Raihan Malik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Paper - Raihan Malik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Presentation - Seth Ketchem, Mitchell Weber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