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9"/>
  </p:notesMasterIdLst>
  <p:sldIdLst>
    <p:sldId id="256" r:id="rId3"/>
    <p:sldId id="276" r:id="rId4"/>
    <p:sldId id="287" r:id="rId5"/>
    <p:sldId id="285" r:id="rId6"/>
    <p:sldId id="277" r:id="rId7"/>
    <p:sldId id="278" r:id="rId8"/>
    <p:sldId id="286" r:id="rId9"/>
    <p:sldId id="279" r:id="rId10"/>
    <p:sldId id="280" r:id="rId11"/>
    <p:sldId id="288" r:id="rId12"/>
    <p:sldId id="281" r:id="rId13"/>
    <p:sldId id="284" r:id="rId14"/>
    <p:sldId id="289" r:id="rId15"/>
    <p:sldId id="282" r:id="rId16"/>
    <p:sldId id="283" r:id="rId17"/>
    <p:sldId id="290" r:id="rId18"/>
    <p:sldId id="291" r:id="rId19"/>
    <p:sldId id="299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06A76-0E32-43EC-9522-87C9FE46B035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AE24E-D50A-41E8-ADF5-4D23838A4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47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25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590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2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77DBB-1DAC-4362-AB97-DE20435508B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D67D-1997-4F13-9398-8E327B17161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09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7F2A3-D502-40DA-AA6E-ACFD4D0DBA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05AD-2BDF-479E-9A69-02254077838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30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46A41-B37D-4CDA-A065-32AD69ED43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FAC93-A3DB-4F13-9F0A-354028043E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4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38601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1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BD7AA-7275-4E4F-BF4E-B36BEE4BAAA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1A845-661E-4826-9510-34D12C5B8F4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933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E5EB-A1AD-45D2-853C-BC2ED9E893F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4778-104B-456C-9F49-2B9917D7E83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40D6-B8DD-4F75-981A-79DFDEF50F3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D64AF-A5A0-4710-9048-D13336C470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3163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65C4C-8828-459D-884F-79E3787C86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04169-FCDC-422C-84FE-519957DE534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47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9A45A-0FFD-4E8E-8416-ACB20B63F6C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87B91-8F14-434E-95EB-7732B9AE6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591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7076-BD81-41F2-8915-6471169FD7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0C11-DC39-4CAD-A79A-423A3C3E13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19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5FCF1-368D-4AB3-952F-7FC1984F4F7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EBC0-0226-4A1C-A62E-76EC8CB512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068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1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1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2C570-06AB-4E65-A8CB-A7BC1CF7B2B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2E5F1-B747-4CA0-B616-E69156522B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1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729111-9CFB-4C91-83F8-74F6F99E46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576D9F-AE76-471A-8AFD-2C7A82EEBA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9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7,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772400" cy="762000"/>
          </a:xfrm>
        </p:spPr>
        <p:txBody>
          <a:bodyPr/>
          <a:lstStyle/>
          <a:p>
            <a:r>
              <a:rPr lang="en-US" dirty="0" smtClean="0"/>
              <a:t>CSE-214</a:t>
            </a:r>
          </a:p>
          <a:p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0" y="5638800"/>
            <a:ext cx="9144000" cy="51434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fr-CA" sz="2400" u="sng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Presented</a:t>
            </a:r>
            <a:r>
              <a:rPr lang="fr-CA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 By:-</a:t>
            </a:r>
            <a:endParaRPr lang="en-US" sz="2400" u="sng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0" y="5991226"/>
            <a:ext cx="9144000" cy="33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FF00"/>
                </a:solidFill>
                <a:latin typeface="Cambria" panose="02040503050406030204" pitchFamily="18" charset="0"/>
              </a:rPr>
              <a:t>MD. IFTEKHARUL ISLAM SAKIB</a:t>
            </a:r>
            <a:endParaRPr lang="en-US" sz="2400" b="1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 bwMode="auto">
          <a:xfrm>
            <a:off x="0" y="6324600"/>
            <a:ext cx="9144000" cy="33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Lecturer,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DH=8AH, CL=3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If DX=8AH</a:t>
            </a:r>
            <a:r>
              <a:rPr lang="en-US" dirty="0"/>
              <a:t>, </a:t>
            </a:r>
            <a:r>
              <a:rPr lang="en-US" dirty="0" smtClean="0"/>
              <a:t>CX=3 </a:t>
            </a:r>
            <a:endParaRPr lang="en-US" dirty="0"/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SHL </a:t>
            </a:r>
            <a:r>
              <a:rPr lang="en-US" dirty="0" smtClean="0">
                <a:solidFill>
                  <a:srgbClr val="C00000"/>
                </a:solidFill>
              </a:rPr>
              <a:t>DX, CX</a:t>
            </a: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SHL and SAL 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DH=50H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DX=450H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375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 smtClean="0"/>
              <a:t>Shifts the bits in the destination to the right</a:t>
            </a:r>
          </a:p>
          <a:p>
            <a:r>
              <a:rPr lang="en-US" dirty="0" smtClean="0"/>
              <a:t>The LSB is shifted into CF</a:t>
            </a:r>
          </a:p>
          <a:p>
            <a:r>
              <a:rPr lang="en-US" dirty="0" smtClean="0"/>
              <a:t>In case of SAR MSB retains its original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and SAR instructions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6600"/>
            <a:ext cx="4500000" cy="213090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729724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SHR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352750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0" y="32766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71259" y="5729724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SAR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5352750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 smtClean="0"/>
              <a:t>SHR should be used for unsigned interpretation as </a:t>
            </a:r>
            <a:r>
              <a:rPr lang="en-US" dirty="0"/>
              <a:t>it </a:t>
            </a:r>
            <a:r>
              <a:rPr lang="en-US" dirty="0" smtClean="0"/>
              <a:t>does not preserve </a:t>
            </a:r>
            <a:r>
              <a:rPr lang="en-US" dirty="0"/>
              <a:t>sign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SAR </a:t>
            </a:r>
            <a:r>
              <a:rPr lang="en-US" dirty="0"/>
              <a:t>should be used for </a:t>
            </a:r>
            <a:r>
              <a:rPr lang="en-US" dirty="0" smtClean="0"/>
              <a:t>signed interpretation as it preserves sign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and SAR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59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AL=-15, CL=1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SHR AL,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If AL=-15, CL=1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 smtClean="0">
                <a:solidFill>
                  <a:srgbClr val="C00000"/>
                </a:solidFill>
              </a:rPr>
              <a:t>SAR AL, CL</a:t>
            </a: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dirty="0" smtClean="0">
                <a:solidFill>
                  <a:srgbClr val="C00000"/>
                </a:solidFill>
              </a:rPr>
              <a:t>SAR </a:t>
            </a:r>
            <a:r>
              <a:rPr lang="en-US" dirty="0">
                <a:solidFill>
                  <a:srgbClr val="C00000"/>
                </a:solidFill>
              </a:rPr>
              <a:t>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AL=120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AL=-8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6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ROL and ROR shifts bits in destination to the left and right respectively</a:t>
            </a:r>
          </a:p>
          <a:p>
            <a:r>
              <a:rPr lang="en-US" sz="2200" dirty="0" smtClean="0"/>
              <a:t>For ROL MSB is shifted into the rightmost bit and CF</a:t>
            </a:r>
          </a:p>
          <a:p>
            <a:r>
              <a:rPr lang="en-US" sz="2200" dirty="0" smtClean="0"/>
              <a:t>FOR ROR rightmost bit is shifted into MSB and CF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ROL and ROR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ROL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71259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 rot="16200000">
            <a:off x="6759418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45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Works similarly to ROL and ROR respectively</a:t>
            </a:r>
          </a:p>
          <a:p>
            <a:r>
              <a:rPr lang="en-US" sz="2200" dirty="0" smtClean="0"/>
              <a:t>For RCL, CF is shifted to LSB and MSB is shifted to CF</a:t>
            </a:r>
          </a:p>
          <a:p>
            <a:r>
              <a:rPr lang="en-US" sz="2200" dirty="0" smtClean="0"/>
              <a:t>FOR RCR, CF is shifted to MSB and LSB shifted to CF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RCL and RCR instructions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47798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RCL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rot="16200000">
            <a:off x="2035957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71259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RCR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48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2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Multiplication instructions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imul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Signed multiply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mul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Unsigned multiply</a:t>
            </a:r>
          </a:p>
          <a:p>
            <a:r>
              <a:rPr lang="en-US" b="1" dirty="0" smtClean="0"/>
              <a:t>Byte and Word Multiplication</a:t>
            </a:r>
            <a:r>
              <a:rPr lang="en-US" dirty="0" smtClean="0"/>
              <a:t> (A X B)</a:t>
            </a:r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bytes</a:t>
            </a:r>
            <a:r>
              <a:rPr lang="en-US" dirty="0" smtClean="0"/>
              <a:t> are multiplied, the result is a 16-bit </a:t>
            </a:r>
            <a:r>
              <a:rPr lang="en-US" b="1" dirty="0" smtClean="0"/>
              <a:t>word</a:t>
            </a:r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 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product: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words</a:t>
            </a:r>
            <a:r>
              <a:rPr lang="en-US" dirty="0" smtClean="0"/>
              <a:t> are multiplied, the result is a 32-bit </a:t>
            </a:r>
            <a:r>
              <a:rPr lang="en-US" b="1" i="1" dirty="0" err="1" smtClean="0"/>
              <a:t>doubleword</a:t>
            </a:r>
            <a:endParaRPr lang="en-US" dirty="0" smtClean="0"/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ax</a:t>
            </a:r>
          </a:p>
          <a:p>
            <a:pPr lvl="2"/>
            <a:r>
              <a:rPr lang="en-US" dirty="0" smtClean="0"/>
              <a:t>Product (ms 16 bits): </a:t>
            </a:r>
            <a:r>
              <a:rPr lang="en-US" b="1" dirty="0" err="1" smtClean="0"/>
              <a:t>dx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Product (</a:t>
            </a:r>
            <a:r>
              <a:rPr lang="en-US" dirty="0" err="1" smtClean="0"/>
              <a:t>ls</a:t>
            </a:r>
            <a:r>
              <a:rPr lang="en-US" dirty="0" smtClean="0"/>
              <a:t> 16 bits):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9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can be a register or memory location (not a constant)</a:t>
            </a:r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41148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SF, ZF, AF, and </a:t>
            </a:r>
            <a:r>
              <a:rPr lang="en-US" dirty="0" smtClean="0"/>
              <a:t>PF Undefined</a:t>
            </a:r>
            <a:endParaRPr lang="en-US" dirty="0"/>
          </a:p>
          <a:p>
            <a:pPr marL="858838" indent="-320675"/>
            <a:r>
              <a:rPr lang="en-US" dirty="0"/>
              <a:t> CF/OF</a:t>
            </a:r>
          </a:p>
          <a:p>
            <a:pPr marL="1076325" lvl="1" indent="-320675"/>
            <a:r>
              <a:rPr lang="en-US" dirty="0"/>
              <a:t>MUL </a:t>
            </a:r>
          </a:p>
          <a:p>
            <a:pPr marL="1344613" lvl="2" indent="-268288"/>
            <a:r>
              <a:rPr lang="en-US" dirty="0"/>
              <a:t>0: </a:t>
            </a:r>
            <a:r>
              <a:rPr lang="en-US" dirty="0" smtClean="0"/>
              <a:t>if upper </a:t>
            </a:r>
            <a:r>
              <a:rPr lang="en-US" dirty="0"/>
              <a:t>half result </a:t>
            </a:r>
            <a:r>
              <a:rPr lang="en-US" dirty="0" smtClean="0"/>
              <a:t>0</a:t>
            </a:r>
          </a:p>
          <a:p>
            <a:pPr marL="1344613" lvl="2" indent="-268288"/>
            <a:r>
              <a:rPr lang="en-US" dirty="0" smtClean="0"/>
              <a:t>1: Otherwise</a:t>
            </a:r>
          </a:p>
          <a:p>
            <a:pPr marL="1076325" lvl="1" indent="-320675"/>
            <a:r>
              <a:rPr lang="en-US" dirty="0" smtClean="0"/>
              <a:t>IMUL </a:t>
            </a:r>
            <a:endParaRPr lang="en-US" dirty="0"/>
          </a:p>
          <a:p>
            <a:pPr marL="1344613" lvl="2" indent="-268288"/>
            <a:r>
              <a:rPr lang="en-US" dirty="0"/>
              <a:t>0: if upper half is sign extension of lower half.</a:t>
            </a:r>
          </a:p>
          <a:p>
            <a:pPr marL="1344613" lvl="2" indent="-268288"/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40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More Examples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35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AL=80h,BL=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</a:t>
                      </a:r>
                      <a:r>
                        <a:rPr lang="en-US" dirty="0" smtClean="0"/>
                        <a:t>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IMUL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smtClean="0"/>
                        <a:t>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1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AND	destination, source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OR		destination, source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XOR	destination, source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 restrictions of destination and source are the same as ADD or SUB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Division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cbw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cwd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div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unsigned divide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idiv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signed divide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Byte and Word Division (A/B)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same </a:t>
            </a:r>
            <a:r>
              <a:rPr lang="en-US" b="1" dirty="0" smtClean="0"/>
              <a:t>size</a:t>
            </a:r>
            <a:r>
              <a:rPr lang="en-US" dirty="0" smtClean="0"/>
              <a:t> as the divisor</a:t>
            </a:r>
          </a:p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al ;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  <a:endParaRPr lang="en-US" dirty="0" smtClean="0"/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err="1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ax ; </a:t>
            </a:r>
            <a:r>
              <a:rPr lang="en-US" dirty="0" smtClean="0"/>
              <a:t>Remainder: </a:t>
            </a:r>
            <a:r>
              <a:rPr lang="en-US" b="1" dirty="0" err="1" smtClean="0"/>
              <a:t>dx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96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 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  <a:r>
              <a:rPr lang="en-US" b="1" dirty="0" err="1" smtClean="0"/>
              <a:t>bx</a:t>
            </a:r>
            <a:r>
              <a:rPr lang="en-US" dirty="0" smtClean="0"/>
              <a:t> 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0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Divide Overflow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divisor</a:t>
            </a:r>
            <a:r>
              <a:rPr lang="en-US" dirty="0" smtClean="0"/>
              <a:t> is much smaller than the </a:t>
            </a:r>
            <a:r>
              <a:rPr lang="en-US" b="1" dirty="0" smtClean="0"/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49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4038600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7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1696" y="2383720"/>
            <a:ext cx="702468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Thank you</a:t>
            </a:r>
            <a:endParaRPr lang="en-US" sz="9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70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SF,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AF is 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CF, OF =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9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XOR AX, AX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OR  CX, CX</a:t>
            </a:r>
          </a:p>
          <a:p>
            <a:pPr marL="627063" indent="-179388">
              <a:buNone/>
            </a:pPr>
            <a:r>
              <a:rPr lang="en-US" dirty="0"/>
              <a:t> </a:t>
            </a:r>
            <a:r>
              <a:rPr lang="en-US" dirty="0" smtClean="0"/>
              <a:t>  CMP CX,0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AND AL, 0Fh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505200" y="1981200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981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Clearing a Register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505200" y="3200400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3200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Testing a Register for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505200" y="4267200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4267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Converting ASCII Digit to a number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76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a single operand</a:t>
            </a:r>
          </a:p>
          <a:p>
            <a:r>
              <a:rPr lang="en-US" dirty="0" smtClean="0"/>
              <a:t>Performs one’s complement operation on the destination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NOT 	destination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 Instruction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5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similarly to the AND instruction</a:t>
            </a:r>
          </a:p>
          <a:p>
            <a:r>
              <a:rPr lang="en-US" dirty="0" smtClean="0"/>
              <a:t>Except doesn’t write the output on the destination.</a:t>
            </a:r>
          </a:p>
          <a:p>
            <a:r>
              <a:rPr lang="en-US" dirty="0" smtClean="0"/>
              <a:t>Only sets or resets the flags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TEST 	destination, source</a:t>
            </a:r>
          </a:p>
          <a:p>
            <a:r>
              <a:rPr lang="en-US" dirty="0" smtClean="0"/>
              <a:t>Usually used for flow control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 Instruction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3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447675" indent="0">
              <a:buNone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TEST AL,1</a:t>
            </a:r>
          </a:p>
          <a:p>
            <a:pPr marL="627063" indent="-179388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JZ ……</a:t>
            </a:r>
            <a:endParaRPr lang="en-US" dirty="0" smtClean="0"/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Instruction</a:t>
            </a:r>
          </a:p>
        </p:txBody>
      </p:sp>
      <p:sp>
        <p:nvSpPr>
          <p:cNvPr id="6" name="Left Arrow 5"/>
          <p:cNvSpPr/>
          <p:nvPr/>
        </p:nvSpPr>
        <p:spPr>
          <a:xfrm>
            <a:off x="3505200" y="26786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67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Testing a number is even or not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two possible formats: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Opcode</a:t>
            </a:r>
            <a:r>
              <a:rPr lang="en-US" dirty="0" smtClean="0">
                <a:solidFill>
                  <a:srgbClr val="0070C0"/>
                </a:solidFill>
              </a:rPr>
              <a:t> 		destination, 1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Opcode</a:t>
            </a:r>
            <a:r>
              <a:rPr lang="en-US" dirty="0" smtClean="0">
                <a:solidFill>
                  <a:srgbClr val="0070C0"/>
                </a:solidFill>
              </a:rPr>
              <a:t> 		destination, CL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200" dirty="0"/>
              <a:t>SF,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AF is </a:t>
            </a:r>
            <a:r>
              <a:rPr lang="en-US" sz="2200" dirty="0" smtClean="0"/>
              <a:t>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 smtClean="0"/>
              <a:t> CF value changes according to Shift / Rotate Type</a:t>
            </a:r>
            <a:endParaRPr lang="en-US" sz="2200" dirty="0"/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OF =1 if result changes sign on last Shift / Rotation</a:t>
            </a:r>
            <a:endParaRPr lang="en-US" sz="22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Shift / Rotate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the bits in the destination to the left</a:t>
            </a:r>
          </a:p>
          <a:p>
            <a:r>
              <a:rPr lang="en-US" dirty="0" smtClean="0"/>
              <a:t>The MSB is shifted into CF</a:t>
            </a:r>
          </a:p>
          <a:p>
            <a:r>
              <a:rPr lang="en-US" dirty="0" smtClean="0"/>
              <a:t>A 0 is shifted to LSB</a:t>
            </a:r>
          </a:p>
          <a:p>
            <a:r>
              <a:rPr lang="en-US" dirty="0" smtClean="0"/>
              <a:t>SAL and SHL generate the same machine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SHL and SAL instructions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471" y="3606662"/>
            <a:ext cx="7934144" cy="2336938"/>
            <a:chOff x="333556" y="3505200"/>
            <a:chExt cx="7934144" cy="2336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81200" y="3505200"/>
              <a:ext cx="6286500" cy="2336938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33556" y="4182070"/>
              <a:ext cx="76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SHL and SAL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1040921" y="4427870"/>
              <a:ext cx="914400" cy="431731"/>
            </a:xfrm>
            <a:prstGeom prst="strip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068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16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710</TotalTime>
  <Words>907</Words>
  <Application>Microsoft Office PowerPoint</Application>
  <PresentationFormat>On-screen Show (4:3)</PresentationFormat>
  <Paragraphs>244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Concourse</vt:lpstr>
      <vt:lpstr>8_162</vt:lpstr>
      <vt:lpstr>Chapter 7, 9</vt:lpstr>
      <vt:lpstr>AND, OR AND XOR</vt:lpstr>
      <vt:lpstr>AND, OR AND XOR</vt:lpstr>
      <vt:lpstr>AND, OR AND XOR </vt:lpstr>
      <vt:lpstr>NOT Instruction</vt:lpstr>
      <vt:lpstr>TEST Instruction</vt:lpstr>
      <vt:lpstr>TEST Instruction</vt:lpstr>
      <vt:lpstr>Shift / Rotate Instructions</vt:lpstr>
      <vt:lpstr>SHL and SAL instructions</vt:lpstr>
      <vt:lpstr>SHL and SAL instructions</vt:lpstr>
      <vt:lpstr>SHR and SAR instructions</vt:lpstr>
      <vt:lpstr>SHR and SAR instructions</vt:lpstr>
      <vt:lpstr>SHR and SAR instructions</vt:lpstr>
      <vt:lpstr>ROL and ROR</vt:lpstr>
      <vt:lpstr>RCL and RCR instructions</vt:lpstr>
      <vt:lpstr>Multiplication instructions </vt:lpstr>
      <vt:lpstr>Multiplication instructions</vt:lpstr>
      <vt:lpstr>Multiplication instructions</vt:lpstr>
      <vt:lpstr>More Examples</vt:lpstr>
      <vt:lpstr>Division instructions</vt:lpstr>
      <vt:lpstr>Byte and Word Division (A/B)</vt:lpstr>
      <vt:lpstr>An Example</vt:lpstr>
      <vt:lpstr>Divide Overflow</vt:lpstr>
      <vt:lpstr>Sign Extension of the Dividend</vt:lpstr>
      <vt:lpstr>Sign Extension of the Dividend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6&amp;7</dc:title>
  <dc:creator>parag1</dc:creator>
  <cp:lastModifiedBy>user</cp:lastModifiedBy>
  <cp:revision>28</cp:revision>
  <dcterms:created xsi:type="dcterms:W3CDTF">2006-08-16T00:00:00Z</dcterms:created>
  <dcterms:modified xsi:type="dcterms:W3CDTF">2019-05-14T07:44:47Z</dcterms:modified>
</cp:coreProperties>
</file>