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58" r:id="rId5"/>
    <p:sldId id="264" r:id="rId6"/>
    <p:sldId id="259" r:id="rId7"/>
    <p:sldId id="260" r:id="rId8"/>
    <p:sldId id="261" r:id="rId9"/>
    <p:sldId id="267" r:id="rId10"/>
    <p:sldId id="268" r:id="rId11"/>
    <p:sldId id="270" r:id="rId12"/>
    <p:sldId id="262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4FF-55F0-4C19-889C-9131216DA138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F7BE-7F38-4BB0-B821-C50FCF32C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46-D1ED-40A4-B7CD-A1E4C39687CC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4147-B100-4A93-B368-B6DF51BF3540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6732-A723-4D38-A372-9C3860F5195C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F57-634C-4C3C-B83E-B401D5F8BCCE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EAC-2EDC-4572-88C7-1C1024DD828C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EB4B-C57D-4D58-9AAA-31A24626CF71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CCF7-A23C-4349-8081-3CB9D6DF3A5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00D-1E75-44B5-94B1-33880EC0FABD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60E2-13DD-4215-89B6-88326F1A030D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073D-2BCB-4173-B989-04DAFA105E2B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E687-0431-4DFB-9D9B-BD961A30A701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48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Welcome</a:t>
            </a:r>
            <a:br>
              <a:rPr lang="en-US" sz="7200" b="1" dirty="0">
                <a:solidFill>
                  <a:schemeClr val="tx2"/>
                </a:solidFill>
              </a:rPr>
            </a:br>
            <a:r>
              <a:rPr lang="en-US" sz="7200" b="1" dirty="0">
                <a:solidFill>
                  <a:schemeClr val="tx2"/>
                </a:solidFill>
              </a:rPr>
              <a:t>to </a:t>
            </a:r>
            <a:br>
              <a:rPr lang="en-US" sz="7200" b="1" dirty="0">
                <a:solidFill>
                  <a:schemeClr val="tx2"/>
                </a:solidFill>
              </a:rPr>
            </a:br>
            <a:r>
              <a:rPr lang="en-US" sz="7200" b="1" dirty="0">
                <a:solidFill>
                  <a:schemeClr val="tx2"/>
                </a:solidFill>
              </a:rPr>
              <a:t>CSE 310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788E-2F7A-4C04-B120-E02A89A855F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can this type of Symbol Table help?</a:t>
            </a:r>
          </a:p>
          <a:p>
            <a:pPr lvl="1"/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Scope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allow duplicate entry in symbol table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delete some entries when a block exits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accommodate this??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 for Scope Management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of Hash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Table#1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&lt;b,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rot="10800000">
            <a:off x="5486400" y="4191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</a:t>
            </a:r>
          </a:p>
          <a:p>
            <a:r>
              <a:rPr lang="en-US" dirty="0"/>
              <a:t>pointer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3485" y="28310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 rot="5400000">
            <a:off x="4517622" y="3369079"/>
            <a:ext cx="3810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5685" y="27548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 rot="5400000">
            <a:off x="6841722" y="3330979"/>
            <a:ext cx="4572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  <p:bldP spid="18" grpId="1" build="allAtOnce" animBg="1"/>
      <p:bldP spid="21" grpId="0"/>
      <p:bldP spid="21" grpId="1"/>
      <p:bldP spid="22" grpId="0"/>
      <p:bldP spid="22" grpId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sz="2600" dirty="0" err="1">
                <a:latin typeface="Candara" pitchFamily="34" charset="0"/>
              </a:rPr>
              <a:t>SymbolInfo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dirty="0">
                <a:latin typeface="Candara" pitchFamily="34" charset="0"/>
              </a:rPr>
              <a:t>Each entry of symbol table is an instance of </a:t>
            </a:r>
            <a:r>
              <a:rPr lang="en-US" dirty="0" err="1">
                <a:latin typeface="Candara" pitchFamily="34" charset="0"/>
              </a:rPr>
              <a:t>SymbolInfo</a:t>
            </a:r>
            <a:r>
              <a:rPr lang="en-US" dirty="0">
                <a:latin typeface="Candara" pitchFamily="34" charset="0"/>
              </a:rPr>
              <a:t>. (Remember two tuples!)</a:t>
            </a:r>
          </a:p>
          <a:p>
            <a:pPr lvl="4">
              <a:buNone/>
            </a:pPr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2.  </a:t>
            </a:r>
            <a:r>
              <a:rPr lang="en-US" sz="2600" dirty="0" err="1">
                <a:latin typeface="Candara" pitchFamily="34" charset="0"/>
              </a:rPr>
              <a:t>ScopeTable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This class is the implementation of a hash table. </a:t>
            </a:r>
          </a:p>
          <a:p>
            <a:pPr lvl="2"/>
            <a:r>
              <a:rPr lang="en-US" sz="2000" dirty="0">
                <a:latin typeface="Candara" pitchFamily="34" charset="0"/>
              </a:rPr>
              <a:t>Represents each scope 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Lookup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3.  </a:t>
            </a:r>
            <a:r>
              <a:rPr lang="en-US" sz="2600" dirty="0" err="1">
                <a:latin typeface="Candara" pitchFamily="34" charset="0"/>
              </a:rPr>
              <a:t>SymbolTable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Maintain a list of </a:t>
            </a:r>
            <a:r>
              <a:rPr lang="en-US" sz="2000" dirty="0" err="1">
                <a:latin typeface="Candara" pitchFamily="34" charset="0"/>
              </a:rPr>
              <a:t>ScopeTables</a:t>
            </a:r>
            <a:r>
              <a:rPr lang="en-US" sz="2000" dirty="0">
                <a:latin typeface="Candara" pitchFamily="34" charset="0"/>
              </a:rPr>
              <a:t>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Enter Scope</a:t>
            </a:r>
          </a:p>
          <a:p>
            <a:pPr lvl="4"/>
            <a:r>
              <a:rPr lang="en-US" dirty="0">
                <a:latin typeface="Candara" pitchFamily="34" charset="0"/>
              </a:rPr>
              <a:t>Exit Scope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Delete</a:t>
            </a:r>
          </a:p>
          <a:p>
            <a:pPr lvl="4"/>
            <a:r>
              <a:rPr lang="en-US" dirty="0" smtClean="0">
                <a:latin typeface="Candara" pitchFamily="34" charset="0"/>
              </a:rPr>
              <a:t>Look up</a:t>
            </a:r>
            <a:endParaRPr lang="en-US" dirty="0">
              <a:latin typeface="Candara" pitchFamily="34" charset="0"/>
            </a:endParaRPr>
          </a:p>
          <a:p>
            <a:pPr lvl="4"/>
            <a:r>
              <a:rPr lang="en-US" dirty="0">
                <a:latin typeface="Candara" pitchFamily="34" charset="0"/>
              </a:rPr>
              <a:t>Print All Tables</a:t>
            </a:r>
          </a:p>
          <a:p>
            <a:pPr lvl="4"/>
            <a:r>
              <a:rPr lang="en-US" dirty="0">
                <a:latin typeface="Candara" pitchFamily="34" charset="0"/>
              </a:rPr>
              <a:t>Print Current Table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ndara" pitchFamily="34" charset="0"/>
              </a:rPr>
              <a:t>Convert one source program to a target program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The compilation process usually divided into several phases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4DD-3416-45A5-9B21-81FB5691D3C2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mpil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212" y="3392658"/>
            <a:ext cx="6505575" cy="20859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What will we do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ndara" pitchFamily="34" charset="0"/>
              </a:rPr>
              <a:t>Construct and manage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symbol table</a:t>
            </a:r>
          </a:p>
          <a:p>
            <a:endParaRPr lang="en-US" sz="2200" dirty="0">
              <a:solidFill>
                <a:srgbClr val="C00000"/>
              </a:solidFill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Perform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lexical analysis </a:t>
            </a:r>
            <a:r>
              <a:rPr lang="en-US" sz="2800" dirty="0">
                <a:latin typeface="Candara" pitchFamily="34" charset="0"/>
              </a:rPr>
              <a:t>using </a:t>
            </a:r>
            <a:r>
              <a:rPr lang="en-US" sz="2800" dirty="0" smtClean="0">
                <a:latin typeface="Candara" pitchFamily="34" charset="0"/>
              </a:rPr>
              <a:t>flex</a:t>
            </a:r>
            <a:endParaRPr lang="en-US" sz="2800" dirty="0">
              <a:latin typeface="Candara" pitchFamily="34" charset="0"/>
            </a:endParaRPr>
          </a:p>
          <a:p>
            <a:endParaRPr lang="en-US" sz="22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Perform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syntax analysis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semantic analysis </a:t>
            </a:r>
            <a:r>
              <a:rPr lang="en-US" sz="2800" dirty="0">
                <a:latin typeface="Candara" pitchFamily="34" charset="0"/>
              </a:rPr>
              <a:t>and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intermediate code generation </a:t>
            </a:r>
            <a:r>
              <a:rPr lang="en-US" sz="2800" dirty="0">
                <a:latin typeface="Candara" pitchFamily="34" charset="0"/>
              </a:rPr>
              <a:t>using bison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May be some code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optimization</a:t>
            </a:r>
            <a:r>
              <a:rPr lang="en-US" sz="2800" dirty="0">
                <a:latin typeface="Candara" pitchFamily="34" charset="0"/>
              </a:rPr>
              <a:t> too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So… We are going to build a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COMPILER</a:t>
            </a:r>
            <a:r>
              <a:rPr lang="en-US" sz="2800" dirty="0">
                <a:latin typeface="Candara" pitchFamily="34" charset="0"/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4E4-426D-4793-8579-D65ADF2B9902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Some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Linux platform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No plagiarism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BF43-E3FD-4B75-B6D4-050A14B27342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ndara" pitchFamily="34" charset="0"/>
              </a:rPr>
              <a:t>A table storing information of occurrence of various entities in the source program 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Information are:</a:t>
            </a:r>
          </a:p>
          <a:p>
            <a:pPr lvl="1"/>
            <a:r>
              <a:rPr lang="en-US" dirty="0">
                <a:latin typeface="Candara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Symbol Name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Type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Scope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Value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Used in almost all phases of a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4766-9F54-4272-B2A0-A8697D339FA8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Implement a simple symbol table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Hash based (Chaining)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Each entry is a two tuple &lt;Symbol Name, Symbol Type&gt;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Use Symbol Name as key of hash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78D-BA1D-43A3-AB7A-0A237168317F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pic>
        <p:nvPicPr>
          <p:cNvPr id="4" name="Content Placeholder 3" descr="symbol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76401"/>
            <a:ext cx="7543800" cy="434339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How can this type of Symbol Table help?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Detect undeclared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Type checking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an extra field for each symbol named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an assignment operation check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field of RHS and LHS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590800"/>
            <a:ext cx="1287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a=1;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4132" y="2667000"/>
            <a:ext cx="2827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573532" y="2851666"/>
            <a:ext cx="990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4132" y="3135868"/>
            <a:ext cx="412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008000"/>
                </a:solidFill>
              </a:rPr>
              <a:t>SUCCESS</a:t>
            </a:r>
            <a:r>
              <a:rPr lang="en-US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4132" y="3581400"/>
            <a:ext cx="4275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!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421132" y="3276600"/>
            <a:ext cx="11430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3421132" y="3581402"/>
            <a:ext cx="1143000" cy="184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494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 CSE 310</vt:lpstr>
      <vt:lpstr>Compiler</vt:lpstr>
      <vt:lpstr>Compiler</vt:lpstr>
      <vt:lpstr>What will we do in this course?</vt:lpstr>
      <vt:lpstr>Some Info</vt:lpstr>
      <vt:lpstr>Symbol Table</vt:lpstr>
      <vt:lpstr>Offline 1: Symbol Table Management</vt:lpstr>
      <vt:lpstr>Offline 1: Symbol Table Management</vt:lpstr>
      <vt:lpstr>How Symbol Table Helps?</vt:lpstr>
      <vt:lpstr>How Symbol Table Helps?</vt:lpstr>
      <vt:lpstr>Symbol Table for Scope Management </vt:lpstr>
      <vt:lpstr>Offline 1: Symbol Table Management</vt:lpstr>
      <vt:lpstr>Offline 1: Symbol Table Management</vt:lpstr>
      <vt:lpstr>Offline 1: Symbol Table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khaled</cp:lastModifiedBy>
  <cp:revision>54</cp:revision>
  <dcterms:created xsi:type="dcterms:W3CDTF">2016-08-27T16:48:28Z</dcterms:created>
  <dcterms:modified xsi:type="dcterms:W3CDTF">2019-05-04T08:21:30Z</dcterms:modified>
</cp:coreProperties>
</file>