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5"/>
  </p:notesMasterIdLst>
  <p:sldIdLst>
    <p:sldId id="257" r:id="rId2"/>
    <p:sldId id="260" r:id="rId3"/>
    <p:sldId id="258"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262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3E477-9D1B-4929-A065-8C538D32E745}" type="datetimeFigureOut">
              <a:rPr lang="en-IN" smtClean="0"/>
              <a:t>12-08-2022</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61413-5DEA-465F-94C7-8D66821F6500}" type="slidenum">
              <a:rPr lang="en-IN" smtClean="0"/>
              <a:t>‹#›</a:t>
            </a:fld>
            <a:endParaRPr lang="en-IN"/>
          </a:p>
        </p:txBody>
      </p:sp>
    </p:spTree>
    <p:extLst>
      <p:ext uri="{BB962C8B-B14F-4D97-AF65-F5344CB8AC3E}">
        <p14:creationId xmlns:p14="http://schemas.microsoft.com/office/powerpoint/2010/main" val="184298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A61413-5DEA-465F-94C7-8D66821F6500}" type="slidenum">
              <a:rPr lang="en-IN" smtClean="0"/>
              <a:t>2</a:t>
            </a:fld>
            <a:endParaRPr lang="en-IN"/>
          </a:p>
        </p:txBody>
      </p:sp>
    </p:spTree>
    <p:extLst>
      <p:ext uri="{BB962C8B-B14F-4D97-AF65-F5344CB8AC3E}">
        <p14:creationId xmlns:p14="http://schemas.microsoft.com/office/powerpoint/2010/main" val="289372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A61413-5DEA-465F-94C7-8D66821F6500}" type="slidenum">
              <a:rPr lang="en-IN" smtClean="0"/>
              <a:t>3</a:t>
            </a:fld>
            <a:endParaRPr lang="en-IN"/>
          </a:p>
        </p:txBody>
      </p:sp>
    </p:spTree>
    <p:extLst>
      <p:ext uri="{BB962C8B-B14F-4D97-AF65-F5344CB8AC3E}">
        <p14:creationId xmlns:p14="http://schemas.microsoft.com/office/powerpoint/2010/main" val="130833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331177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3647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52239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53824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EAEB6-143C-4197-8B12-0A037F443109}"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82246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EAEB6-143C-4197-8B12-0A037F443109}"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424800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EAEB6-143C-4197-8B12-0A037F443109}" type="datetimeFigureOut">
              <a:rPr lang="en-IN" smtClean="0"/>
              <a:t>12-08-2022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84821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EAEB6-143C-4197-8B12-0A037F443109}" type="datetimeFigureOut">
              <a:rPr lang="en-IN" smtClean="0"/>
              <a:t>12-08-2022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73407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EAEB6-143C-4197-8B12-0A037F443109}" type="datetimeFigureOut">
              <a:rPr lang="en-IN" smtClean="0"/>
              <a:t>12-08-2022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05668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7EAEB6-143C-4197-8B12-0A037F443109}"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15331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7EAEB6-143C-4197-8B12-0A037F443109}"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331251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87EAEB6-143C-4197-8B12-0A037F443109}" type="datetimeFigureOut">
              <a:rPr lang="en-IN" smtClean="0"/>
              <a:t>12-08-2022</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3A09D7E-C779-41D9-96B3-3673EC14351D}" type="slidenum">
              <a:rPr lang="en-IN" smtClean="0"/>
              <a:t>‹#›</a:t>
            </a:fld>
            <a:endParaRPr lang="en-IN"/>
          </a:p>
        </p:txBody>
      </p:sp>
    </p:spTree>
    <p:extLst>
      <p:ext uri="{BB962C8B-B14F-4D97-AF65-F5344CB8AC3E}">
        <p14:creationId xmlns:p14="http://schemas.microsoft.com/office/powerpoint/2010/main" val="207410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FDCCA4-4069-4D84-9474-13F4B13B8D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80" t="8096" r="7226" b="4586"/>
          <a:stretch/>
        </p:blipFill>
        <p:spPr bwMode="auto">
          <a:xfrm>
            <a:off x="1778412" y="4340676"/>
            <a:ext cx="3302298" cy="331463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2">
            <a:extLst>
              <a:ext uri="{FF2B5EF4-FFF2-40B4-BE49-F238E27FC236}">
                <a16:creationId xmlns:a16="http://schemas.microsoft.com/office/drawing/2014/main" id="{AB5FFF95-E715-4E35-BE8E-C52F29CDFACB}"/>
              </a:ext>
            </a:extLst>
          </p:cNvPr>
          <p:cNvGrpSpPr>
            <a:grpSpLocks/>
          </p:cNvGrpSpPr>
          <p:nvPr/>
        </p:nvGrpSpPr>
        <p:grpSpPr bwMode="auto">
          <a:xfrm>
            <a:off x="355600" y="517525"/>
            <a:ext cx="6146800" cy="8870950"/>
            <a:chOff x="480" y="480"/>
            <a:chExt cx="10955" cy="15890"/>
          </a:xfrm>
        </p:grpSpPr>
        <p:sp>
          <p:nvSpPr>
            <p:cNvPr id="5" name="Line 22">
              <a:extLst>
                <a:ext uri="{FF2B5EF4-FFF2-40B4-BE49-F238E27FC236}">
                  <a16:creationId xmlns:a16="http://schemas.microsoft.com/office/drawing/2014/main" id="{DA279F7F-3AB3-46FF-BB19-53FAF43E9859}"/>
                </a:ext>
              </a:extLst>
            </p:cNvPr>
            <p:cNvSpPr>
              <a:spLocks noChangeShapeType="1"/>
            </p:cNvSpPr>
            <p:nvPr/>
          </p:nvSpPr>
          <p:spPr bwMode="auto">
            <a:xfrm>
              <a:off x="48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6" name="Line 21">
              <a:extLst>
                <a:ext uri="{FF2B5EF4-FFF2-40B4-BE49-F238E27FC236}">
                  <a16:creationId xmlns:a16="http://schemas.microsoft.com/office/drawing/2014/main" id="{775FB59E-02B1-407D-80B5-0C0AC21E2F23}"/>
                </a:ext>
              </a:extLst>
            </p:cNvPr>
            <p:cNvSpPr>
              <a:spLocks noChangeShapeType="1"/>
            </p:cNvSpPr>
            <p:nvPr/>
          </p:nvSpPr>
          <p:spPr bwMode="auto">
            <a:xfrm>
              <a:off x="49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7" name="Line 20">
              <a:extLst>
                <a:ext uri="{FF2B5EF4-FFF2-40B4-BE49-F238E27FC236}">
                  <a16:creationId xmlns:a16="http://schemas.microsoft.com/office/drawing/2014/main" id="{5D798268-0D7F-4CA6-868C-79013157C4CD}"/>
                </a:ext>
              </a:extLst>
            </p:cNvPr>
            <p:cNvSpPr>
              <a:spLocks noChangeShapeType="1"/>
            </p:cNvSpPr>
            <p:nvPr/>
          </p:nvSpPr>
          <p:spPr bwMode="auto">
            <a:xfrm>
              <a:off x="5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8" name="Rectangle 19">
              <a:extLst>
                <a:ext uri="{FF2B5EF4-FFF2-40B4-BE49-F238E27FC236}">
                  <a16:creationId xmlns:a16="http://schemas.microsoft.com/office/drawing/2014/main" id="{9AEBD4D2-9396-4C9F-9606-9FE9461D1923}"/>
                </a:ext>
              </a:extLst>
            </p:cNvPr>
            <p:cNvSpPr>
              <a:spLocks noChangeArrowheads="1"/>
            </p:cNvSpPr>
            <p:nvPr/>
          </p:nvSpPr>
          <p:spPr bwMode="auto">
            <a:xfrm>
              <a:off x="48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9" name="Rectangle 18">
              <a:extLst>
                <a:ext uri="{FF2B5EF4-FFF2-40B4-BE49-F238E27FC236}">
                  <a16:creationId xmlns:a16="http://schemas.microsoft.com/office/drawing/2014/main" id="{1AC62F27-4247-4F48-97D9-F447CE0B347B}"/>
                </a:ext>
              </a:extLst>
            </p:cNvPr>
            <p:cNvSpPr>
              <a:spLocks noChangeArrowheads="1"/>
            </p:cNvSpPr>
            <p:nvPr/>
          </p:nvSpPr>
          <p:spPr bwMode="auto">
            <a:xfrm>
              <a:off x="49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0" name="Line 17">
              <a:extLst>
                <a:ext uri="{FF2B5EF4-FFF2-40B4-BE49-F238E27FC236}">
                  <a16:creationId xmlns:a16="http://schemas.microsoft.com/office/drawing/2014/main" id="{A6F5C972-DDDB-4B68-9D54-F68F2077F0E5}"/>
                </a:ext>
              </a:extLst>
            </p:cNvPr>
            <p:cNvSpPr>
              <a:spLocks noChangeShapeType="1"/>
            </p:cNvSpPr>
            <p:nvPr/>
          </p:nvSpPr>
          <p:spPr bwMode="auto">
            <a:xfrm>
              <a:off x="1142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1" name="Line 16">
              <a:extLst>
                <a:ext uri="{FF2B5EF4-FFF2-40B4-BE49-F238E27FC236}">
                  <a16:creationId xmlns:a16="http://schemas.microsoft.com/office/drawing/2014/main" id="{A22E9975-A772-43C0-9E40-639D5DC0D185}"/>
                </a:ext>
              </a:extLst>
            </p:cNvPr>
            <p:cNvSpPr>
              <a:spLocks noChangeShapeType="1"/>
            </p:cNvSpPr>
            <p:nvPr/>
          </p:nvSpPr>
          <p:spPr bwMode="auto">
            <a:xfrm>
              <a:off x="1141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2" name="Line 15">
              <a:extLst>
                <a:ext uri="{FF2B5EF4-FFF2-40B4-BE49-F238E27FC236}">
                  <a16:creationId xmlns:a16="http://schemas.microsoft.com/office/drawing/2014/main" id="{805F5387-BA5C-40C4-9028-ABC40B0034A0}"/>
                </a:ext>
              </a:extLst>
            </p:cNvPr>
            <p:cNvSpPr>
              <a:spLocks noChangeShapeType="1"/>
            </p:cNvSpPr>
            <p:nvPr/>
          </p:nvSpPr>
          <p:spPr bwMode="auto">
            <a:xfrm>
              <a:off x="114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3" name="Line 14">
              <a:extLst>
                <a:ext uri="{FF2B5EF4-FFF2-40B4-BE49-F238E27FC236}">
                  <a16:creationId xmlns:a16="http://schemas.microsoft.com/office/drawing/2014/main" id="{FDD1F524-6198-49AC-B873-4C7873B5735E}"/>
                </a:ext>
              </a:extLst>
            </p:cNvPr>
            <p:cNvSpPr>
              <a:spLocks noChangeShapeType="1"/>
            </p:cNvSpPr>
            <p:nvPr/>
          </p:nvSpPr>
          <p:spPr bwMode="auto">
            <a:xfrm>
              <a:off x="510" y="48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4" name="Line 13">
              <a:extLst>
                <a:ext uri="{FF2B5EF4-FFF2-40B4-BE49-F238E27FC236}">
                  <a16:creationId xmlns:a16="http://schemas.microsoft.com/office/drawing/2014/main" id="{F8ACB51C-3E81-4B30-A7C4-5FD8E1B45FCD}"/>
                </a:ext>
              </a:extLst>
            </p:cNvPr>
            <p:cNvSpPr>
              <a:spLocks noChangeShapeType="1"/>
            </p:cNvSpPr>
            <p:nvPr/>
          </p:nvSpPr>
          <p:spPr bwMode="auto">
            <a:xfrm>
              <a:off x="510" y="49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5" name="Line 12">
              <a:extLst>
                <a:ext uri="{FF2B5EF4-FFF2-40B4-BE49-F238E27FC236}">
                  <a16:creationId xmlns:a16="http://schemas.microsoft.com/office/drawing/2014/main" id="{3084FDA6-E847-4072-B027-3113CA5F77C6}"/>
                </a:ext>
              </a:extLst>
            </p:cNvPr>
            <p:cNvSpPr>
              <a:spLocks noChangeShapeType="1"/>
            </p:cNvSpPr>
            <p:nvPr/>
          </p:nvSpPr>
          <p:spPr bwMode="auto">
            <a:xfrm>
              <a:off x="510" y="50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6" name="Rectangle 11">
              <a:extLst>
                <a:ext uri="{FF2B5EF4-FFF2-40B4-BE49-F238E27FC236}">
                  <a16:creationId xmlns:a16="http://schemas.microsoft.com/office/drawing/2014/main" id="{1D9C5300-CFA4-43BB-A226-EA2D2759DF5C}"/>
                </a:ext>
              </a:extLst>
            </p:cNvPr>
            <p:cNvSpPr>
              <a:spLocks noChangeArrowheads="1"/>
            </p:cNvSpPr>
            <p:nvPr/>
          </p:nvSpPr>
          <p:spPr bwMode="auto">
            <a:xfrm>
              <a:off x="1140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7" name="Rectangle 10">
              <a:extLst>
                <a:ext uri="{FF2B5EF4-FFF2-40B4-BE49-F238E27FC236}">
                  <a16:creationId xmlns:a16="http://schemas.microsoft.com/office/drawing/2014/main" id="{0A125AE1-6638-4D1B-AE6A-89203EE69130}"/>
                </a:ext>
              </a:extLst>
            </p:cNvPr>
            <p:cNvSpPr>
              <a:spLocks noChangeArrowheads="1"/>
            </p:cNvSpPr>
            <p:nvPr/>
          </p:nvSpPr>
          <p:spPr bwMode="auto">
            <a:xfrm>
              <a:off x="1140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8" name="Rectangle 9">
              <a:extLst>
                <a:ext uri="{FF2B5EF4-FFF2-40B4-BE49-F238E27FC236}">
                  <a16:creationId xmlns:a16="http://schemas.microsoft.com/office/drawing/2014/main" id="{85AA27D9-7ED0-4C40-929C-E9AF81609C67}"/>
                </a:ext>
              </a:extLst>
            </p:cNvPr>
            <p:cNvSpPr>
              <a:spLocks noChangeArrowheads="1"/>
            </p:cNvSpPr>
            <p:nvPr/>
          </p:nvSpPr>
          <p:spPr bwMode="auto">
            <a:xfrm>
              <a:off x="48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9" name="Rectangle 8">
              <a:extLst>
                <a:ext uri="{FF2B5EF4-FFF2-40B4-BE49-F238E27FC236}">
                  <a16:creationId xmlns:a16="http://schemas.microsoft.com/office/drawing/2014/main" id="{C4618A03-E4AE-44FF-AC0F-3688D1D7F745}"/>
                </a:ext>
              </a:extLst>
            </p:cNvPr>
            <p:cNvSpPr>
              <a:spLocks noChangeArrowheads="1"/>
            </p:cNvSpPr>
            <p:nvPr/>
          </p:nvSpPr>
          <p:spPr bwMode="auto">
            <a:xfrm>
              <a:off x="49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0" name="Line 7">
              <a:extLst>
                <a:ext uri="{FF2B5EF4-FFF2-40B4-BE49-F238E27FC236}">
                  <a16:creationId xmlns:a16="http://schemas.microsoft.com/office/drawing/2014/main" id="{AE7CF11A-5D4B-4B8E-90CC-D945FE1C6D76}"/>
                </a:ext>
              </a:extLst>
            </p:cNvPr>
            <p:cNvSpPr>
              <a:spLocks noChangeShapeType="1"/>
            </p:cNvSpPr>
            <p:nvPr/>
          </p:nvSpPr>
          <p:spPr bwMode="auto">
            <a:xfrm>
              <a:off x="510" y="1636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1" name="Line 6">
              <a:extLst>
                <a:ext uri="{FF2B5EF4-FFF2-40B4-BE49-F238E27FC236}">
                  <a16:creationId xmlns:a16="http://schemas.microsoft.com/office/drawing/2014/main" id="{1FF03E6A-72BF-46FF-99A1-18DFD906D6FA}"/>
                </a:ext>
              </a:extLst>
            </p:cNvPr>
            <p:cNvSpPr>
              <a:spLocks noChangeShapeType="1"/>
            </p:cNvSpPr>
            <p:nvPr/>
          </p:nvSpPr>
          <p:spPr bwMode="auto">
            <a:xfrm>
              <a:off x="510" y="1635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2" name="Line 5">
              <a:extLst>
                <a:ext uri="{FF2B5EF4-FFF2-40B4-BE49-F238E27FC236}">
                  <a16:creationId xmlns:a16="http://schemas.microsoft.com/office/drawing/2014/main" id="{E2F60465-BAD2-461B-9DDC-8948D8FE8AC2}"/>
                </a:ext>
              </a:extLst>
            </p:cNvPr>
            <p:cNvSpPr>
              <a:spLocks noChangeShapeType="1"/>
            </p:cNvSpPr>
            <p:nvPr/>
          </p:nvSpPr>
          <p:spPr bwMode="auto">
            <a:xfrm>
              <a:off x="510" y="1634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3" name="Rectangle 4">
              <a:extLst>
                <a:ext uri="{FF2B5EF4-FFF2-40B4-BE49-F238E27FC236}">
                  <a16:creationId xmlns:a16="http://schemas.microsoft.com/office/drawing/2014/main" id="{EEAB6380-3FBB-450C-8F4C-540775ADE9C1}"/>
                </a:ext>
              </a:extLst>
            </p:cNvPr>
            <p:cNvSpPr>
              <a:spLocks noChangeArrowheads="1"/>
            </p:cNvSpPr>
            <p:nvPr/>
          </p:nvSpPr>
          <p:spPr bwMode="auto">
            <a:xfrm>
              <a:off x="1140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4" name="Rectangle 3">
              <a:extLst>
                <a:ext uri="{FF2B5EF4-FFF2-40B4-BE49-F238E27FC236}">
                  <a16:creationId xmlns:a16="http://schemas.microsoft.com/office/drawing/2014/main" id="{7A8D6B9F-C94E-4271-A1B7-A0559DE5C270}"/>
                </a:ext>
              </a:extLst>
            </p:cNvPr>
            <p:cNvSpPr>
              <a:spLocks noChangeArrowheads="1"/>
            </p:cNvSpPr>
            <p:nvPr/>
          </p:nvSpPr>
          <p:spPr bwMode="auto">
            <a:xfrm>
              <a:off x="1140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grpSp>
      <p:sp>
        <p:nvSpPr>
          <p:cNvPr id="26" name="TextBox 25">
            <a:extLst>
              <a:ext uri="{FF2B5EF4-FFF2-40B4-BE49-F238E27FC236}">
                <a16:creationId xmlns:a16="http://schemas.microsoft.com/office/drawing/2014/main" id="{8C178443-9DA3-4B31-94AF-69BE5E251666}"/>
              </a:ext>
            </a:extLst>
          </p:cNvPr>
          <p:cNvSpPr txBox="1"/>
          <p:nvPr/>
        </p:nvSpPr>
        <p:spPr>
          <a:xfrm>
            <a:off x="486358" y="914210"/>
            <a:ext cx="5886406" cy="3262240"/>
          </a:xfrm>
          <a:prstGeom prst="rect">
            <a:avLst/>
          </a:prstGeom>
          <a:noFill/>
        </p:spPr>
        <p:txBody>
          <a:bodyPr wrap="square" anchor="ctr">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 synopsis Report on</a:t>
            </a:r>
            <a:endPar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6FC0"/>
                </a:solidFill>
                <a:effectLst/>
                <a:latin typeface="Times New Roman" panose="02020603050405020304" pitchFamily="18" charset="0"/>
                <a:ea typeface="Calibri" panose="020F0502020204030204" pitchFamily="34" charset="0"/>
                <a:cs typeface="Times New Roman" panose="02020603050405020304" pitchFamily="18" charset="0"/>
              </a:rPr>
              <a:t>PERSONAL BLOGGING WEBSITE</a:t>
            </a:r>
            <a:endPar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Submitted in partial fulfillment of requirements for the award of degree in</a:t>
            </a:r>
            <a:endParaRPr lang="en-US" altLang="en-US" sz="14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OF BENGALURU CITY UNIVERSITY</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BENGALURU</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i="0" strike="noStrike" cap="none" normalizeH="0" baseline="0" dirty="0">
                <a:ln>
                  <a:noFill/>
                </a:ln>
                <a:effectLst/>
                <a:latin typeface="Times New Roman" panose="02020603050405020304" pitchFamily="18" charset="0"/>
                <a:ea typeface="Verdana" panose="020B0604030504040204" pitchFamily="34" charset="0"/>
                <a:cs typeface="Times New Roman" panose="02020603050405020304" pitchFamily="18" charset="0"/>
              </a:rPr>
              <a:t>Submitted by :-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i="0" strike="noStrike" cap="none" normalizeH="0" baseline="0" dirty="0">
                <a:ln>
                  <a:noFill/>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RIHAN(S1918025)</a:t>
            </a:r>
            <a:endParaRPr kumimoji="0" lang="en-US" altLang="en-US" sz="1400" i="0"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7C42E16-E19B-4C82-86DE-8043DE84846C}"/>
              </a:ext>
            </a:extLst>
          </p:cNvPr>
          <p:cNvSpPr txBox="1"/>
          <p:nvPr/>
        </p:nvSpPr>
        <p:spPr>
          <a:xfrm>
            <a:off x="1325169" y="7032270"/>
            <a:ext cx="4208785" cy="1859612"/>
          </a:xfrm>
          <a:prstGeom prst="rect">
            <a:avLst/>
          </a:prstGeom>
          <a:noFill/>
        </p:spPr>
        <p:txBody>
          <a:bodyPr wrap="square" anchor="ctr">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DEPARTMENT OF COMPUTER SCIENCE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ACHARYA INSTITUTE OF GRADUATE STUDIES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(NAAC Re-accredited with ‘A’ Grade)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#89/90,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Soldevanahalli</a:t>
            </a: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Hesaraghatta</a:t>
            </a: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road, Bengaluru 560107</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2021-2022</a:t>
            </a:r>
            <a:endPar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9218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B5FFF95-E715-4E35-BE8E-C52F29CDFACB}"/>
              </a:ext>
            </a:extLst>
          </p:cNvPr>
          <p:cNvGrpSpPr>
            <a:grpSpLocks/>
          </p:cNvGrpSpPr>
          <p:nvPr/>
        </p:nvGrpSpPr>
        <p:grpSpPr bwMode="auto">
          <a:xfrm>
            <a:off x="355600" y="517525"/>
            <a:ext cx="6146800" cy="8870950"/>
            <a:chOff x="480" y="480"/>
            <a:chExt cx="10955" cy="15890"/>
          </a:xfrm>
        </p:grpSpPr>
        <p:sp>
          <p:nvSpPr>
            <p:cNvPr id="5" name="Line 22">
              <a:extLst>
                <a:ext uri="{FF2B5EF4-FFF2-40B4-BE49-F238E27FC236}">
                  <a16:creationId xmlns:a16="http://schemas.microsoft.com/office/drawing/2014/main" id="{DA279F7F-3AB3-46FF-BB19-53FAF43E9859}"/>
                </a:ext>
              </a:extLst>
            </p:cNvPr>
            <p:cNvSpPr>
              <a:spLocks noChangeShapeType="1"/>
            </p:cNvSpPr>
            <p:nvPr/>
          </p:nvSpPr>
          <p:spPr bwMode="auto">
            <a:xfrm>
              <a:off x="48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6" name="Line 21">
              <a:extLst>
                <a:ext uri="{FF2B5EF4-FFF2-40B4-BE49-F238E27FC236}">
                  <a16:creationId xmlns:a16="http://schemas.microsoft.com/office/drawing/2014/main" id="{775FB59E-02B1-407D-80B5-0C0AC21E2F23}"/>
                </a:ext>
              </a:extLst>
            </p:cNvPr>
            <p:cNvSpPr>
              <a:spLocks noChangeShapeType="1"/>
            </p:cNvSpPr>
            <p:nvPr/>
          </p:nvSpPr>
          <p:spPr bwMode="auto">
            <a:xfrm>
              <a:off x="49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7" name="Line 20">
              <a:extLst>
                <a:ext uri="{FF2B5EF4-FFF2-40B4-BE49-F238E27FC236}">
                  <a16:creationId xmlns:a16="http://schemas.microsoft.com/office/drawing/2014/main" id="{5D798268-0D7F-4CA6-868C-79013157C4CD}"/>
                </a:ext>
              </a:extLst>
            </p:cNvPr>
            <p:cNvSpPr>
              <a:spLocks noChangeShapeType="1"/>
            </p:cNvSpPr>
            <p:nvPr/>
          </p:nvSpPr>
          <p:spPr bwMode="auto">
            <a:xfrm>
              <a:off x="5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8" name="Rectangle 19">
              <a:extLst>
                <a:ext uri="{FF2B5EF4-FFF2-40B4-BE49-F238E27FC236}">
                  <a16:creationId xmlns:a16="http://schemas.microsoft.com/office/drawing/2014/main" id="{9AEBD4D2-9396-4C9F-9606-9FE9461D1923}"/>
                </a:ext>
              </a:extLst>
            </p:cNvPr>
            <p:cNvSpPr>
              <a:spLocks noChangeArrowheads="1"/>
            </p:cNvSpPr>
            <p:nvPr/>
          </p:nvSpPr>
          <p:spPr bwMode="auto">
            <a:xfrm>
              <a:off x="48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9" name="Rectangle 18">
              <a:extLst>
                <a:ext uri="{FF2B5EF4-FFF2-40B4-BE49-F238E27FC236}">
                  <a16:creationId xmlns:a16="http://schemas.microsoft.com/office/drawing/2014/main" id="{1AC62F27-4247-4F48-97D9-F447CE0B347B}"/>
                </a:ext>
              </a:extLst>
            </p:cNvPr>
            <p:cNvSpPr>
              <a:spLocks noChangeArrowheads="1"/>
            </p:cNvSpPr>
            <p:nvPr/>
          </p:nvSpPr>
          <p:spPr bwMode="auto">
            <a:xfrm>
              <a:off x="49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0" name="Line 17">
              <a:extLst>
                <a:ext uri="{FF2B5EF4-FFF2-40B4-BE49-F238E27FC236}">
                  <a16:creationId xmlns:a16="http://schemas.microsoft.com/office/drawing/2014/main" id="{A6F5C972-DDDB-4B68-9D54-F68F2077F0E5}"/>
                </a:ext>
              </a:extLst>
            </p:cNvPr>
            <p:cNvSpPr>
              <a:spLocks noChangeShapeType="1"/>
            </p:cNvSpPr>
            <p:nvPr/>
          </p:nvSpPr>
          <p:spPr bwMode="auto">
            <a:xfrm>
              <a:off x="1142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1" name="Line 16">
              <a:extLst>
                <a:ext uri="{FF2B5EF4-FFF2-40B4-BE49-F238E27FC236}">
                  <a16:creationId xmlns:a16="http://schemas.microsoft.com/office/drawing/2014/main" id="{A22E9975-A772-43C0-9E40-639D5DC0D185}"/>
                </a:ext>
              </a:extLst>
            </p:cNvPr>
            <p:cNvSpPr>
              <a:spLocks noChangeShapeType="1"/>
            </p:cNvSpPr>
            <p:nvPr/>
          </p:nvSpPr>
          <p:spPr bwMode="auto">
            <a:xfrm>
              <a:off x="1141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2" name="Line 15">
              <a:extLst>
                <a:ext uri="{FF2B5EF4-FFF2-40B4-BE49-F238E27FC236}">
                  <a16:creationId xmlns:a16="http://schemas.microsoft.com/office/drawing/2014/main" id="{805F5387-BA5C-40C4-9028-ABC40B0034A0}"/>
                </a:ext>
              </a:extLst>
            </p:cNvPr>
            <p:cNvSpPr>
              <a:spLocks noChangeShapeType="1"/>
            </p:cNvSpPr>
            <p:nvPr/>
          </p:nvSpPr>
          <p:spPr bwMode="auto">
            <a:xfrm>
              <a:off x="114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3" name="Line 14">
              <a:extLst>
                <a:ext uri="{FF2B5EF4-FFF2-40B4-BE49-F238E27FC236}">
                  <a16:creationId xmlns:a16="http://schemas.microsoft.com/office/drawing/2014/main" id="{FDD1F524-6198-49AC-B873-4C7873B5735E}"/>
                </a:ext>
              </a:extLst>
            </p:cNvPr>
            <p:cNvSpPr>
              <a:spLocks noChangeShapeType="1"/>
            </p:cNvSpPr>
            <p:nvPr/>
          </p:nvSpPr>
          <p:spPr bwMode="auto">
            <a:xfrm>
              <a:off x="510" y="48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4" name="Line 13">
              <a:extLst>
                <a:ext uri="{FF2B5EF4-FFF2-40B4-BE49-F238E27FC236}">
                  <a16:creationId xmlns:a16="http://schemas.microsoft.com/office/drawing/2014/main" id="{F8ACB51C-3E81-4B30-A7C4-5FD8E1B45FCD}"/>
                </a:ext>
              </a:extLst>
            </p:cNvPr>
            <p:cNvSpPr>
              <a:spLocks noChangeShapeType="1"/>
            </p:cNvSpPr>
            <p:nvPr/>
          </p:nvSpPr>
          <p:spPr bwMode="auto">
            <a:xfrm>
              <a:off x="510" y="49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5" name="Line 12">
              <a:extLst>
                <a:ext uri="{FF2B5EF4-FFF2-40B4-BE49-F238E27FC236}">
                  <a16:creationId xmlns:a16="http://schemas.microsoft.com/office/drawing/2014/main" id="{3084FDA6-E847-4072-B027-3113CA5F77C6}"/>
                </a:ext>
              </a:extLst>
            </p:cNvPr>
            <p:cNvSpPr>
              <a:spLocks noChangeShapeType="1"/>
            </p:cNvSpPr>
            <p:nvPr/>
          </p:nvSpPr>
          <p:spPr bwMode="auto">
            <a:xfrm>
              <a:off x="510" y="50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6" name="Rectangle 11">
              <a:extLst>
                <a:ext uri="{FF2B5EF4-FFF2-40B4-BE49-F238E27FC236}">
                  <a16:creationId xmlns:a16="http://schemas.microsoft.com/office/drawing/2014/main" id="{1D9C5300-CFA4-43BB-A226-EA2D2759DF5C}"/>
                </a:ext>
              </a:extLst>
            </p:cNvPr>
            <p:cNvSpPr>
              <a:spLocks noChangeArrowheads="1"/>
            </p:cNvSpPr>
            <p:nvPr/>
          </p:nvSpPr>
          <p:spPr bwMode="auto">
            <a:xfrm>
              <a:off x="1140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7" name="Rectangle 10">
              <a:extLst>
                <a:ext uri="{FF2B5EF4-FFF2-40B4-BE49-F238E27FC236}">
                  <a16:creationId xmlns:a16="http://schemas.microsoft.com/office/drawing/2014/main" id="{0A125AE1-6638-4D1B-AE6A-89203EE69130}"/>
                </a:ext>
              </a:extLst>
            </p:cNvPr>
            <p:cNvSpPr>
              <a:spLocks noChangeArrowheads="1"/>
            </p:cNvSpPr>
            <p:nvPr/>
          </p:nvSpPr>
          <p:spPr bwMode="auto">
            <a:xfrm>
              <a:off x="1140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8" name="Rectangle 9">
              <a:extLst>
                <a:ext uri="{FF2B5EF4-FFF2-40B4-BE49-F238E27FC236}">
                  <a16:creationId xmlns:a16="http://schemas.microsoft.com/office/drawing/2014/main" id="{85AA27D9-7ED0-4C40-929C-E9AF81609C67}"/>
                </a:ext>
              </a:extLst>
            </p:cNvPr>
            <p:cNvSpPr>
              <a:spLocks noChangeArrowheads="1"/>
            </p:cNvSpPr>
            <p:nvPr/>
          </p:nvSpPr>
          <p:spPr bwMode="auto">
            <a:xfrm>
              <a:off x="48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9" name="Rectangle 8">
              <a:extLst>
                <a:ext uri="{FF2B5EF4-FFF2-40B4-BE49-F238E27FC236}">
                  <a16:creationId xmlns:a16="http://schemas.microsoft.com/office/drawing/2014/main" id="{C4618A03-E4AE-44FF-AC0F-3688D1D7F745}"/>
                </a:ext>
              </a:extLst>
            </p:cNvPr>
            <p:cNvSpPr>
              <a:spLocks noChangeArrowheads="1"/>
            </p:cNvSpPr>
            <p:nvPr/>
          </p:nvSpPr>
          <p:spPr bwMode="auto">
            <a:xfrm>
              <a:off x="49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0" name="Line 7">
              <a:extLst>
                <a:ext uri="{FF2B5EF4-FFF2-40B4-BE49-F238E27FC236}">
                  <a16:creationId xmlns:a16="http://schemas.microsoft.com/office/drawing/2014/main" id="{AE7CF11A-5D4B-4B8E-90CC-D945FE1C6D76}"/>
                </a:ext>
              </a:extLst>
            </p:cNvPr>
            <p:cNvSpPr>
              <a:spLocks noChangeShapeType="1"/>
            </p:cNvSpPr>
            <p:nvPr/>
          </p:nvSpPr>
          <p:spPr bwMode="auto">
            <a:xfrm>
              <a:off x="510" y="1636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1" name="Line 6">
              <a:extLst>
                <a:ext uri="{FF2B5EF4-FFF2-40B4-BE49-F238E27FC236}">
                  <a16:creationId xmlns:a16="http://schemas.microsoft.com/office/drawing/2014/main" id="{1FF03E6A-72BF-46FF-99A1-18DFD906D6FA}"/>
                </a:ext>
              </a:extLst>
            </p:cNvPr>
            <p:cNvSpPr>
              <a:spLocks noChangeShapeType="1"/>
            </p:cNvSpPr>
            <p:nvPr/>
          </p:nvSpPr>
          <p:spPr bwMode="auto">
            <a:xfrm>
              <a:off x="510" y="1635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2" name="Line 5">
              <a:extLst>
                <a:ext uri="{FF2B5EF4-FFF2-40B4-BE49-F238E27FC236}">
                  <a16:creationId xmlns:a16="http://schemas.microsoft.com/office/drawing/2014/main" id="{E2F60465-BAD2-461B-9DDC-8948D8FE8AC2}"/>
                </a:ext>
              </a:extLst>
            </p:cNvPr>
            <p:cNvSpPr>
              <a:spLocks noChangeShapeType="1"/>
            </p:cNvSpPr>
            <p:nvPr/>
          </p:nvSpPr>
          <p:spPr bwMode="auto">
            <a:xfrm>
              <a:off x="510" y="1634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3" name="Rectangle 4">
              <a:extLst>
                <a:ext uri="{FF2B5EF4-FFF2-40B4-BE49-F238E27FC236}">
                  <a16:creationId xmlns:a16="http://schemas.microsoft.com/office/drawing/2014/main" id="{EEAB6380-3FBB-450C-8F4C-540775ADE9C1}"/>
                </a:ext>
              </a:extLst>
            </p:cNvPr>
            <p:cNvSpPr>
              <a:spLocks noChangeArrowheads="1"/>
            </p:cNvSpPr>
            <p:nvPr/>
          </p:nvSpPr>
          <p:spPr bwMode="auto">
            <a:xfrm>
              <a:off x="1140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4" name="Rectangle 3">
              <a:extLst>
                <a:ext uri="{FF2B5EF4-FFF2-40B4-BE49-F238E27FC236}">
                  <a16:creationId xmlns:a16="http://schemas.microsoft.com/office/drawing/2014/main" id="{7A8D6B9F-C94E-4271-A1B7-A0559DE5C270}"/>
                </a:ext>
              </a:extLst>
            </p:cNvPr>
            <p:cNvSpPr>
              <a:spLocks noChangeArrowheads="1"/>
            </p:cNvSpPr>
            <p:nvPr/>
          </p:nvSpPr>
          <p:spPr bwMode="auto">
            <a:xfrm>
              <a:off x="1140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grpSp>
      <p:sp>
        <p:nvSpPr>
          <p:cNvPr id="28" name="TextBox 27">
            <a:extLst>
              <a:ext uri="{FF2B5EF4-FFF2-40B4-BE49-F238E27FC236}">
                <a16:creationId xmlns:a16="http://schemas.microsoft.com/office/drawing/2014/main" id="{4A390AFF-C171-4419-8A9F-161ECA8CEFE0}"/>
              </a:ext>
            </a:extLst>
          </p:cNvPr>
          <p:cNvSpPr txBox="1"/>
          <p:nvPr/>
        </p:nvSpPr>
        <p:spPr>
          <a:xfrm>
            <a:off x="512694" y="836104"/>
            <a:ext cx="5833735" cy="4814267"/>
          </a:xfrm>
          <a:prstGeom prst="rect">
            <a:avLst/>
          </a:prstGeom>
          <a:noFill/>
        </p:spPr>
        <p:txBody>
          <a:bodyPr wrap="square" anchor="ctr">
            <a:spAutoFit/>
          </a:bodyPr>
          <a:lstStyle/>
          <a:p>
            <a:pPr algn="ctr">
              <a:lnSpc>
                <a:spcPct val="150000"/>
              </a:lnSpc>
            </a:pPr>
            <a:r>
              <a:rPr lang="en-US" sz="1600" b="1" dirty="0">
                <a:effectLst/>
                <a:latin typeface="Times New Roman" panose="02020603050405020304" pitchFamily="18" charset="0"/>
                <a:ea typeface="Verdana" panose="020B0604030504040204" pitchFamily="34" charset="0"/>
                <a:cs typeface="Times New Roman" panose="02020603050405020304" pitchFamily="18" charset="0"/>
              </a:rPr>
              <a:t>ABSTRACT</a:t>
            </a:r>
          </a:p>
          <a:p>
            <a:pPr algn="ctr">
              <a:lnSpc>
                <a:spcPct val="150000"/>
              </a:lnSpc>
            </a:pPr>
            <a:endParaRPr lang="en-US" sz="800" b="1" dirty="0">
              <a:latin typeface="Times New Roman" panose="02020603050405020304" pitchFamily="18" charset="0"/>
              <a:ea typeface="Verdana" panose="020B0604030504040204" pitchFamily="34" charset="0"/>
              <a:cs typeface="Times New Roman" panose="02020603050405020304" pitchFamily="18" charset="0"/>
            </a:endParaRPr>
          </a:p>
          <a:p>
            <a:pPr algn="ctr">
              <a:lnSpc>
                <a:spcPct val="150000"/>
              </a:lnSpc>
            </a:pP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Title :- BLOGHAVEN</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spcAft>
                <a:spcPts val="0"/>
              </a:spcAft>
            </a:pPr>
            <a:r>
              <a:rPr lang="en-US" sz="1200" i="1">
                <a:effectLst/>
                <a:latin typeface="Times New Roman" panose="02020603050405020304" pitchFamily="18" charset="0"/>
                <a:ea typeface="Verdana" panose="020B0604030504040204" pitchFamily="34" charset="0"/>
                <a:cs typeface="Times New Roman" panose="02020603050405020304" pitchFamily="18" charset="0"/>
              </a:rPr>
              <a:t>“BLOGHAVEN</a:t>
            </a:r>
            <a:r>
              <a:rPr lang="en-US" sz="1200" i="1"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1200" dirty="0">
                <a:effectLst/>
                <a:latin typeface="Times New Roman" panose="02020603050405020304" pitchFamily="18" charset="0"/>
                <a:ea typeface="Verdana" panose="020B0604030504040204" pitchFamily="34" charset="0"/>
                <a:cs typeface="Times New Roman" panose="02020603050405020304" pitchFamily="18" charset="0"/>
              </a:rPr>
              <a:t>is a web based project/application for students of Acharya Institute. The main objective of this project is  to bridge the gap between the students studying in the same college. Through the blogs which are only accessible by students of their own college, they can freely share creative ideas, thoughts and express their opinions on any topic of their liking.</a:t>
            </a:r>
            <a:endParaRPr lang="en-US" sz="1200" dirty="0">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This is an exclusive </a:t>
            </a:r>
            <a:r>
              <a:rPr lang="en-US" sz="1200" b="0" i="0" dirty="0">
                <a:effectLst/>
                <a:latin typeface="Times New Roman" panose="02020603050405020304" pitchFamily="18" charset="0"/>
                <a:cs typeface="Times New Roman" panose="02020603050405020304" pitchFamily="18" charset="0"/>
              </a:rPr>
              <a:t>blog website where only the users with </a:t>
            </a:r>
            <a:r>
              <a:rPr lang="en-US" sz="1200" b="0" i="1" dirty="0">
                <a:effectLst/>
                <a:latin typeface="Times New Roman" panose="02020603050405020304" pitchFamily="18" charset="0"/>
                <a:cs typeface="Times New Roman" panose="02020603050405020304" pitchFamily="18" charset="0"/>
              </a:rPr>
              <a:t>acharya email address</a:t>
            </a:r>
            <a:r>
              <a:rPr lang="en-US" sz="1200" b="0" i="0" dirty="0">
                <a:effectLst/>
                <a:latin typeface="Times New Roman" panose="02020603050405020304" pitchFamily="18" charset="0"/>
                <a:cs typeface="Times New Roman" panose="02020603050405020304" pitchFamily="18" charset="0"/>
              </a:rPr>
              <a:t> can access the website. It will be updated with new information on an ongoing basis. It normally consists of a collection of posts. Posts may be short, informal</a:t>
            </a:r>
            <a:r>
              <a:rPr lang="en-US" sz="1200" dirty="0">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controversial, or more professional. Blogs can be updated consistently</a:t>
            </a:r>
            <a:r>
              <a:rPr lang="en-US" sz="1200" dirty="0">
                <a:latin typeface="Times New Roman" panose="02020603050405020304" pitchFamily="18" charset="0"/>
                <a:cs typeface="Times New Roman" panose="02020603050405020304" pitchFamily="18" charset="0"/>
              </a:rPr>
              <a:t> and</a:t>
            </a:r>
            <a:r>
              <a:rPr lang="en-US" sz="1200" b="0" i="0" dirty="0">
                <a:effectLst/>
                <a:latin typeface="Times New Roman" panose="02020603050405020304" pitchFamily="18" charset="0"/>
                <a:cs typeface="Times New Roman" panose="02020603050405020304" pitchFamily="18" charset="0"/>
              </a:rPr>
              <a:t> provides the option for readers to comment or ask questions on individual posts. This means that readers can engage with the blog posts writer in a different way than they are the main site pages.</a:t>
            </a:r>
          </a:p>
          <a:p>
            <a:pPr algn="just">
              <a:lnSpc>
                <a:spcPct val="150000"/>
              </a:lnSpc>
            </a:pPr>
            <a:r>
              <a:rPr lang="en-US" sz="1200" dirty="0">
                <a:latin typeface="Times New Roman" panose="02020603050405020304" pitchFamily="18" charset="0"/>
                <a:cs typeface="Times New Roman" panose="02020603050405020304" pitchFamily="18" charset="0"/>
              </a:rPr>
              <a:t>It will be a </a:t>
            </a:r>
            <a:r>
              <a:rPr lang="en-US" sz="1200" b="1" dirty="0">
                <a:latin typeface="Times New Roman" panose="02020603050405020304" pitchFamily="18" charset="0"/>
                <a:cs typeface="Times New Roman" panose="02020603050405020304" pitchFamily="18" charset="0"/>
              </a:rPr>
              <a:t>MERN</a:t>
            </a:r>
            <a:r>
              <a:rPr lang="en-US" sz="1200" dirty="0">
                <a:latin typeface="Times New Roman" panose="02020603050405020304" pitchFamily="18" charset="0"/>
                <a:cs typeface="Times New Roman" panose="02020603050405020304" pitchFamily="18" charset="0"/>
              </a:rPr>
              <a:t> stack application which uses </a:t>
            </a:r>
            <a:r>
              <a:rPr lang="en-US" sz="1200" b="1" dirty="0">
                <a:latin typeface="Times New Roman" panose="02020603050405020304" pitchFamily="18" charset="0"/>
                <a:cs typeface="Times New Roman" panose="02020603050405020304" pitchFamily="18" charset="0"/>
              </a:rPr>
              <a:t>ReactJS </a:t>
            </a:r>
            <a:r>
              <a:rPr lang="en-US" sz="1200" dirty="0">
                <a:latin typeface="Times New Roman" panose="02020603050405020304" pitchFamily="18" charset="0"/>
                <a:cs typeface="Times New Roman" panose="02020603050405020304" pitchFamily="18" charset="0"/>
              </a:rPr>
              <a:t>with </a:t>
            </a:r>
            <a:r>
              <a:rPr lang="en-US" sz="1200" b="1" dirty="0">
                <a:latin typeface="Times New Roman" panose="02020603050405020304" pitchFamily="18" charset="0"/>
                <a:cs typeface="Times New Roman" panose="02020603050405020304" pitchFamily="18" charset="0"/>
              </a:rPr>
              <a:t>Material-UI</a:t>
            </a:r>
            <a:r>
              <a:rPr lang="en-US" sz="1200" dirty="0">
                <a:latin typeface="Times New Roman" panose="02020603050405020304" pitchFamily="18" charset="0"/>
                <a:cs typeface="Times New Roman" panose="02020603050405020304" pitchFamily="18" charset="0"/>
              </a:rPr>
              <a:t> (framework) for the front end styling and in the back-end </a:t>
            </a:r>
            <a:r>
              <a:rPr lang="en-US" sz="1200" b="1" dirty="0">
                <a:latin typeface="Times New Roman" panose="02020603050405020304" pitchFamily="18" charset="0"/>
                <a:cs typeface="Times New Roman" panose="02020603050405020304" pitchFamily="18" charset="0"/>
              </a:rPr>
              <a:t>NodeJS</a:t>
            </a:r>
            <a:r>
              <a:rPr lang="en-US" sz="1200" dirty="0">
                <a:latin typeface="Times New Roman" panose="02020603050405020304" pitchFamily="18" charset="0"/>
                <a:cs typeface="Times New Roman" panose="02020603050405020304" pitchFamily="18" charset="0"/>
              </a:rPr>
              <a:t> with </a:t>
            </a:r>
            <a:r>
              <a:rPr lang="en-US" sz="1200" b="1" dirty="0">
                <a:latin typeface="Times New Roman" panose="02020603050405020304" pitchFamily="18" charset="0"/>
                <a:cs typeface="Times New Roman" panose="02020603050405020304" pitchFamily="18" charset="0"/>
              </a:rPr>
              <a:t>ExpressJS </a:t>
            </a:r>
            <a:r>
              <a:rPr lang="en-US" sz="1200" dirty="0">
                <a:latin typeface="Times New Roman" panose="02020603050405020304" pitchFamily="18" charset="0"/>
                <a:cs typeface="Times New Roman" panose="02020603050405020304" pitchFamily="18" charset="0"/>
              </a:rPr>
              <a:t>(framework) is used. The data is stored on a serverless database called </a:t>
            </a:r>
            <a:r>
              <a:rPr lang="en-US" sz="1200" b="1" dirty="0">
                <a:latin typeface="Times New Roman" panose="02020603050405020304" pitchFamily="18" charset="0"/>
                <a:cs typeface="Times New Roman" panose="02020603050405020304" pitchFamily="18" charset="0"/>
              </a:rPr>
              <a:t>MongoDB</a:t>
            </a:r>
            <a:r>
              <a:rPr lang="en-US" sz="1200" dirty="0">
                <a:latin typeface="Times New Roman" panose="02020603050405020304" pitchFamily="18" charset="0"/>
                <a:cs typeface="Times New Roman" panose="02020603050405020304" pitchFamily="18" charset="0"/>
              </a:rPr>
              <a:t>.</a:t>
            </a:r>
          </a:p>
        </p:txBody>
      </p:sp>
      <p:pic>
        <p:nvPicPr>
          <p:cNvPr id="26" name="Picture 2">
            <a:extLst>
              <a:ext uri="{FF2B5EF4-FFF2-40B4-BE49-F238E27FC236}">
                <a16:creationId xmlns:a16="http://schemas.microsoft.com/office/drawing/2014/main" id="{E1BA0AF1-72CE-49FE-8C36-FEBED6DD9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988" y="6165131"/>
            <a:ext cx="3418024" cy="243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6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B5FFF95-E715-4E35-BE8E-C52F29CDFACB}"/>
              </a:ext>
            </a:extLst>
          </p:cNvPr>
          <p:cNvGrpSpPr>
            <a:grpSpLocks/>
          </p:cNvGrpSpPr>
          <p:nvPr/>
        </p:nvGrpSpPr>
        <p:grpSpPr bwMode="auto">
          <a:xfrm>
            <a:off x="354197" y="517525"/>
            <a:ext cx="6146800" cy="8870950"/>
            <a:chOff x="480" y="480"/>
            <a:chExt cx="10955" cy="15890"/>
          </a:xfrm>
        </p:grpSpPr>
        <p:sp>
          <p:nvSpPr>
            <p:cNvPr id="5" name="Line 22">
              <a:extLst>
                <a:ext uri="{FF2B5EF4-FFF2-40B4-BE49-F238E27FC236}">
                  <a16:creationId xmlns:a16="http://schemas.microsoft.com/office/drawing/2014/main" id="{DA279F7F-3AB3-46FF-BB19-53FAF43E9859}"/>
                </a:ext>
              </a:extLst>
            </p:cNvPr>
            <p:cNvSpPr>
              <a:spLocks noChangeShapeType="1"/>
            </p:cNvSpPr>
            <p:nvPr/>
          </p:nvSpPr>
          <p:spPr bwMode="auto">
            <a:xfrm>
              <a:off x="48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6" name="Line 21">
              <a:extLst>
                <a:ext uri="{FF2B5EF4-FFF2-40B4-BE49-F238E27FC236}">
                  <a16:creationId xmlns:a16="http://schemas.microsoft.com/office/drawing/2014/main" id="{775FB59E-02B1-407D-80B5-0C0AC21E2F23}"/>
                </a:ext>
              </a:extLst>
            </p:cNvPr>
            <p:cNvSpPr>
              <a:spLocks noChangeShapeType="1"/>
            </p:cNvSpPr>
            <p:nvPr/>
          </p:nvSpPr>
          <p:spPr bwMode="auto">
            <a:xfrm>
              <a:off x="49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7" name="Line 20">
              <a:extLst>
                <a:ext uri="{FF2B5EF4-FFF2-40B4-BE49-F238E27FC236}">
                  <a16:creationId xmlns:a16="http://schemas.microsoft.com/office/drawing/2014/main" id="{5D798268-0D7F-4CA6-868C-79013157C4CD}"/>
                </a:ext>
              </a:extLst>
            </p:cNvPr>
            <p:cNvSpPr>
              <a:spLocks noChangeShapeType="1"/>
            </p:cNvSpPr>
            <p:nvPr/>
          </p:nvSpPr>
          <p:spPr bwMode="auto">
            <a:xfrm>
              <a:off x="5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8" name="Rectangle 19">
              <a:extLst>
                <a:ext uri="{FF2B5EF4-FFF2-40B4-BE49-F238E27FC236}">
                  <a16:creationId xmlns:a16="http://schemas.microsoft.com/office/drawing/2014/main" id="{9AEBD4D2-9396-4C9F-9606-9FE9461D1923}"/>
                </a:ext>
              </a:extLst>
            </p:cNvPr>
            <p:cNvSpPr>
              <a:spLocks noChangeArrowheads="1"/>
            </p:cNvSpPr>
            <p:nvPr/>
          </p:nvSpPr>
          <p:spPr bwMode="auto">
            <a:xfrm>
              <a:off x="48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9" name="Rectangle 18">
              <a:extLst>
                <a:ext uri="{FF2B5EF4-FFF2-40B4-BE49-F238E27FC236}">
                  <a16:creationId xmlns:a16="http://schemas.microsoft.com/office/drawing/2014/main" id="{1AC62F27-4247-4F48-97D9-F447CE0B347B}"/>
                </a:ext>
              </a:extLst>
            </p:cNvPr>
            <p:cNvSpPr>
              <a:spLocks noChangeArrowheads="1"/>
            </p:cNvSpPr>
            <p:nvPr/>
          </p:nvSpPr>
          <p:spPr bwMode="auto">
            <a:xfrm>
              <a:off x="49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0" name="Line 17">
              <a:extLst>
                <a:ext uri="{FF2B5EF4-FFF2-40B4-BE49-F238E27FC236}">
                  <a16:creationId xmlns:a16="http://schemas.microsoft.com/office/drawing/2014/main" id="{A6F5C972-DDDB-4B68-9D54-F68F2077F0E5}"/>
                </a:ext>
              </a:extLst>
            </p:cNvPr>
            <p:cNvSpPr>
              <a:spLocks noChangeShapeType="1"/>
            </p:cNvSpPr>
            <p:nvPr/>
          </p:nvSpPr>
          <p:spPr bwMode="auto">
            <a:xfrm>
              <a:off x="1142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1" name="Line 16">
              <a:extLst>
                <a:ext uri="{FF2B5EF4-FFF2-40B4-BE49-F238E27FC236}">
                  <a16:creationId xmlns:a16="http://schemas.microsoft.com/office/drawing/2014/main" id="{A22E9975-A772-43C0-9E40-639D5DC0D185}"/>
                </a:ext>
              </a:extLst>
            </p:cNvPr>
            <p:cNvSpPr>
              <a:spLocks noChangeShapeType="1"/>
            </p:cNvSpPr>
            <p:nvPr/>
          </p:nvSpPr>
          <p:spPr bwMode="auto">
            <a:xfrm>
              <a:off x="1141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2" name="Line 15">
              <a:extLst>
                <a:ext uri="{FF2B5EF4-FFF2-40B4-BE49-F238E27FC236}">
                  <a16:creationId xmlns:a16="http://schemas.microsoft.com/office/drawing/2014/main" id="{805F5387-BA5C-40C4-9028-ABC40B0034A0}"/>
                </a:ext>
              </a:extLst>
            </p:cNvPr>
            <p:cNvSpPr>
              <a:spLocks noChangeShapeType="1"/>
            </p:cNvSpPr>
            <p:nvPr/>
          </p:nvSpPr>
          <p:spPr bwMode="auto">
            <a:xfrm>
              <a:off x="114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3" name="Line 14">
              <a:extLst>
                <a:ext uri="{FF2B5EF4-FFF2-40B4-BE49-F238E27FC236}">
                  <a16:creationId xmlns:a16="http://schemas.microsoft.com/office/drawing/2014/main" id="{FDD1F524-6198-49AC-B873-4C7873B5735E}"/>
                </a:ext>
              </a:extLst>
            </p:cNvPr>
            <p:cNvSpPr>
              <a:spLocks noChangeShapeType="1"/>
            </p:cNvSpPr>
            <p:nvPr/>
          </p:nvSpPr>
          <p:spPr bwMode="auto">
            <a:xfrm>
              <a:off x="510" y="48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4" name="Line 13">
              <a:extLst>
                <a:ext uri="{FF2B5EF4-FFF2-40B4-BE49-F238E27FC236}">
                  <a16:creationId xmlns:a16="http://schemas.microsoft.com/office/drawing/2014/main" id="{F8ACB51C-3E81-4B30-A7C4-5FD8E1B45FCD}"/>
                </a:ext>
              </a:extLst>
            </p:cNvPr>
            <p:cNvSpPr>
              <a:spLocks noChangeShapeType="1"/>
            </p:cNvSpPr>
            <p:nvPr/>
          </p:nvSpPr>
          <p:spPr bwMode="auto">
            <a:xfrm>
              <a:off x="510" y="49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5" name="Line 12">
              <a:extLst>
                <a:ext uri="{FF2B5EF4-FFF2-40B4-BE49-F238E27FC236}">
                  <a16:creationId xmlns:a16="http://schemas.microsoft.com/office/drawing/2014/main" id="{3084FDA6-E847-4072-B027-3113CA5F77C6}"/>
                </a:ext>
              </a:extLst>
            </p:cNvPr>
            <p:cNvSpPr>
              <a:spLocks noChangeShapeType="1"/>
            </p:cNvSpPr>
            <p:nvPr/>
          </p:nvSpPr>
          <p:spPr bwMode="auto">
            <a:xfrm>
              <a:off x="510" y="50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6" name="Rectangle 11">
              <a:extLst>
                <a:ext uri="{FF2B5EF4-FFF2-40B4-BE49-F238E27FC236}">
                  <a16:creationId xmlns:a16="http://schemas.microsoft.com/office/drawing/2014/main" id="{1D9C5300-CFA4-43BB-A226-EA2D2759DF5C}"/>
                </a:ext>
              </a:extLst>
            </p:cNvPr>
            <p:cNvSpPr>
              <a:spLocks noChangeArrowheads="1"/>
            </p:cNvSpPr>
            <p:nvPr/>
          </p:nvSpPr>
          <p:spPr bwMode="auto">
            <a:xfrm>
              <a:off x="1140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7" name="Rectangle 10">
              <a:extLst>
                <a:ext uri="{FF2B5EF4-FFF2-40B4-BE49-F238E27FC236}">
                  <a16:creationId xmlns:a16="http://schemas.microsoft.com/office/drawing/2014/main" id="{0A125AE1-6638-4D1B-AE6A-89203EE69130}"/>
                </a:ext>
              </a:extLst>
            </p:cNvPr>
            <p:cNvSpPr>
              <a:spLocks noChangeArrowheads="1"/>
            </p:cNvSpPr>
            <p:nvPr/>
          </p:nvSpPr>
          <p:spPr bwMode="auto">
            <a:xfrm>
              <a:off x="1140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8" name="Rectangle 9">
              <a:extLst>
                <a:ext uri="{FF2B5EF4-FFF2-40B4-BE49-F238E27FC236}">
                  <a16:creationId xmlns:a16="http://schemas.microsoft.com/office/drawing/2014/main" id="{85AA27D9-7ED0-4C40-929C-E9AF81609C67}"/>
                </a:ext>
              </a:extLst>
            </p:cNvPr>
            <p:cNvSpPr>
              <a:spLocks noChangeArrowheads="1"/>
            </p:cNvSpPr>
            <p:nvPr/>
          </p:nvSpPr>
          <p:spPr bwMode="auto">
            <a:xfrm>
              <a:off x="48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9" name="Rectangle 8">
              <a:extLst>
                <a:ext uri="{FF2B5EF4-FFF2-40B4-BE49-F238E27FC236}">
                  <a16:creationId xmlns:a16="http://schemas.microsoft.com/office/drawing/2014/main" id="{C4618A03-E4AE-44FF-AC0F-3688D1D7F745}"/>
                </a:ext>
              </a:extLst>
            </p:cNvPr>
            <p:cNvSpPr>
              <a:spLocks noChangeArrowheads="1"/>
            </p:cNvSpPr>
            <p:nvPr/>
          </p:nvSpPr>
          <p:spPr bwMode="auto">
            <a:xfrm>
              <a:off x="49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0" name="Line 7">
              <a:extLst>
                <a:ext uri="{FF2B5EF4-FFF2-40B4-BE49-F238E27FC236}">
                  <a16:creationId xmlns:a16="http://schemas.microsoft.com/office/drawing/2014/main" id="{AE7CF11A-5D4B-4B8E-90CC-D945FE1C6D76}"/>
                </a:ext>
              </a:extLst>
            </p:cNvPr>
            <p:cNvSpPr>
              <a:spLocks noChangeShapeType="1"/>
            </p:cNvSpPr>
            <p:nvPr/>
          </p:nvSpPr>
          <p:spPr bwMode="auto">
            <a:xfrm>
              <a:off x="510" y="1636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1" name="Line 6">
              <a:extLst>
                <a:ext uri="{FF2B5EF4-FFF2-40B4-BE49-F238E27FC236}">
                  <a16:creationId xmlns:a16="http://schemas.microsoft.com/office/drawing/2014/main" id="{1FF03E6A-72BF-46FF-99A1-18DFD906D6FA}"/>
                </a:ext>
              </a:extLst>
            </p:cNvPr>
            <p:cNvSpPr>
              <a:spLocks noChangeShapeType="1"/>
            </p:cNvSpPr>
            <p:nvPr/>
          </p:nvSpPr>
          <p:spPr bwMode="auto">
            <a:xfrm>
              <a:off x="510" y="1635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2" name="Line 5">
              <a:extLst>
                <a:ext uri="{FF2B5EF4-FFF2-40B4-BE49-F238E27FC236}">
                  <a16:creationId xmlns:a16="http://schemas.microsoft.com/office/drawing/2014/main" id="{E2F60465-BAD2-461B-9DDC-8948D8FE8AC2}"/>
                </a:ext>
              </a:extLst>
            </p:cNvPr>
            <p:cNvSpPr>
              <a:spLocks noChangeShapeType="1"/>
            </p:cNvSpPr>
            <p:nvPr/>
          </p:nvSpPr>
          <p:spPr bwMode="auto">
            <a:xfrm>
              <a:off x="510" y="1634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3" name="Rectangle 4">
              <a:extLst>
                <a:ext uri="{FF2B5EF4-FFF2-40B4-BE49-F238E27FC236}">
                  <a16:creationId xmlns:a16="http://schemas.microsoft.com/office/drawing/2014/main" id="{EEAB6380-3FBB-450C-8F4C-540775ADE9C1}"/>
                </a:ext>
              </a:extLst>
            </p:cNvPr>
            <p:cNvSpPr>
              <a:spLocks noChangeArrowheads="1"/>
            </p:cNvSpPr>
            <p:nvPr/>
          </p:nvSpPr>
          <p:spPr bwMode="auto">
            <a:xfrm>
              <a:off x="1140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4" name="Rectangle 3">
              <a:extLst>
                <a:ext uri="{FF2B5EF4-FFF2-40B4-BE49-F238E27FC236}">
                  <a16:creationId xmlns:a16="http://schemas.microsoft.com/office/drawing/2014/main" id="{7A8D6B9F-C94E-4271-A1B7-A0559DE5C270}"/>
                </a:ext>
              </a:extLst>
            </p:cNvPr>
            <p:cNvSpPr>
              <a:spLocks noChangeArrowheads="1"/>
            </p:cNvSpPr>
            <p:nvPr/>
          </p:nvSpPr>
          <p:spPr bwMode="auto">
            <a:xfrm>
              <a:off x="1140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grpSp>
      <p:sp>
        <p:nvSpPr>
          <p:cNvPr id="28" name="TextBox 27">
            <a:extLst>
              <a:ext uri="{FF2B5EF4-FFF2-40B4-BE49-F238E27FC236}">
                <a16:creationId xmlns:a16="http://schemas.microsoft.com/office/drawing/2014/main" id="{ACF91AC8-8845-4917-9492-3B9E9C98B516}"/>
              </a:ext>
            </a:extLst>
          </p:cNvPr>
          <p:cNvSpPr txBox="1"/>
          <p:nvPr/>
        </p:nvSpPr>
        <p:spPr>
          <a:xfrm>
            <a:off x="640803" y="431081"/>
            <a:ext cx="5583686" cy="8543493"/>
          </a:xfrm>
          <a:prstGeom prst="rect">
            <a:avLst/>
          </a:prstGeom>
          <a:noFill/>
        </p:spPr>
        <p:txBody>
          <a:bodyPr wrap="square" anchor="ctr">
            <a:spAutoFit/>
          </a:bodyPr>
          <a:lstStyle/>
          <a:p>
            <a:pPr marL="63500" algn="ctr">
              <a:lnSpc>
                <a:spcPct val="150000"/>
              </a:lnSpc>
              <a:spcAft>
                <a:spcPts val="0"/>
              </a:spcAft>
            </a:pPr>
            <a:r>
              <a:rPr lang="en-US" sz="16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rPr>
              <a:t>MODULES</a:t>
            </a:r>
            <a:endPar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63500" algn="ctr">
              <a:lnSpc>
                <a:spcPct val="150000"/>
              </a:lnSpc>
              <a:spcAft>
                <a:spcPts val="0"/>
              </a:spcAft>
            </a:pPr>
            <a:endParaRPr lang="en-US" sz="8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349250" indent="-285750">
              <a:lnSpc>
                <a:spcPct val="150000"/>
              </a:lnSpc>
              <a:spcAft>
                <a:spcPts val="0"/>
              </a:spcAft>
              <a:buFont typeface="Arial" panose="020B0604020202020204" pitchFamily="34" charset="0"/>
              <a:buChar char="•"/>
            </a:pPr>
            <a:r>
              <a:rPr lang="en-US" sz="14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Login :-</a:t>
            </a:r>
            <a:r>
              <a:rPr lang="en-US" sz="12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 This is the default page where the user has to enter the valid credentials to access the website.</a:t>
            </a:r>
            <a:endPar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349250" indent="-285750">
              <a:lnSpc>
                <a:spcPct val="150000"/>
              </a:lnSpc>
              <a:spcAft>
                <a:spcPts val="0"/>
              </a:spcAft>
              <a:buFont typeface="Arial" panose="020B0604020202020204" pitchFamily="34" charset="0"/>
              <a:buChar char="•"/>
            </a:pPr>
            <a:r>
              <a:rPr lang="en-US" sz="14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User :-</a:t>
            </a:r>
          </a:p>
          <a:p>
            <a:pPr marL="806450" lvl="1" indent="-285750">
              <a:lnSpc>
                <a:spcPct val="150000"/>
              </a:lnSpc>
              <a:buFont typeface="Wingdings" panose="05000000000000000000" pitchFamily="2" charset="2"/>
              <a:buChar char="ü"/>
            </a:pPr>
            <a:r>
              <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rPr>
              <a:t>Can sign in</a:t>
            </a:r>
          </a:p>
          <a:p>
            <a:pPr marL="806450" lvl="1" indent="-285750">
              <a:lnSpc>
                <a:spcPct val="150000"/>
              </a:lnSpc>
              <a:buFont typeface="Wingdings" panose="05000000000000000000" pitchFamily="2" charset="2"/>
              <a:buChar char="ü"/>
            </a:pPr>
            <a:r>
              <a:rPr lang="en-US" sz="12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Can create a blog with image, title and content</a:t>
            </a:r>
            <a:endPar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806450" lvl="1" indent="-285750">
              <a:lnSpc>
                <a:spcPct val="150000"/>
              </a:lnSpc>
              <a:buFont typeface="Wingdings" panose="05000000000000000000" pitchFamily="2" charset="2"/>
              <a:buChar char="ü"/>
            </a:pPr>
            <a:r>
              <a:rPr lang="en-US" sz="12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C</a:t>
            </a:r>
            <a:r>
              <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rPr>
              <a:t>an delete or update their previous blog’s title, image and content</a:t>
            </a:r>
          </a:p>
          <a:p>
            <a:pPr marL="806450" lvl="1" indent="-285750">
              <a:lnSpc>
                <a:spcPct val="150000"/>
              </a:lnSpc>
              <a:buFont typeface="Wingdings" panose="05000000000000000000" pitchFamily="2" charset="2"/>
              <a:buChar char="ü"/>
            </a:pPr>
            <a:r>
              <a:rPr lang="en-US" sz="12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Can comment their opinion and thoughts on other people’s blog.</a:t>
            </a:r>
            <a:endPar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520700" lvl="1">
              <a:lnSpc>
                <a:spcPct val="150000"/>
              </a:lnSpc>
            </a:pPr>
            <a:endParaRPr lang="en-US" sz="8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63500">
              <a:lnSpc>
                <a:spcPct val="150000"/>
              </a:lnSpc>
              <a:spcBef>
                <a:spcPts val="1085"/>
              </a:spcBef>
              <a:spcAft>
                <a:spcPts val="0"/>
              </a:spcAft>
            </a:pPr>
            <a:r>
              <a:rPr lang="en-US" sz="16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rPr>
              <a:t>SYSTEM REQUIREMENTS :</a:t>
            </a:r>
          </a:p>
          <a:p>
            <a:pPr marL="63500">
              <a:lnSpc>
                <a:spcPct val="150000"/>
              </a:lnSpc>
              <a:spcBef>
                <a:spcPts val="1085"/>
              </a:spcBef>
              <a:spcAft>
                <a:spcPts val="0"/>
              </a:spcAft>
            </a:pPr>
            <a:endParaRPr lang="en-IN" sz="800" b="1" dirty="0">
              <a:effectLst/>
              <a:latin typeface="Times New Roman" panose="02020603050405020304" pitchFamily="18" charset="0"/>
              <a:ea typeface="Verdana" panose="020B0604030504040204" pitchFamily="34" charset="0"/>
              <a:cs typeface="Times New Roman" panose="02020603050405020304" pitchFamily="18" charset="0"/>
            </a:endParaRPr>
          </a:p>
          <a:p>
            <a:pPr marL="342900" lvl="0" indent="-342900">
              <a:lnSpc>
                <a:spcPct val="150000"/>
              </a:lnSpc>
              <a:spcBef>
                <a:spcPts val="580"/>
              </a:spcBef>
              <a:spcAft>
                <a:spcPts val="0"/>
              </a:spcAft>
              <a:buClr>
                <a:srgbClr val="212121"/>
              </a:buClr>
              <a:buSzPts val="1150"/>
              <a:buFont typeface="Verdana" panose="020B0604030504040204" pitchFamily="34" charset="0"/>
              <a:buAutoNum type="arabicPeriod"/>
              <a:tabLst>
                <a:tab pos="260985" algn="l"/>
              </a:tabLst>
            </a:pPr>
            <a:r>
              <a:rPr lang="en-US" sz="1400" b="1" u="sng"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Hardware</a:t>
            </a:r>
            <a:r>
              <a:rPr lang="en-US" sz="1400" b="1" u="sng" spc="-20"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u="sng"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Specifications</a:t>
            </a:r>
            <a:r>
              <a:rPr lang="en-US" sz="1400" b="1"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spc="-15" dirty="0">
                <a:solidFill>
                  <a:srgbClr val="212121"/>
                </a:solidFill>
                <a:effectLst/>
                <a:latin typeface="Times New Roman" panose="02020603050405020304" pitchFamily="18" charset="0"/>
                <a:ea typeface="Verdana" panose="020B0604030504040204" pitchFamily="34" charset="0"/>
                <a:cs typeface="Times New Roman" panose="02020603050405020304" pitchFamily="18" charset="0"/>
              </a:rPr>
              <a:t>:</a:t>
            </a: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 pos="1968500"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HDD	:</a:t>
            </a:r>
            <a:r>
              <a:rPr lang="en-US" sz="1200" b="1" spc="-3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40GB</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95643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RAM	: 2GB</a:t>
            </a: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956435" algn="l"/>
              </a:tabLst>
            </a:pPr>
            <a:r>
              <a:rPr lang="en-US" sz="1200" b="1" spc="-1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Processor	: </a:t>
            </a:r>
            <a:r>
              <a:rPr lang="en-US" sz="1200" b="1" spc="-10" dirty="0" err="1">
                <a:solidFill>
                  <a:srgbClr val="212121"/>
                </a:solidFill>
                <a:latin typeface="Times New Roman" panose="02020603050405020304" pitchFamily="18" charset="0"/>
                <a:ea typeface="Arial" panose="020B0604020202020204" pitchFamily="34" charset="0"/>
                <a:cs typeface="Times New Roman" panose="02020603050405020304" pitchFamily="18" charset="0"/>
              </a:rPr>
              <a:t>i</a:t>
            </a:r>
            <a:r>
              <a:rPr lang="en-US" sz="1200" b="1" spc="-1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3</a:t>
            </a:r>
            <a:r>
              <a:rPr lang="en-US" sz="1200" b="1" spc="-2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or higher </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Keyboard</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Mouse</a:t>
            </a:r>
            <a:endParaRPr lang="en-IN" sz="1200" b="1" spc="-15" dirty="0">
              <a:solidFill>
                <a:srgbClr val="212121"/>
              </a:solidFill>
              <a:latin typeface="Times New Roman" panose="02020603050405020304" pitchFamily="18" charset="0"/>
              <a:ea typeface="Verdana" panose="020B0604030504040204" pitchFamily="34" charset="0"/>
              <a:cs typeface="Times New Roman" panose="02020603050405020304" pitchFamily="18" charset="0"/>
            </a:endParaRPr>
          </a:p>
          <a:p>
            <a:pPr marL="342900" indent="-342900">
              <a:lnSpc>
                <a:spcPct val="150000"/>
              </a:lnSpc>
              <a:spcBef>
                <a:spcPts val="580"/>
              </a:spcBef>
              <a:buClr>
                <a:srgbClr val="212121"/>
              </a:buClr>
              <a:buSzPts val="1150"/>
              <a:buFont typeface="Verdana" panose="020B0604030504040204" pitchFamily="34" charset="0"/>
              <a:buAutoNum type="arabicPeriod"/>
              <a:tabLst>
                <a:tab pos="260985" algn="l"/>
              </a:tabLst>
            </a:pPr>
            <a:r>
              <a:rPr lang="en-US" sz="1400" b="1" u="sng"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Software</a:t>
            </a:r>
            <a:r>
              <a:rPr lang="en-US" sz="1400" b="1" u="sng" spc="-20"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u="sng"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Specifications</a:t>
            </a:r>
            <a:r>
              <a:rPr lang="en-US" sz="1400" b="1"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spc="-15" dirty="0">
                <a:solidFill>
                  <a:srgbClr val="212121"/>
                </a:solidFill>
                <a:effectLst/>
                <a:latin typeface="Times New Roman" panose="02020603050405020304" pitchFamily="18" charset="0"/>
                <a:ea typeface="Verdana" panose="020B0604030504040204" pitchFamily="34" charset="0"/>
                <a:cs typeface="Times New Roman" panose="02020603050405020304" pitchFamily="18" charset="0"/>
              </a:rPr>
              <a:t>:</a:t>
            </a: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 pos="179768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Technology	:</a:t>
            </a:r>
            <a:r>
              <a:rPr lang="en-US" sz="1200" b="1" spc="-5"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JavaScript, HTML, CSS</a:t>
            </a: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 pos="179768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Client Side	: ReactJS, Material-UI ( Framework )</a:t>
            </a: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 pos="1797685" algn="l"/>
              </a:tabLst>
            </a:pPr>
            <a:r>
              <a:rPr lang="en-US" sz="1200" b="1" spc="-1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Server Side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NodeJS, ExpressJS ( Framework )</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858010"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Database	:</a:t>
            </a:r>
            <a:r>
              <a:rPr lang="en-US" sz="1200" b="1" spc="-5"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Mongo DB</a:t>
            </a:r>
            <a:endParaRPr lang="en-IN" sz="1200" b="1" spc="-1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858010"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OS	: Windows</a:t>
            </a:r>
            <a:r>
              <a:rPr lang="en-US" sz="1200" b="1" spc="-5"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8 or higher &amp; Linux</a:t>
            </a:r>
            <a:endParaRPr lang="en-IN" sz="1200" b="1" spc="-1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858010"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Browser	:  Google Chrome</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464569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2439</TotalTime>
  <Words>412</Words>
  <Application>Microsoft Office PowerPoint</Application>
  <PresentationFormat>A4 Paper (210x297 mm)</PresentationFormat>
  <Paragraphs>47</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Times New Roman</vt:lpstr>
      <vt:lpstr>Verdana</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of BLOGGING WEBSITE</dc:title>
  <dc:creator>Rihan</dc:creator>
  <cp:lastModifiedBy>Raihan Hassan</cp:lastModifiedBy>
  <cp:revision>24</cp:revision>
  <dcterms:created xsi:type="dcterms:W3CDTF">2021-10-10T05:13:03Z</dcterms:created>
  <dcterms:modified xsi:type="dcterms:W3CDTF">2022-08-12T14:02:51Z</dcterms:modified>
</cp:coreProperties>
</file>