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webextensions/webextension1.xml" ContentType="application/vnd.ms-office.webextension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78" r:id="rId2"/>
    <p:sldId id="279" r:id="rId3"/>
    <p:sldId id="280" r:id="rId4"/>
    <p:sldId id="290" r:id="rId5"/>
    <p:sldId id="294" r:id="rId6"/>
    <p:sldId id="295" r:id="rId7"/>
    <p:sldId id="296" r:id="rId8"/>
    <p:sldId id="297" r:id="rId9"/>
    <p:sldId id="299" r:id="rId10"/>
    <p:sldId id="298" r:id="rId11"/>
    <p:sldId id="300" r:id="rId12"/>
    <p:sldId id="301" r:id="rId13"/>
    <p:sldId id="302" r:id="rId14"/>
    <p:sldId id="293" r:id="rId15"/>
  </p:sldIdLst>
  <p:sldSz cx="12192000" cy="6858000"/>
  <p:notesSz cx="13716000" cy="24384000"/>
  <p:defaultTextStyle>
    <a:defPPr rtl="0">
      <a:defRPr lang="pt-BR"/>
    </a:defPPr>
    <a:lvl1pPr marL="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0" d="100"/>
          <a:sy n="70" d="100"/>
        </p:scale>
        <p:origin x="738" y="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41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324C8AB-1A8D-BF92-A69D-F315797EB1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EBCFF4-04AA-5590-B709-49B42C9F67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F7AD2-3EB1-46A0-8C1E-FDC489917D54}" type="datetime1">
              <a:rPr lang="pt-BR" smtClean="0"/>
              <a:t>19/10/2023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F818BB-CD80-8240-B69B-80F5547102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5745DC-38BA-755E-52D8-B77EF4CF3F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A8368-9B38-4C22-839C-EEB7B6CF7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905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703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54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273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544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242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0341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84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709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93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7540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8865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86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73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m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pt-BR" sz="4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4" name="Espaço Reservado para Imagem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7" name="Espaço Reservado para Texto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8" name="Espaço Reservado para Imagem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8" name="Espaço Reservado para Texto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8" name="Espaço Reservado para Texto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7" name="Espaço Reservado para Imagem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9" name="Espaço Reservado para Texto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6" name="Espaço Reservado para Imagem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0" name="Espaço Reservado para Texto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5" name="Espaço Reservado para Imagem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pt-BR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30" name="Imagem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2" name="Espaço Reservado para Texto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3" name="Espaço Reservado para Texto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4" name="Espaço Reservado para Texto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5" name="Espaço Reservado para Texto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6" name="Espaço Reservado para Texto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7" name="Espaço Reservado para Texto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8" name="Espaço Reservado para Texto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9" name="Espaço Reservado para Texto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0" name="Espaço Reservado para Texto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Imagem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3" name="Imagem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Imagem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9" name="Imagem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pt-BR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pt-BR" sz="1500"/>
            </a:lvl1pPr>
            <a:lvl2pPr>
              <a:defRPr lang="pt-BR" sz="1300"/>
            </a:lvl2pPr>
            <a:lvl3pPr>
              <a:defRPr lang="pt-BR" sz="12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pt-BR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pt-BR" sz="1500"/>
            </a:lvl1pPr>
            <a:lvl2pPr>
              <a:defRPr lang="pt-BR" sz="1300"/>
            </a:lvl2pPr>
            <a:lvl3pPr>
              <a:defRPr lang="pt-BR" sz="12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4" name="Espaço Reservado para Imagem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9" name="Espaço Reservado para Texto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6" name="Espaço Reservado para Imagem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0" name="Espaço Reservado para Texto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5" name="Espaço Reservado para Imagem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m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5" name="Imagem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6" name="Imagem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Imagem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21" name="Imagem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m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 b="1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pt-BR" sz="1500"/>
            </a:lvl1pPr>
            <a:lvl2pPr>
              <a:defRPr lang="pt-BR" sz="1500"/>
            </a:lvl2pPr>
            <a:lvl3pPr>
              <a:defRPr lang="pt-BR" sz="1500"/>
            </a:lvl3pPr>
            <a:lvl4pPr>
              <a:defRPr lang="pt-BR" sz="1500"/>
            </a:lvl4pPr>
            <a:lvl5pPr>
              <a:defRPr lang="pt-BR" sz="15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9" name="Imagem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pt-BR" sz="4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m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1" name="Imagem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5" name="Imagem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7" name="Imagem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  <p:sp>
        <p:nvSpPr>
          <p:cNvPr id="18" name="Título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pt-BR" sz="1500"/>
            </a:lvl1pPr>
            <a:lvl2pPr>
              <a:defRPr lang="pt-BR" sz="1300"/>
            </a:lvl2pPr>
            <a:lvl3pPr>
              <a:defRPr lang="pt-BR" sz="12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Conteúdo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pt-BR" sz="1500"/>
            </a:lvl1pPr>
            <a:lvl2pPr>
              <a:defRPr lang="pt-BR" sz="1300"/>
            </a:lvl2pPr>
            <a:lvl3pPr>
              <a:defRPr lang="pt-BR" sz="12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v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v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4" name="Imagem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pt-B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pt-BR" sz="1800"/>
            </a:lvl3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 b="1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pt-BR" sz="1500"/>
            </a:lvl1pPr>
            <a:lvl2pPr>
              <a:defRPr lang="pt-BR" sz="1500"/>
            </a:lvl2pPr>
            <a:lvl3pPr>
              <a:defRPr lang="pt-BR" sz="1500"/>
            </a:lvl3pPr>
            <a:lvl4pPr>
              <a:defRPr lang="pt-BR" sz="1500"/>
            </a:lvl4pPr>
            <a:lvl5pPr>
              <a:defRPr lang="pt-BR" sz="15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lvl="0"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pt-BR" sz="4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2400">
                <a:solidFill>
                  <a:schemeClr val="accent6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pt-BR" sz="1800"/>
            </a:lvl1pPr>
            <a:lvl2pPr>
              <a:defRPr lang="pt-BR" sz="1600"/>
            </a:lvl2pPr>
            <a:lvl3pPr>
              <a:defRPr lang="pt-BR" sz="14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pt-BR" sz="1800"/>
            </a:lvl1pPr>
            <a:lvl2pPr>
              <a:defRPr lang="pt-BR" sz="1600"/>
            </a:lvl2pPr>
            <a:lvl3pPr>
              <a:defRPr lang="pt-BR" sz="14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pt-BR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7" name="Espaço Reservado para Texto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pt-BR" sz="10000" b="1"/>
            </a:lvl1pPr>
          </a:lstStyle>
          <a:p>
            <a:pPr lvl="0" rtl="0"/>
            <a:r>
              <a:rPr lang="pt-BR"/>
              <a:t>“</a:t>
            </a:r>
          </a:p>
        </p:txBody>
      </p:sp>
      <p:sp>
        <p:nvSpPr>
          <p:cNvPr id="55" name="Espaço Reservado para Texto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6" name="Espaço Reservado para Texto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pt-BR" sz="10000" b="1"/>
            </a:lvl1pPr>
          </a:lstStyle>
          <a:p>
            <a:pPr lvl="0" rtl="0"/>
            <a:r>
              <a:rPr lang="pt-BR"/>
              <a:t>”</a:t>
            </a:r>
          </a:p>
        </p:txBody>
      </p:sp>
      <p:sp>
        <p:nvSpPr>
          <p:cNvPr id="32" name="Imagem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3" name="Imagem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9" name="Forma Livre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Forma Livre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3" name="Espaço Reservado para Imagem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Texto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4" name="Espaço Reservado para Texto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6" name="Espaço Reservado para Imagem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7" name="Espaço Reservado para Texto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9" name="Espaço Reservado para Imagem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8" name="Espaço Reservado para Texto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0" name="Espaço Reservado para Texto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lvl="0" rtl="0"/>
            <a:r>
              <a:rPr lang="pt-BR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0" name="Espaço Reservado para Imagem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3" name="Espaço Reservado para Imagem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Texto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4" name="Espaço Reservado para Texto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1" name="Espaço Reservado para Imagem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18" name="Espaço Reservado para Texto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6" name="Espaço Reservado para Imagem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7" name="Espaço Reservado para Texto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2" name="Espaço Reservado para Imagem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1" name="Espaço Reservado para Texto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9" name="Espaço Reservado para Imagem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8" name="Espaço Reservado para Texto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0" name="Espaço Reservado para Texto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3" name="Espaço Reservado para Imagem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3" name="Espaço Reservado para Texto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pt-BR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850" y="1520224"/>
            <a:ext cx="8197505" cy="12252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/>
              <a:t>ESTUDO DE CASO</a:t>
            </a:r>
            <a:br>
              <a:rPr lang="pt-BR" sz="4000" dirty="0"/>
            </a:br>
            <a:r>
              <a:rPr lang="pt-BR" sz="4000" b="0" dirty="0"/>
              <a:t>PERFORMANCE DE VENDA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Raíssa Azevedo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o Número do Slide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t>10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0639" y="1901045"/>
            <a:ext cx="6024729" cy="7313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Gráfico de Cascata Indicando a performance por Bimestre</a:t>
            </a:r>
          </a:p>
        </p:txBody>
      </p:sp>
      <p:sp>
        <p:nvSpPr>
          <p:cNvPr id="15" name="Título 6">
            <a:extLst>
              <a:ext uri="{FF2B5EF4-FFF2-40B4-BE49-F238E27FC236}">
                <a16:creationId xmlns:a16="http://schemas.microsoft.com/office/drawing/2014/main" id="{3A61BB3E-B6D9-C193-A8C7-F90157FF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594360"/>
            <a:ext cx="7744968" cy="56447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2400" dirty="0"/>
              <a:t>Gráfico de CASCATA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A2444E-5BF9-C759-3B5C-CEC5AFFC1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408" y="2632352"/>
            <a:ext cx="5268060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5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o Número do Slide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t>11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462" y="2146705"/>
            <a:ext cx="6024729" cy="7313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Gráfico de coluna empilhada Indicando a performance por Trimestre</a:t>
            </a:r>
          </a:p>
        </p:txBody>
      </p:sp>
      <p:sp>
        <p:nvSpPr>
          <p:cNvPr id="15" name="Título 6">
            <a:extLst>
              <a:ext uri="{FF2B5EF4-FFF2-40B4-BE49-F238E27FC236}">
                <a16:creationId xmlns:a16="http://schemas.microsoft.com/office/drawing/2014/main" id="{3A61BB3E-B6D9-C193-A8C7-F90157FF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594360"/>
            <a:ext cx="7744968" cy="56447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2400" dirty="0"/>
              <a:t>Gráfico de COLUNA EMPILHADA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0A9AAF-9A0E-3ED2-C6CA-FD2A64BE8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749" y="2878012"/>
            <a:ext cx="5439534" cy="2486372"/>
          </a:xfrm>
          <a:prstGeom prst="rect">
            <a:avLst/>
          </a:prstGeom>
        </p:spPr>
      </p:pic>
      <p:sp>
        <p:nvSpPr>
          <p:cNvPr id="4" name="Espaço Reservado para Conteúdo 11">
            <a:extLst>
              <a:ext uri="{FF2B5EF4-FFF2-40B4-BE49-F238E27FC236}">
                <a16:creationId xmlns:a16="http://schemas.microsoft.com/office/drawing/2014/main" id="{53BE2887-5229-6EC9-C559-F060DD27B8BF}"/>
              </a:ext>
            </a:extLst>
          </p:cNvPr>
          <p:cNvSpPr txBox="1">
            <a:spLocks/>
          </p:cNvSpPr>
          <p:nvPr/>
        </p:nvSpPr>
        <p:spPr>
          <a:xfrm>
            <a:off x="4793461" y="5606863"/>
            <a:ext cx="5439535" cy="73130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defPPr>
              <a:defRPr lang="pt-B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Análise comparativa entre duas métricas</a:t>
            </a:r>
          </a:p>
        </p:txBody>
      </p:sp>
    </p:spTree>
    <p:extLst>
      <p:ext uri="{BB962C8B-B14F-4D97-AF65-F5344CB8AC3E}">
        <p14:creationId xmlns:p14="http://schemas.microsoft.com/office/powerpoint/2010/main" val="58500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o Número do Slide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t>12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1158831"/>
            <a:ext cx="7979941" cy="7313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Scroller</a:t>
            </a:r>
            <a:r>
              <a:rPr lang="pt-BR" dirty="0"/>
              <a:t>: Que indica o % de compra por estado a partir do total de vendas e o total de vendas</a:t>
            </a:r>
          </a:p>
        </p:txBody>
      </p:sp>
      <p:sp>
        <p:nvSpPr>
          <p:cNvPr id="15" name="Título 6">
            <a:extLst>
              <a:ext uri="{FF2B5EF4-FFF2-40B4-BE49-F238E27FC236}">
                <a16:creationId xmlns:a16="http://schemas.microsoft.com/office/drawing/2014/main" id="{3A61BB3E-B6D9-C193-A8C7-F90157FF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594360"/>
            <a:ext cx="7744968" cy="56447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2400" dirty="0"/>
              <a:t>DRILL DOWN E SCROLLER</a:t>
            </a:r>
          </a:p>
        </p:txBody>
      </p:sp>
      <p:sp>
        <p:nvSpPr>
          <p:cNvPr id="4" name="Espaço Reservado para Conteúdo 11">
            <a:extLst>
              <a:ext uri="{FF2B5EF4-FFF2-40B4-BE49-F238E27FC236}">
                <a16:creationId xmlns:a16="http://schemas.microsoft.com/office/drawing/2014/main" id="{53BE2887-5229-6EC9-C559-F060DD27B8BF}"/>
              </a:ext>
            </a:extLst>
          </p:cNvPr>
          <p:cNvSpPr txBox="1">
            <a:spLocks/>
          </p:cNvSpPr>
          <p:nvPr/>
        </p:nvSpPr>
        <p:spPr>
          <a:xfrm>
            <a:off x="3685033" y="5972516"/>
            <a:ext cx="8247888" cy="73130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defPPr>
              <a:defRPr lang="pt-B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Análise detalhada por estado com foco no indicador de segmento de mercado com % de vendas por Bimestre.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778057-B150-EA55-D4A9-DF760B8C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579" y="1543289"/>
            <a:ext cx="6721843" cy="44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5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o Número do Slide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t>13</a:t>
            </a:fld>
            <a:endParaRPr lang="pt-BR" dirty="0"/>
          </a:p>
        </p:txBody>
      </p:sp>
      <p:sp>
        <p:nvSpPr>
          <p:cNvPr id="15" name="Título 6">
            <a:extLst>
              <a:ext uri="{FF2B5EF4-FFF2-40B4-BE49-F238E27FC236}">
                <a16:creationId xmlns:a16="http://schemas.microsoft.com/office/drawing/2014/main" id="{3A61BB3E-B6D9-C193-A8C7-F90157FF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594360"/>
            <a:ext cx="7744968" cy="56447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2400" dirty="0"/>
              <a:t>OVERVIEW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1AEEF1F2-B9B8-8C6F-7062-D039680A36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870501"/>
                  </p:ext>
                </p:extLst>
              </p:nvPr>
            </p:nvGraphicFramePr>
            <p:xfrm>
              <a:off x="3685033" y="1295990"/>
              <a:ext cx="8079337" cy="526590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1AEEF1F2-B9B8-8C6F-7062-D039680A36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5033" y="1295990"/>
                <a:ext cx="8079337" cy="52659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735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Raíssa Azevedo</a:t>
            </a:r>
          </a:p>
          <a:p>
            <a:pPr rtl="0"/>
            <a:r>
              <a:rPr lang="pt-BR" dirty="0"/>
              <a:t>rhaii.azevedo@gmail.com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OBJETIVO</a:t>
            </a:r>
            <a:endParaRPr lang="pt-BR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rgbClr val="222222"/>
                </a:solidFill>
                <a:latin typeface="Tahoma" panose="020B0604030504040204" pitchFamily="34" charset="0"/>
              </a:rPr>
              <a:t>A</a:t>
            </a:r>
            <a:r>
              <a:rPr lang="pt-BR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nálise </a:t>
            </a:r>
            <a:r>
              <a:rPr lang="pt-BR" dirty="0">
                <a:solidFill>
                  <a:srgbClr val="222222"/>
                </a:solidFill>
                <a:latin typeface="Tahoma" panose="020B0604030504040204" pitchFamily="34" charset="0"/>
              </a:rPr>
              <a:t>d</a:t>
            </a:r>
            <a:r>
              <a:rPr lang="pt-BR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a performance de venda do primeiro semestre do ano para apoio no direcionamento das ações comerciais do segundo semestre.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t>3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4FF79BB-7AD9-C5A6-C82B-ADEB2CED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79" y="1465607"/>
            <a:ext cx="7948745" cy="4471169"/>
          </a:xfrm>
          <a:prstGeom prst="rect">
            <a:avLst/>
          </a:prstGeom>
        </p:spPr>
      </p:pic>
      <p:sp>
        <p:nvSpPr>
          <p:cNvPr id="10" name="Título 6">
            <a:extLst>
              <a:ext uri="{FF2B5EF4-FFF2-40B4-BE49-F238E27FC236}">
                <a16:creationId xmlns:a16="http://schemas.microsoft.com/office/drawing/2014/main" id="{0D17D926-BFF3-0238-8D13-08355ACA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856" y="534092"/>
            <a:ext cx="5696440" cy="56447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2400" dirty="0"/>
              <a:t>Visão geral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o Número do Slide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t>4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5588" y="1871111"/>
            <a:ext cx="2598860" cy="7313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Total Vendas = SUM( dados[UNIDADES VENDIDAS]) Para análise móvel de Vendas</a:t>
            </a:r>
          </a:p>
        </p:txBody>
      </p:sp>
      <p:sp>
        <p:nvSpPr>
          <p:cNvPr id="15" name="Título 6">
            <a:extLst>
              <a:ext uri="{FF2B5EF4-FFF2-40B4-BE49-F238E27FC236}">
                <a16:creationId xmlns:a16="http://schemas.microsoft.com/office/drawing/2014/main" id="{3A61BB3E-B6D9-C193-A8C7-F90157FF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841248"/>
            <a:ext cx="7744968" cy="56447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2400" dirty="0"/>
              <a:t>Overview: Cartões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43F6240-133C-93FE-3C58-1D4C5E6D5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45" y="3067811"/>
            <a:ext cx="6144482" cy="1295581"/>
          </a:xfrm>
          <a:prstGeom prst="rect">
            <a:avLst/>
          </a:prstGeom>
        </p:spPr>
      </p:pic>
      <p:sp>
        <p:nvSpPr>
          <p:cNvPr id="18" name="Espaço Reservado para Conteúdo 11">
            <a:extLst>
              <a:ext uri="{FF2B5EF4-FFF2-40B4-BE49-F238E27FC236}">
                <a16:creationId xmlns:a16="http://schemas.microsoft.com/office/drawing/2014/main" id="{2E78FC01-EB94-E2AE-66DE-0FA78611512E}"/>
              </a:ext>
            </a:extLst>
          </p:cNvPr>
          <p:cNvSpPr txBox="1">
            <a:spLocks/>
          </p:cNvSpPr>
          <p:nvPr/>
        </p:nvSpPr>
        <p:spPr>
          <a:xfrm>
            <a:off x="6414448" y="4871096"/>
            <a:ext cx="2598860" cy="73130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defPPr>
              <a:defRPr lang="pt-B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% de Vendas | Linha = [Total Vendas] / [Vendas Absoluto] </a:t>
            </a:r>
          </a:p>
        </p:txBody>
      </p:sp>
      <p:sp>
        <p:nvSpPr>
          <p:cNvPr id="19" name="Espaço Reservado para Conteúdo 11">
            <a:extLst>
              <a:ext uri="{FF2B5EF4-FFF2-40B4-BE49-F238E27FC236}">
                <a16:creationId xmlns:a16="http://schemas.microsoft.com/office/drawing/2014/main" id="{34533D99-CD2A-E10B-0931-44C195DD9D50}"/>
              </a:ext>
            </a:extLst>
          </p:cNvPr>
          <p:cNvSpPr txBox="1">
            <a:spLocks/>
          </p:cNvSpPr>
          <p:nvPr/>
        </p:nvSpPr>
        <p:spPr>
          <a:xfrm>
            <a:off x="8438698" y="1844935"/>
            <a:ext cx="2598860" cy="73130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defPPr>
              <a:defRPr lang="pt-B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Filtro de produto mais vendido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o Número do Slide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t>5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61319"/>
            <a:ext cx="3176562" cy="7313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Total Vendas POR Trimestre = </a:t>
            </a:r>
            <a:r>
              <a:rPr lang="pt-BR" dirty="0" err="1"/>
              <a:t>dCalendario</a:t>
            </a:r>
            <a:r>
              <a:rPr lang="pt-BR" dirty="0"/>
              <a:t>[Datas].[Trimestre]</a:t>
            </a:r>
          </a:p>
        </p:txBody>
      </p:sp>
      <p:sp>
        <p:nvSpPr>
          <p:cNvPr id="15" name="Título 6">
            <a:extLst>
              <a:ext uri="{FF2B5EF4-FFF2-40B4-BE49-F238E27FC236}">
                <a16:creationId xmlns:a16="http://schemas.microsoft.com/office/drawing/2014/main" id="{3A61BB3E-B6D9-C193-A8C7-F90157FF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594360"/>
            <a:ext cx="7744968" cy="56447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2400" dirty="0"/>
              <a:t>Gráfico rosca</a:t>
            </a:r>
          </a:p>
        </p:txBody>
      </p:sp>
      <p:sp>
        <p:nvSpPr>
          <p:cNvPr id="18" name="Espaço Reservado para Conteúdo 11">
            <a:extLst>
              <a:ext uri="{FF2B5EF4-FFF2-40B4-BE49-F238E27FC236}">
                <a16:creationId xmlns:a16="http://schemas.microsoft.com/office/drawing/2014/main" id="{2E78FC01-EB94-E2AE-66DE-0FA78611512E}"/>
              </a:ext>
            </a:extLst>
          </p:cNvPr>
          <p:cNvSpPr txBox="1">
            <a:spLocks/>
          </p:cNvSpPr>
          <p:nvPr/>
        </p:nvSpPr>
        <p:spPr>
          <a:xfrm>
            <a:off x="6096000" y="5443147"/>
            <a:ext cx="3376783" cy="73130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defPPr>
              <a:defRPr lang="pt-B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análise de Total de vendas por Trimestre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FBE966-64F6-0898-7580-9BD53244E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6242"/>
            <a:ext cx="3176562" cy="255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8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o Número do Slide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t>6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61319"/>
            <a:ext cx="3176562" cy="7313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Segmento de Mercado &amp; Total de Vendas</a:t>
            </a:r>
          </a:p>
        </p:txBody>
      </p:sp>
      <p:sp>
        <p:nvSpPr>
          <p:cNvPr id="15" name="Título 6">
            <a:extLst>
              <a:ext uri="{FF2B5EF4-FFF2-40B4-BE49-F238E27FC236}">
                <a16:creationId xmlns:a16="http://schemas.microsoft.com/office/drawing/2014/main" id="{3A61BB3E-B6D9-C193-A8C7-F90157FF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594360"/>
            <a:ext cx="7744968" cy="56447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2400" dirty="0"/>
              <a:t>Gráfico FUNIL</a:t>
            </a:r>
          </a:p>
        </p:txBody>
      </p:sp>
      <p:sp>
        <p:nvSpPr>
          <p:cNvPr id="18" name="Espaço Reservado para Conteúdo 11">
            <a:extLst>
              <a:ext uri="{FF2B5EF4-FFF2-40B4-BE49-F238E27FC236}">
                <a16:creationId xmlns:a16="http://schemas.microsoft.com/office/drawing/2014/main" id="{2E78FC01-EB94-E2AE-66DE-0FA78611512E}"/>
              </a:ext>
            </a:extLst>
          </p:cNvPr>
          <p:cNvSpPr txBox="1">
            <a:spLocks/>
          </p:cNvSpPr>
          <p:nvPr/>
        </p:nvSpPr>
        <p:spPr>
          <a:xfrm>
            <a:off x="6096000" y="5443147"/>
            <a:ext cx="3716740" cy="73130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defPPr>
              <a:defRPr lang="pt-B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análise de segmento de Mercado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A26824-1D4B-97DC-3CFB-7B7E0A938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5"/>
          <a:stretch/>
        </p:blipFill>
        <p:spPr>
          <a:xfrm>
            <a:off x="6096000" y="2536305"/>
            <a:ext cx="3376783" cy="270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0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o Número do Slide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t>7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2030" y="1282526"/>
            <a:ext cx="3295176" cy="7313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Com Ranking de Produtos mais vendidos de acordo com a linha</a:t>
            </a:r>
          </a:p>
        </p:txBody>
      </p:sp>
      <p:sp>
        <p:nvSpPr>
          <p:cNvPr id="15" name="Título 6">
            <a:extLst>
              <a:ext uri="{FF2B5EF4-FFF2-40B4-BE49-F238E27FC236}">
                <a16:creationId xmlns:a16="http://schemas.microsoft.com/office/drawing/2014/main" id="{3A61BB3E-B6D9-C193-A8C7-F90157FF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594360"/>
            <a:ext cx="7744968" cy="56447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2400" dirty="0"/>
              <a:t>Gráfico FUNIL</a:t>
            </a:r>
          </a:p>
        </p:txBody>
      </p:sp>
      <p:sp>
        <p:nvSpPr>
          <p:cNvPr id="18" name="Espaço Reservado para Conteúdo 11">
            <a:extLst>
              <a:ext uri="{FF2B5EF4-FFF2-40B4-BE49-F238E27FC236}">
                <a16:creationId xmlns:a16="http://schemas.microsoft.com/office/drawing/2014/main" id="{2E78FC01-EB94-E2AE-66DE-0FA78611512E}"/>
              </a:ext>
            </a:extLst>
          </p:cNvPr>
          <p:cNvSpPr txBox="1">
            <a:spLocks/>
          </p:cNvSpPr>
          <p:nvPr/>
        </p:nvSpPr>
        <p:spPr>
          <a:xfrm>
            <a:off x="6532729" y="6126693"/>
            <a:ext cx="3716740" cy="73130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defPPr>
              <a:defRPr lang="pt-B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análise de linha de produtos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F07027-7304-6558-81E2-03306BB41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59" y="2013833"/>
            <a:ext cx="3496163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5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o Número do Slide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t>8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2030" y="1282526"/>
            <a:ext cx="3295176" cy="7313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Mapa visual de bolhas de segmentação.</a:t>
            </a:r>
          </a:p>
        </p:txBody>
      </p:sp>
      <p:sp>
        <p:nvSpPr>
          <p:cNvPr id="15" name="Título 6">
            <a:extLst>
              <a:ext uri="{FF2B5EF4-FFF2-40B4-BE49-F238E27FC236}">
                <a16:creationId xmlns:a16="http://schemas.microsoft.com/office/drawing/2014/main" id="{3A61BB3E-B6D9-C193-A8C7-F90157FF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594360"/>
            <a:ext cx="7744968" cy="56447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2400" dirty="0"/>
              <a:t>Gráfico de MAPA</a:t>
            </a:r>
          </a:p>
        </p:txBody>
      </p:sp>
      <p:sp>
        <p:nvSpPr>
          <p:cNvPr id="18" name="Espaço Reservado para Conteúdo 11">
            <a:extLst>
              <a:ext uri="{FF2B5EF4-FFF2-40B4-BE49-F238E27FC236}">
                <a16:creationId xmlns:a16="http://schemas.microsoft.com/office/drawing/2014/main" id="{2E78FC01-EB94-E2AE-66DE-0FA78611512E}"/>
              </a:ext>
            </a:extLst>
          </p:cNvPr>
          <p:cNvSpPr txBox="1">
            <a:spLocks/>
          </p:cNvSpPr>
          <p:nvPr/>
        </p:nvSpPr>
        <p:spPr>
          <a:xfrm>
            <a:off x="6532729" y="6126693"/>
            <a:ext cx="3716740" cy="73130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defPPr>
              <a:defRPr lang="pt-B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Bolhas indicativa de quantidade de vendas por estado.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254AE0-BAC8-C665-A8A3-C444A724E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030" y="1933133"/>
            <a:ext cx="3479398" cy="427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6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o Número do Slide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t>9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8955" y="1901045"/>
            <a:ext cx="7744967" cy="7313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Gráfico de área nivelava que indica a quantidade de produtos vendidos a cada mês ao longo do semestre.</a:t>
            </a:r>
          </a:p>
        </p:txBody>
      </p:sp>
      <p:sp>
        <p:nvSpPr>
          <p:cNvPr id="15" name="Título 6">
            <a:extLst>
              <a:ext uri="{FF2B5EF4-FFF2-40B4-BE49-F238E27FC236}">
                <a16:creationId xmlns:a16="http://schemas.microsoft.com/office/drawing/2014/main" id="{3A61BB3E-B6D9-C193-A8C7-F90157FF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594360"/>
            <a:ext cx="7744968" cy="56447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2400" dirty="0"/>
              <a:t>Gráfico de ÁREA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8110F1-4F70-CE29-4F55-E7CA85D19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032" y="2949121"/>
            <a:ext cx="802474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63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17_TF78438558_Win32" id="{8B0F80B1-C9B6-4EB1-92BD-7C5E31B1052C}" vid="{96F27039-7628-4088-90C8-E4E4EBA9822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webextension1.xml><?xml version="1.0" encoding="utf-8"?>
<we:webextension xmlns:we="http://schemas.microsoft.com/office/webextensions/webextension/2010/11" id="{5B55BEAD-5C87-42EE-AC28-A39D95C534A7}">
  <we:reference id="wa200003233" version="2.0.0.3" store="pt-BR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VYS3PjNgz+Kx7N9Obp6C0xN8d2uplJnDR23UMnB4iEHO7KopeS0njT/PdClOQ8m/WkTrKZ9YkiYRAf8IEEeG0JWawyWE9gidaedZgLyUEo3XOsvpU3k/tKfVmC/hJ7MfOdwGUgmM2dGIM0Jim1KqXKC2vv2ipBL7Ccy6KCrNZIk3+d9y3IslNY1F8pZAX2rRXqQuWQyW/YCNNSqSu86Vt4tcqUhlrltIQSa7WXJE7fZIrzq0c7Ai/lJU6Rl83sGa6ULrvvvlU0I2PS/bVamdlwqPISZE6K6zkbvchFWziYxhgGQvhpWs+nMitbkWQ9vlppwkMo16vaLQNxCTlHYRmjNRZFu8MxQlFpY/n43sJUVZrjGRrd47yU5Zr0HKOQAgrrhtCfakW+MdMzVULWm2PerV2ov4caySXC2rNvzmmmkPkiaz14C23WmMdB16ap5DNhryHQH5QWqPfXBsVI6s4pbv+Boa+CgEymdY/53I04OGHIkthFFtZ4rp/HIpdEn/tgal2RFwXoe4GdJKnjMDsCFn03bEPy4EJponn2KHJDlVXLfFvYghLlEeijw8mnwRPx6n8Y3mRVQd5DsQ96eAG6/MFI1KU/yXy+k+dtWBuzdhjHc8M0P+J+yAM/jtIEXToqvCB8b6ZNx78djyezk95o3Dsenw0Ho5OPzLu0ynPMfk6yPR3Khnro+yyA1Gd0SXEmOECcvPxuGiwWGhfQXYbjXZPyj8nhaDAaT3vz8WREw6kROKjyNnD2cwx95YQ5HRxO3zNDfukJbMnV+6d3JPMLeEmiLGH1MEvehKSt+xpWCowT244hYCIMA3A8TP7f1ftJogbNL9ZHeInZY0M364+XOhvnoGVTOBpQW4MdQlYHRUtlILel8Eabdc8LIyjbyN6xqB1/rSTUMRYbmRaMNdOSquGSKPSBT2ih8qp8siT4Pv9+nvA2+ZE4aWj7MfURLHRdhtwNvffuKHZ0/rx/Y/E0kKa/YBB4aQouC+NI2E7ox/BMK9d2uAdmMfDTxMHIFZ7vxkHKIvBSAtoGZ6ZWE/pq9NRq5l1XSigPtFoahS27iir5WiFx/6EDpt0CjX/vBs9pql394FzuW00kzNHRii3vinVuuxWkQmaKGYVl+8ugyzKy4OnSeJNKqcSMhGiPk53SYGPBcos6jcJj7Tkm9xrQ7h3vPOtE+vOfF1hbY1yTC9lVR4cPfFTs0HvGZkgy/O+/bkh0c2PY/WbdqrPNnfTaleStabfVo7eT46qpXzDhyJjnoCt4yEJmv/uLz3bn85uVy+Pp7IO3lFOuVZaRxAyv2ldJx6cengWe7Qd2/IM1m/W6y207YVQ2xAI85nsi5KxW9pLnMc49xqLASTAJIAjq1tF+mS6j7nbGWqJeGPiqKosVcDyFvDk/Vw0+iUaOSAG5aB740CTTtXUkKcGajeeQVeYCqV+Fu1OOfv8CFojLUZYWAAA=&quot;"/>
    <we:property name="creatorSessionId" value="&quot;8999ed3b-8ea5-4025-b66e-1ec7a64e694e&quot;"/>
    <we:property name="creatorTenantId" value="&quot;9129f00f-a9b7-4ea7-9861-60e6ebe69d07&quot;"/>
    <we:property name="creatorUserId" value="&quot;10032002982B8452&quot;"/>
    <we:property name="datasetId" value="&quot;cd907612-6fd6-49e6-b5b6-7782a5e63db6&quot;"/>
    <we:property name="embedUrl" value="&quot;/reportEmbed?reportId=6699d888-48bb-4d8c-8e03-6aeacaf3c9eb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VYbXPiNhD+K4xn+o3p+N1WvhFwepkLJBco/dDJdGRpTXRjbE6209CU/96VbJNAcjQlIWnm+KSX9erZZ1e7K+4MLopFSpcjOgfjyDjNuGCU57JjGV0jqxePz88/D3uXn/8Y9YYRLueLUuRZYRzdGSWVMyinoqhoqlTg4u9XXYOm6QWdqVlC0wK6xgJkkWc0FX9BLYxbpaxg1TXgdpHmkiqV45KWoNTeoDjO8WzrZwdPpKwUNzAGVtarl7DIZdnOu0ZRjzSkzT2lTB/Yz7OSigwVqzU3YK7PPDcMkhhsG0zH89V6ItKyEYmX0e1Coj1o5XKheOgjulkukaDU0LglFEVzSD9Pq7keRRvr47ySDC4h0VtZKcolauJIcWGs0PoLmSM3enEc/TKMRpPzziDqDKPLfm9wrkWu8z/7EvBsbhyZq+4aTo/f0Izh6jaWIdCikvBcMEPggtNHcCZ5SdPOFLJ2bxPHFa4UIpuljUPvmZ7U8JIqy0ARlcdf0RmKU/wklxzk8VLTOhCy9ZLd3YJ6EBtWV20ooczXBzHTeLaGdTBXXq2UGLgu8WjiEhMcRjijNIz/NfS+6+vebCZhRttYj147KH8dnQ56g2jcmUajAQ7HWuCkyhrHmbsi9MAX5qJ3On7PG/JTh0MTXJ2/O2ciu6b7XJQ5XWzfkjcJ0oa+OioZcwgJPCuG2KOep8LSVCp2IhdzTPKb2JUum5lmTNwkCTl1iOtwn5F9dXGAmAEhjgU2Zz7xiZnsf1ve0u9vdg2i8eSDl4oxk3maosQEbptmwnKxNhPPMV3PDP9nRUTtE+o5SUJt4ocBNy3fDemOuGwaqRO96blJbEFgc8e1Qy8hAXUStLBx1SRfjHBW61Fqpm0vhOadyHyuFTbtWlHF3yrAlLBt+bjdwPGXdrBLkwqNrTDrGrV7dCA1YvOHYi1f94JYX8eQoj+en6PqiUawxfvZ6ehTz8C15uxEQIpCeMb5q/p/jWD+jPYB3WMcWTo11UbbD9jZSSJ+/Ns1KDSaGmy026J9usVR8Yrsacw0TuH7n66DaLXS0X2AFNWC2cwM1nMy1KEbnHto902Ns0cOY1Tyx+UrthLfdEOshcS3bQLM9p2PUb72MPitE/PThtT5mUMYm2ZIPcJ936OWA3HwogfeJwGSSna9PIMbSB8jX+8/3mohT6kU9Tu3uXrPDNs+TZWRUuSagSbZrLUZG6QMaNkw9QBRM/5WCao442uZxhhjIgU+3kt0yQduI3ieVWX/msryv/fTP457634/cAIPXMcz4zixLGIGlLzsfhysSnygAGRpVSB7wI+pfDIOf4x/P9ath440fAEyO2DU8n0ShzYQX7G532vQBCewweQWJCH4HudYWN+7nL44aN69jj7xwNFs30My5iBn+pi8KosFZXBBs7qTXdR6BGg5JJhmvHYwaD/cGWcCfVMbPqVppVt59a+woQ9BLkTTnu74QP1X3Pan+PsH1hChrrcWAAA=&quot;"/>
    <we:property name="isFiltersActionButtonVisible" value="true"/>
    <we:property name="pageDisplayName" value="&quot;GERAL&quot;"/>
    <we:property name="pageName" value="&quot;ReportSection&quot;"/>
    <we:property name="reportEmbeddedTime" value="&quot;2023-10-19T15:02:08.182Z&quot;"/>
    <we:property name="reportName" value="&quot;Raissa Azevedo&quot;"/>
    <we:property name="reportState" value="&quot;CONNECTED&quot;"/>
    <we:property name="reportUrl" value="&quot;/groups/2b821b4f-7119-4182-9645-7e6d46520c53/reports/6699d888-48bb-4d8c-8e03-6aeacaf3c9eb/ReportSection?experience=power-bi&quot;"/>
  </we:properties>
  <we:bindings/>
  <we:snapshot xmlns:r="http://schemas.openxmlformats.org/officeDocument/2006/relationships" r:embed="rId1"/>
</we:webextension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{B169D350-6CBF-4663-A724-AFA61E069966}tf78438558_win32</Template>
  <TotalTime>34</TotalTime>
  <Words>262</Words>
  <Application>Microsoft Office PowerPoint</Application>
  <PresentationFormat>Widescreen</PresentationFormat>
  <Paragraphs>46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Aptos</vt:lpstr>
      <vt:lpstr>Arial</vt:lpstr>
      <vt:lpstr>Arial Black</vt:lpstr>
      <vt:lpstr>Calibri</vt:lpstr>
      <vt:lpstr>Sabon Next LT</vt:lpstr>
      <vt:lpstr>Tahoma</vt:lpstr>
      <vt:lpstr>Tema do Office</vt:lpstr>
      <vt:lpstr>ESTUDO DE CASO PERFORMANCE DE VENDA</vt:lpstr>
      <vt:lpstr>OBJETIVO</vt:lpstr>
      <vt:lpstr>Visão geral</vt:lpstr>
      <vt:lpstr>Overview: Cartões</vt:lpstr>
      <vt:lpstr>Gráfico rosca</vt:lpstr>
      <vt:lpstr>Gráfico FUNIL</vt:lpstr>
      <vt:lpstr>Gráfico FUNIL</vt:lpstr>
      <vt:lpstr>Gráfico de MAPA</vt:lpstr>
      <vt:lpstr>Gráfico de ÁREA</vt:lpstr>
      <vt:lpstr>Gráfico de CASCATA</vt:lpstr>
      <vt:lpstr>Gráfico de COLUNA EMPILHADA</vt:lpstr>
      <vt:lpstr>DRILL DOWN E SCROLLER</vt:lpstr>
      <vt:lpstr>OVERVIEW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CASO PERFORMANCE DE VENDA</dc:title>
  <dc:subject/>
  <dc:creator>Raissa Azevedo</dc:creator>
  <cp:lastModifiedBy>Raissa Azevedo</cp:lastModifiedBy>
  <cp:revision>4</cp:revision>
  <dcterms:created xsi:type="dcterms:W3CDTF">2023-10-19T14:31:00Z</dcterms:created>
  <dcterms:modified xsi:type="dcterms:W3CDTF">2023-10-19T15:06:32Z</dcterms:modified>
</cp:coreProperties>
</file>